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норма</c:v>
                </c:pt>
                <c:pt idx="1">
                  <c:v>значительное улучшение</c:v>
                </c:pt>
                <c:pt idx="2">
                  <c:v>улучшение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11</c:v>
                </c:pt>
                <c:pt idx="2">
                  <c:v>8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2016-2017 учебный год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норма 27%</c:v>
                </c:pt>
                <c:pt idx="1">
                  <c:v>значительное улучшение 42,3%</c:v>
                </c:pt>
                <c:pt idx="2">
                  <c:v>улучшение 30,7%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314425974530965"/>
          <c:y val="0.27176205373309503"/>
          <c:w val="0.33759648099543133"/>
          <c:h val="0.3845431347980529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 учебный год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норма 30,7%</c:v>
                </c:pt>
                <c:pt idx="1">
                  <c:v>значительное улучшение 50 %</c:v>
                </c:pt>
                <c:pt idx="2">
                  <c:v>улучшение 19,3 %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13</c:v>
                </c:pt>
                <c:pt idx="2">
                  <c:v>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314425974530965"/>
          <c:y val="0.27176205373309503"/>
          <c:w val="0.33759648099543155"/>
          <c:h val="0.4154094940678925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DCA1-C9F2-4D45-8666-DB6CB330D135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A3CE-6555-488A-BC0B-3D869522A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DCA1-C9F2-4D45-8666-DB6CB330D135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A3CE-6555-488A-BC0B-3D869522A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DCA1-C9F2-4D45-8666-DB6CB330D135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A3CE-6555-488A-BC0B-3D869522A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DCA1-C9F2-4D45-8666-DB6CB330D135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A3CE-6555-488A-BC0B-3D869522A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DCA1-C9F2-4D45-8666-DB6CB330D135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A3CE-6555-488A-BC0B-3D869522A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DCA1-C9F2-4D45-8666-DB6CB330D135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A3CE-6555-488A-BC0B-3D869522A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DCA1-C9F2-4D45-8666-DB6CB330D135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A3CE-6555-488A-BC0B-3D869522A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DCA1-C9F2-4D45-8666-DB6CB330D135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A3CE-6555-488A-BC0B-3D869522A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DCA1-C9F2-4D45-8666-DB6CB330D135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A3CE-6555-488A-BC0B-3D869522A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DCA1-C9F2-4D45-8666-DB6CB330D135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A3CE-6555-488A-BC0B-3D869522A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DCA1-C9F2-4D45-8666-DB6CB330D135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A3CE-6555-488A-BC0B-3D869522A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CDCA1-C9F2-4D45-8666-DB6CB330D135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A3CE-6555-488A-BC0B-3D869522A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2.depositphotos.com/1005925/11761/v/950/depositphotos_117614232-stock-illustration-colored-frame-for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2348880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"Нетрадиционная логопедическая технология  Су –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терапия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коррекционной работе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учителя-логопеда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".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4536996"/>
            <a:ext cx="3528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Леншина Анна Михайловна ГБДОУ № 48</a:t>
            </a:r>
          </a:p>
        </p:txBody>
      </p:sp>
      <p:pic>
        <p:nvPicPr>
          <p:cNvPr id="1028" name="Picture 4" descr="https://avatars.mds.yandex.net/get-marketpic/987310/market_OL9xqcTd-pERT4n5z-Qg-w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052736"/>
            <a:ext cx="1685947" cy="1352364"/>
          </a:xfrm>
          <a:prstGeom prst="rect">
            <a:avLst/>
          </a:prstGeom>
          <a:noFill/>
        </p:spPr>
      </p:pic>
      <p:pic>
        <p:nvPicPr>
          <p:cNvPr id="1030" name="Picture 6" descr="http://p-m-orto.ru/wa-data/public/shop/products/72/43/4372/images/5830/5830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24744"/>
            <a:ext cx="1296144" cy="1296144"/>
          </a:xfrm>
          <a:prstGeom prst="rect">
            <a:avLst/>
          </a:prstGeom>
          <a:noFill/>
        </p:spPr>
      </p:pic>
      <p:pic>
        <p:nvPicPr>
          <p:cNvPr id="1032" name="Picture 8" descr="https://i.pinimg.com/originals/4e/aa/c4/4eaac41696831e8d002df3fc68676f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573016"/>
            <a:ext cx="2304256" cy="2304256"/>
          </a:xfrm>
          <a:prstGeom prst="rect">
            <a:avLst/>
          </a:prstGeom>
          <a:noFill/>
        </p:spPr>
      </p:pic>
      <p:pic>
        <p:nvPicPr>
          <p:cNvPr id="1036" name="Picture 12" descr="https://detiport.ru/image/cache/catalog/sudjok1-500x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501008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t2.depositphotos.com/1005925/11761/v/950/depositphotos_117614232-stock-illustration-colored-frame-for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196752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10. Развитие фонематического слуха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196753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11. Использование шариков при совершенствовании навыков употребления предлогов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Анна\Desktop\IMG_20190121_1133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00826" y="2143116"/>
            <a:ext cx="1285884" cy="162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:\Users\Анна\Desktop\IMG_20190121_1133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14818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6" name="Picture 4" descr="https://pp.userapi.com/c846123/v846123818/1848d5/Qc1yy7QXV-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381243"/>
            <a:ext cx="1928826" cy="257176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8" name="Picture 6" descr="https://pp.userapi.com/c850220/v850220818/c3492/PMqHnkKau7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571744"/>
            <a:ext cx="2375902" cy="17819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s://st2.depositphotos.com/1005925/11761/v/950/depositphotos_117614232-stock-illustration-colored-frame-for-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196752"/>
            <a:ext cx="5786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12. Использование шариков для слогового анализа слов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s://www.fiziook.ru/images/product/94116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509120"/>
            <a:ext cx="889511" cy="864096"/>
          </a:xfrm>
          <a:prstGeom prst="rect">
            <a:avLst/>
          </a:prstGeom>
          <a:noFill/>
        </p:spPr>
      </p:pic>
      <p:pic>
        <p:nvPicPr>
          <p:cNvPr id="8" name="Picture 3" descr="https://www.fiziook.ru/images/product/94116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509120"/>
            <a:ext cx="889511" cy="864096"/>
          </a:xfrm>
          <a:prstGeom prst="rect">
            <a:avLst/>
          </a:prstGeom>
          <a:noFill/>
        </p:spPr>
      </p:pic>
      <p:pic>
        <p:nvPicPr>
          <p:cNvPr id="9" name="Picture 3" descr="https://www.fiziook.ru/images/product/94116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09120"/>
            <a:ext cx="889511" cy="864096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88024" y="4054062"/>
            <a:ext cx="2592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 -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009690"/>
            <a:ext cx="70202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pp.userapi.com/c849232/v849232172/10cb37/jlGIiIIPX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928802"/>
            <a:ext cx="2393173" cy="319089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2" name="Picture 4" descr="https://pp.userapi.com/c847121/v847121172/17e5f9/9yUBmXgz8A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785926"/>
            <a:ext cx="2643206" cy="198240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развития уровня речи детей за: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4643438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1968" y="1000108"/>
          <a:ext cx="4572032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t2.depositphotos.com/1005925/11761/v/950/depositphotos_117614232-stock-illustration-colored-frame-for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4582" name="Picture 6" descr="Ð¡Ð¿Ð°ÑÐ¸Ð±Ð¾ Ð·Ð° Ð²Ð½Ð¸Ð¼Ð°Ð½Ð¸Ðµ: 62 ÐºÐ°ÑÑÐ¸Ð½ÐºÐ¸ Ð´Ð»Ñ Ð¿ÑÐµÐ·ÐµÐ½ÑÐ°ÑÐ¸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7200800" cy="482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47500" lnSpcReduction="20000"/>
          </a:bodyPr>
          <a:lstStyle/>
          <a:p>
            <a:r>
              <a:rPr lang="ru-RU" b="1" u="sng" dirty="0" smtClean="0"/>
              <a:t>Слайд №1.</a:t>
            </a:r>
            <a:endParaRPr lang="ru-RU" dirty="0" smtClean="0"/>
          </a:p>
          <a:p>
            <a:r>
              <a:rPr lang="ru-RU" dirty="0" smtClean="0"/>
              <a:t>Великий немецкий философ И. Кант писал, что рука является вышедшим наружу головным мозгом. На кистях рук имеются точки и зоны, которые взаимосвязаны с внутренними органами и различными зонами коры головного мозга. Области коры головного мозга, отвечающие за движения органов речи и управляющие движениями пальцев рук, расположены в непосредственной близости друг от друга. Идущие в кору головного мозга нервные импульсы от пальцев рук «тревожат» расположенные по соседству речевые зоны, стимулируя их активную деятельность. Поэтому </a:t>
            </a:r>
            <a:r>
              <a:rPr lang="ru-RU" dirty="0" err="1" smtClean="0"/>
              <a:t>Су-Джок</a:t>
            </a:r>
            <a:r>
              <a:rPr lang="ru-RU" dirty="0" smtClean="0"/>
              <a:t> терапия может быть направлена на воздействие на зоны коры головного мозга с целью профилактики и коррекции речевых нарушений</a:t>
            </a:r>
          </a:p>
          <a:p>
            <a:r>
              <a:rPr lang="ru-RU" b="1" u="sng" dirty="0" smtClean="0"/>
              <a:t>Слайд №2.</a:t>
            </a:r>
            <a:endParaRPr lang="ru-RU" dirty="0" smtClean="0"/>
          </a:p>
          <a:p>
            <a:r>
              <a:rPr lang="ru-RU" dirty="0" smtClean="0"/>
              <a:t>Поскольку на ладони находится множество биологически активных точек, эффективным способом их стимуляции является массаж специальным шариком. Прокатывая шарик между ладошками, дети массируют </a:t>
            </a:r>
            <a:r>
              <a:rPr lang="ru-RU" dirty="0" err="1" smtClean="0"/>
              <a:t>мыщцы</a:t>
            </a:r>
            <a:r>
              <a:rPr lang="ru-RU" dirty="0" smtClean="0"/>
              <a:t> рук. В каждом шарике есть «волшебное» колечко. </a:t>
            </a:r>
          </a:p>
          <a:p>
            <a:r>
              <a:rPr lang="ru-RU" dirty="0" smtClean="0"/>
              <a:t>Массаж эластичным кольцом, которое помогает стимулировать работу внутренних органов. Так как все тело человека проецируется на кисть и стопу, а также на каждый палец кисти и стопы, эффективным способом профилактики и лечения болезней является массаж пальцев, кистей и стоп эластичным кольцом. Кольцо нужно надеть на палец и провести массаж зоны соответствующей пораженной части тела, до ее покраснения и появлении ощущения тепла. </a:t>
            </a:r>
          </a:p>
          <a:p>
            <a:r>
              <a:rPr lang="ru-RU" dirty="0" smtClean="0"/>
              <a:t>С помощью шаров – «ежиков» с колечками детям нравится массировать пальцы и ладошки, что оказывает благотворное влияние на весь организм, а также на развитие мелкой моторики пальцев рук, тем самым, способствуя развитию речи.</a:t>
            </a:r>
          </a:p>
          <a:p>
            <a:r>
              <a:rPr lang="ru-RU" dirty="0" smtClean="0"/>
              <a:t> Ручной массаж кистей и пальцев рук. Очень полезен и эффективен массаж пальцев и ногтевых пластин кистей. Эти участки соответствуют головному мозгу. Кроме того на них проецируется все тело человека в виде мини-систем соответствия. Поэтому кончики пальцев необходимо массажировать до стойкого ощущения тепла. Это оказывает </a:t>
            </a:r>
            <a:r>
              <a:rPr lang="ru-RU" dirty="0" err="1" smtClean="0"/>
              <a:t>оздоравливающее</a:t>
            </a:r>
            <a:r>
              <a:rPr lang="ru-RU" dirty="0" smtClean="0"/>
              <a:t> воздействие на весь организм. Особенно важно воздействовать на большой палец, отвечающий за голову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47500" lnSpcReduction="20000"/>
          </a:bodyPr>
          <a:lstStyle/>
          <a:p>
            <a:r>
              <a:rPr lang="ru-RU" b="1" u="sng" dirty="0" smtClean="0"/>
              <a:t>Слайд №3.</a:t>
            </a:r>
            <a:endParaRPr lang="ru-RU" dirty="0" smtClean="0"/>
          </a:p>
          <a:p>
            <a:r>
              <a:rPr lang="ru-RU" dirty="0" smtClean="0"/>
              <a:t> Формы работы с детьми для нормализации мышечного тонуса и стимуляции речевых областей в коре головного мозга, коррекции произношения (автоматизации звука), развитии лексико-грамматических категорий, совершенствовании навыков пространственной ориентации </a:t>
            </a:r>
          </a:p>
          <a:p>
            <a:r>
              <a:rPr lang="ru-RU" dirty="0" smtClean="0"/>
              <a:t>1. Массаж Су – </a:t>
            </a:r>
            <a:r>
              <a:rPr lang="ru-RU" dirty="0" err="1" smtClean="0"/>
              <a:t>Джок</a:t>
            </a:r>
            <a:r>
              <a:rPr lang="ru-RU" dirty="0" smtClean="0"/>
              <a:t> шарами.</a:t>
            </a:r>
          </a:p>
          <a:p>
            <a:r>
              <a:rPr lang="ru-RU" dirty="0" smtClean="0"/>
              <a:t>2. Массаж пальцев эластичным кольцом.</a:t>
            </a:r>
          </a:p>
          <a:p>
            <a:r>
              <a:rPr lang="ru-RU" dirty="0" smtClean="0"/>
              <a:t>3. Использование Су – </a:t>
            </a:r>
            <a:r>
              <a:rPr lang="ru-RU" dirty="0" err="1" smtClean="0"/>
              <a:t>Джок</a:t>
            </a:r>
            <a:r>
              <a:rPr lang="ru-RU" dirty="0" smtClean="0"/>
              <a:t> шаров при автоматизации звуков.</a:t>
            </a:r>
          </a:p>
          <a:p>
            <a:r>
              <a:rPr lang="ru-RU" dirty="0" smtClean="0"/>
              <a:t>4. Использование Су – </a:t>
            </a:r>
            <a:r>
              <a:rPr lang="ru-RU" dirty="0" err="1" smtClean="0"/>
              <a:t>Джок</a:t>
            </a:r>
            <a:r>
              <a:rPr lang="ru-RU" dirty="0" smtClean="0"/>
              <a:t> шаров при совершенствовании лексико-грамматических категорий:</a:t>
            </a:r>
          </a:p>
          <a:p>
            <a:r>
              <a:rPr lang="ru-RU" dirty="0" smtClean="0"/>
              <a:t>1) словоизменение;</a:t>
            </a:r>
          </a:p>
          <a:p>
            <a:r>
              <a:rPr lang="ru-RU" dirty="0" smtClean="0"/>
              <a:t>2)словообразование;</a:t>
            </a:r>
          </a:p>
          <a:p>
            <a:r>
              <a:rPr lang="ru-RU" dirty="0" smtClean="0"/>
              <a:t>3) отработка предложно-падежных конструкций;</a:t>
            </a:r>
          </a:p>
          <a:p>
            <a:r>
              <a:rPr lang="ru-RU" dirty="0" smtClean="0"/>
              <a:t>4) работа над словарем.</a:t>
            </a:r>
          </a:p>
          <a:p>
            <a:r>
              <a:rPr lang="ru-RU" dirty="0" smtClean="0"/>
              <a:t>5. Использование Су – </a:t>
            </a:r>
            <a:r>
              <a:rPr lang="ru-RU" dirty="0" err="1" smtClean="0"/>
              <a:t>Джок</a:t>
            </a:r>
            <a:r>
              <a:rPr lang="ru-RU" dirty="0" smtClean="0"/>
              <a:t> шаров для развития памяти и внимания, совершенствование навыков пространственной ориентации, ориентировка в схеме тела.</a:t>
            </a:r>
          </a:p>
          <a:p>
            <a:r>
              <a:rPr lang="ru-RU" dirty="0" smtClean="0"/>
              <a:t>. 6. Использование шариков при выполнении </a:t>
            </a:r>
            <a:r>
              <a:rPr lang="ru-RU" dirty="0" err="1" smtClean="0"/>
              <a:t>физминутки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7. Использование шариков для звукового анализа слов.</a:t>
            </a:r>
          </a:p>
          <a:p>
            <a:r>
              <a:rPr lang="ru-RU" dirty="0" smtClean="0"/>
              <a:t>8. На этапе характеристики звука.</a:t>
            </a:r>
          </a:p>
          <a:p>
            <a:r>
              <a:rPr lang="ru-RU" dirty="0" smtClean="0"/>
              <a:t>9. Связь звука с буквой.</a:t>
            </a:r>
          </a:p>
          <a:p>
            <a:r>
              <a:rPr lang="ru-RU" dirty="0" smtClean="0"/>
              <a:t>10. Развитие фонематического слуха.</a:t>
            </a:r>
          </a:p>
          <a:p>
            <a:r>
              <a:rPr lang="ru-RU" dirty="0" smtClean="0"/>
              <a:t>11. Использование шариков при совершенствовании навыков употребления предлогов.</a:t>
            </a:r>
          </a:p>
          <a:p>
            <a:r>
              <a:rPr lang="ru-RU" dirty="0" smtClean="0"/>
              <a:t>12. Использование шариков для слогового анализа слов.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40000" lnSpcReduction="20000"/>
          </a:bodyPr>
          <a:lstStyle/>
          <a:p>
            <a:r>
              <a:rPr lang="ru-RU" b="1" u="sng" dirty="0" smtClean="0"/>
              <a:t>Слайд №4</a:t>
            </a:r>
            <a:endParaRPr lang="ru-RU" dirty="0" smtClean="0"/>
          </a:p>
          <a:p>
            <a:r>
              <a:rPr lang="ru-RU" b="1" i="1" dirty="0" smtClean="0"/>
              <a:t>1. Массаж Су – </a:t>
            </a:r>
            <a:r>
              <a:rPr lang="ru-RU" b="1" i="1" dirty="0" err="1" smtClean="0"/>
              <a:t>Джок</a:t>
            </a:r>
            <a:r>
              <a:rPr lang="ru-RU" b="1" i="1" dirty="0" smtClean="0"/>
              <a:t> шарами. </a:t>
            </a:r>
            <a:endParaRPr lang="ru-RU" dirty="0" smtClean="0"/>
          </a:p>
          <a:p>
            <a:r>
              <a:rPr lang="ru-RU" dirty="0" smtClean="0"/>
              <a:t>/дети повторяют слова и выполняют действия с шариком в соответствии с текстом/  </a:t>
            </a:r>
          </a:p>
          <a:p>
            <a:r>
              <a:rPr lang="ru-RU" dirty="0" smtClean="0"/>
              <a:t>«Домашние птицы».</a:t>
            </a:r>
          </a:p>
          <a:p>
            <a:r>
              <a:rPr lang="ru-RU" dirty="0" smtClean="0"/>
              <a:t>Есть у курицы цыпленок, у гусыни есть гусенок,</a:t>
            </a:r>
          </a:p>
          <a:p>
            <a:r>
              <a:rPr lang="ru-RU" dirty="0" smtClean="0"/>
              <a:t>У индюшки – индюшонок,</a:t>
            </a:r>
          </a:p>
          <a:p>
            <a:r>
              <a:rPr lang="ru-RU" dirty="0" smtClean="0"/>
              <a:t>А у утки есть утенок.</a:t>
            </a:r>
          </a:p>
          <a:p>
            <a:r>
              <a:rPr lang="ru-RU" i="1" dirty="0" smtClean="0"/>
              <a:t>Поочередно надевают колечко на пальчики, начиная с мизинца правой руки.</a:t>
            </a:r>
            <a:endParaRPr lang="ru-RU" dirty="0" smtClean="0"/>
          </a:p>
          <a:p>
            <a:r>
              <a:rPr lang="ru-RU" dirty="0" smtClean="0"/>
              <a:t>У каждой мамы малыши</a:t>
            </a:r>
          </a:p>
          <a:p>
            <a:r>
              <a:rPr lang="ru-RU" dirty="0" smtClean="0"/>
              <a:t>Все красивы, хороши!</a:t>
            </a:r>
          </a:p>
          <a:p>
            <a:r>
              <a:rPr lang="ru-RU" i="1" dirty="0" smtClean="0"/>
              <a:t>Дети катают Су – </a:t>
            </a:r>
            <a:r>
              <a:rPr lang="ru-RU" i="1" dirty="0" err="1" smtClean="0"/>
              <a:t>Джок</a:t>
            </a:r>
            <a:r>
              <a:rPr lang="ru-RU" i="1" dirty="0" smtClean="0"/>
              <a:t> между ладонями.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i="1" dirty="0" smtClean="0"/>
              <a:t>2. Массаж пальцев эластичным кольцом.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>/Дети поочередно надевают массажные кольца на каждый палец, проговаривая стихотворение пальчиковой гимнастики/</a:t>
            </a:r>
          </a:p>
          <a:p>
            <a:r>
              <a:rPr lang="ru-RU" b="1" i="1" u="sng" dirty="0" smtClean="0"/>
              <a:t> Слайд №5</a:t>
            </a:r>
            <a:endParaRPr lang="ru-RU" dirty="0" smtClean="0"/>
          </a:p>
          <a:p>
            <a:r>
              <a:rPr lang="ru-RU" b="1" i="1" dirty="0" smtClean="0"/>
              <a:t>3. Использование Су – </a:t>
            </a:r>
            <a:r>
              <a:rPr lang="ru-RU" b="1" i="1" dirty="0" err="1" smtClean="0"/>
              <a:t>Джок</a:t>
            </a:r>
            <a:r>
              <a:rPr lang="ru-RU" b="1" i="1" dirty="0" smtClean="0"/>
              <a:t> шаров при автоматизации звуков: </a:t>
            </a:r>
            <a:endParaRPr lang="ru-RU" dirty="0" smtClean="0"/>
          </a:p>
          <a:p>
            <a:r>
              <a:rPr lang="ru-RU" dirty="0" smtClean="0"/>
              <a:t>1. ребенок поочередно надевает массажное кольцо на каждый палец, одновременно проговаривая стихотворение на автоматизацию поставленного звука ;</a:t>
            </a:r>
          </a:p>
          <a:p>
            <a:r>
              <a:rPr lang="ru-RU" dirty="0" smtClean="0"/>
              <a:t>2. автоматизация звуков с помощью «Веселой улитки», ребенок катает по картинке шарик со словами:»Шарик я катаю, слово называю». </a:t>
            </a:r>
          </a:p>
          <a:p>
            <a:r>
              <a:rPr lang="ru-RU" b="1" u="sng" dirty="0" smtClean="0"/>
              <a:t>Слайд №6</a:t>
            </a:r>
            <a:endParaRPr lang="ru-RU" dirty="0" smtClean="0"/>
          </a:p>
          <a:p>
            <a:r>
              <a:rPr lang="ru-RU" b="1" i="1" dirty="0" smtClean="0"/>
              <a:t>4. Использование Су – </a:t>
            </a:r>
            <a:r>
              <a:rPr lang="ru-RU" b="1" i="1" dirty="0" err="1" smtClean="0"/>
              <a:t>Джок</a:t>
            </a:r>
            <a:r>
              <a:rPr lang="ru-RU" b="1" i="1" dirty="0" smtClean="0"/>
              <a:t> шаров при совершенствовании лексико-грамматических категорий: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>«Шарик кати - слово говори».</a:t>
            </a:r>
          </a:p>
          <a:p>
            <a:r>
              <a:rPr lang="ru-RU" dirty="0" smtClean="0"/>
              <a:t>Игры с перекатыванием </a:t>
            </a:r>
            <a:r>
              <a:rPr lang="ru-RU" dirty="0" err="1" smtClean="0"/>
              <a:t>массажёра</a:t>
            </a:r>
            <a:r>
              <a:rPr lang="ru-RU" dirty="0" smtClean="0"/>
              <a:t> друг другу:</a:t>
            </a:r>
          </a:p>
          <a:p>
            <a:r>
              <a:rPr lang="ru-RU" dirty="0" smtClean="0"/>
              <a:t>Упражнение «Один-много». Логопед катит «чудо-шарик» по столу ребенку, называя предмет в единственном числе. Ребенок, поймав ладонью шарик, откатывает его назад, называя существительные во множественном числе.</a:t>
            </a:r>
          </a:p>
          <a:p>
            <a:r>
              <a:rPr lang="ru-RU" dirty="0" smtClean="0"/>
              <a:t>Аналогично провожу упражнения «Назови ласково», «Скажи наоборот».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47500" lnSpcReduction="20000"/>
          </a:bodyPr>
          <a:lstStyle/>
          <a:p>
            <a:r>
              <a:rPr lang="ru-RU" b="1" u="sng" dirty="0" smtClean="0"/>
              <a:t>Слайд №7</a:t>
            </a:r>
            <a:endParaRPr lang="ru-RU" dirty="0" smtClean="0"/>
          </a:p>
          <a:p>
            <a:r>
              <a:rPr lang="ru-RU" b="1" i="1" dirty="0" smtClean="0"/>
              <a:t>6. Использование Су – </a:t>
            </a:r>
            <a:r>
              <a:rPr lang="ru-RU" b="1" i="1" dirty="0" err="1" smtClean="0"/>
              <a:t>Джок</a:t>
            </a:r>
            <a:r>
              <a:rPr lang="ru-RU" b="1" i="1" dirty="0" smtClean="0"/>
              <a:t> шаров для развития памяти и внимания, совершенствование навыков пространственной ориентации, ориентировка в схеме тела.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>«Лево-право различаю, каждый свой я пальчик знаю».</a:t>
            </a:r>
          </a:p>
          <a:p>
            <a:r>
              <a:rPr lang="ru-RU" dirty="0" smtClean="0"/>
              <a:t>«Слушай и запоминай, повторяй и выполняй».                                                              </a:t>
            </a:r>
          </a:p>
          <a:p>
            <a:r>
              <a:rPr lang="ru-RU" dirty="0" smtClean="0"/>
              <a:t> «Глазки закрывай, на каком колечко пальце – угадай».                                              </a:t>
            </a:r>
          </a:p>
          <a:p>
            <a:r>
              <a:rPr lang="ru-RU" dirty="0" smtClean="0"/>
              <a:t> «Справа, слева я стучу – перепутать не хочу».                                                              </a:t>
            </a:r>
          </a:p>
          <a:p>
            <a:r>
              <a:rPr lang="ru-RU" dirty="0" smtClean="0"/>
              <a:t> Ребенка просят надеть колечко на определённый </a:t>
            </a:r>
          </a:p>
          <a:p>
            <a:r>
              <a:rPr lang="ru-RU" dirty="0" smtClean="0"/>
              <a:t>палец указанной руки или покатать шарик по </a:t>
            </a:r>
          </a:p>
          <a:p>
            <a:r>
              <a:rPr lang="ru-RU" dirty="0" smtClean="0"/>
              <a:t>инструкции.</a:t>
            </a:r>
          </a:p>
          <a:p>
            <a:r>
              <a:rPr lang="ru-RU" dirty="0" smtClean="0"/>
              <a:t>Дети выполняют инструкцию: надень колечко на мизинец правой руки, возьми шарик в правую руку и спрячь за спину и т.д.; ребенок закрывает глаза, взрослый надевает колечко на любой его палец, а тот должен назвать, на какой палец какой руки надето кольцо.</a:t>
            </a:r>
          </a:p>
          <a:p>
            <a:r>
              <a:rPr lang="ru-RU" b="1" i="1" u="sng" dirty="0" smtClean="0"/>
              <a:t>Слайд №8</a:t>
            </a:r>
            <a:endParaRPr lang="ru-RU" dirty="0" smtClean="0"/>
          </a:p>
          <a:p>
            <a:r>
              <a:rPr lang="ru-RU" b="1" i="1" dirty="0" smtClean="0"/>
              <a:t>7. Использование шариков для звукового анализа слов.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>Для характеристики звуков используются массажные шарики трех цветов: красный, синий, зеленый. По заданию логопеда ребенок показывает соответствующий обозначению звука шарик. Выкладывание звуковой схемы слова при помощи разноцветных шариков Су – </a:t>
            </a:r>
            <a:r>
              <a:rPr lang="ru-RU" dirty="0" err="1" smtClean="0"/>
              <a:t>Джок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«Раз, раз, раз, слово выложим сейчас…».</a:t>
            </a:r>
          </a:p>
          <a:p>
            <a:r>
              <a:rPr lang="ru-RU" dirty="0" smtClean="0"/>
              <a:t>Игра «Звуковая гусеница».  Детям предлагается определить количество слогов в слове (с использованием наглядности или на слух), а затем выложить соответствующее количество цветных шариков.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47500" lnSpcReduction="20000"/>
          </a:bodyPr>
          <a:lstStyle/>
          <a:p>
            <a:r>
              <a:rPr lang="ru-RU" b="1" i="1" u="sng" dirty="0" smtClean="0"/>
              <a:t>8. Связь звука с буквой.</a:t>
            </a:r>
            <a:r>
              <a:rPr lang="ru-RU" b="1" u="sng" dirty="0" smtClean="0"/>
              <a:t> </a:t>
            </a:r>
            <a:endParaRPr lang="ru-RU" dirty="0" smtClean="0"/>
          </a:p>
          <a:p>
            <a:r>
              <a:rPr lang="ru-RU" dirty="0" smtClean="0"/>
              <a:t>«Буквы знаю и пишу…». Прокатывание шариком по написанной букве. Написание буквы и её элементов прокатыванием шарика по поверхности стола, на ладони. </a:t>
            </a:r>
          </a:p>
          <a:p>
            <a:r>
              <a:rPr lang="ru-RU" b="1" i="1" u="sng" dirty="0" smtClean="0"/>
              <a:t>Слайд №8</a:t>
            </a:r>
            <a:endParaRPr lang="ru-RU" dirty="0" smtClean="0"/>
          </a:p>
          <a:p>
            <a:r>
              <a:rPr lang="ru-RU" b="1" i="1" dirty="0" smtClean="0"/>
              <a:t>9. На этапе характеристики звука.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>«Ты про звук нам расскажи, нужный шарик подбери»</a:t>
            </a:r>
          </a:p>
          <a:p>
            <a:r>
              <a:rPr lang="ru-RU" dirty="0" smtClean="0"/>
              <a:t>«Я на шарик погляжу, все про звук вам расскажу»</a:t>
            </a:r>
          </a:p>
          <a:p>
            <a:r>
              <a:rPr lang="ru-RU" dirty="0" smtClean="0"/>
              <a:t>Шарик подбирается в соответствии с характеристикой звука:                                            - красный - для гласных;                                                                                                            - синий (желтый) с колечком - для звонких </a:t>
            </a:r>
          </a:p>
          <a:p>
            <a:r>
              <a:rPr lang="ru-RU" dirty="0" smtClean="0"/>
              <a:t>твёрдых согласных;                                                       </a:t>
            </a:r>
          </a:p>
          <a:p>
            <a:r>
              <a:rPr lang="ru-RU" dirty="0" smtClean="0"/>
              <a:t>  - синий (желтый) без колечка - для глухих</a:t>
            </a:r>
          </a:p>
          <a:p>
            <a:r>
              <a:rPr lang="ru-RU" dirty="0" smtClean="0"/>
              <a:t> твёрдых согласных;                                                             </a:t>
            </a:r>
          </a:p>
          <a:p>
            <a:r>
              <a:rPr lang="ru-RU" dirty="0" smtClean="0"/>
              <a:t>  - зелёный с колечком - для звонких мягких согласных;                                                                </a:t>
            </a:r>
          </a:p>
          <a:p>
            <a:r>
              <a:rPr lang="ru-RU" dirty="0" smtClean="0"/>
              <a:t> - зелёный без колечка - для глухих мягких согласных.              </a:t>
            </a:r>
          </a:p>
          <a:p>
            <a:r>
              <a:rPr lang="ru-RU" b="1" i="1" dirty="0" smtClean="0"/>
              <a:t>Слайд №10</a:t>
            </a:r>
            <a:endParaRPr lang="ru-RU" dirty="0" smtClean="0"/>
          </a:p>
          <a:p>
            <a:r>
              <a:rPr lang="ru-RU" b="1" i="1" dirty="0" smtClean="0"/>
              <a:t>10. Развитие фонематического слуха.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>Покажи соответствующий заданному звуку шарик, услышав этот звук среди других  звуков, услышав слог или слово с ним. Спрячь шарик в ладонях, если звука там нет.</a:t>
            </a:r>
          </a:p>
          <a:p>
            <a:r>
              <a:rPr lang="ru-RU" dirty="0" smtClean="0"/>
              <a:t> - Возьми столько шариков, сколько раз услышишь данный звук среди других, слогов, слов с этим звуком.</a:t>
            </a:r>
          </a:p>
          <a:p>
            <a:r>
              <a:rPr lang="ru-RU" dirty="0" smtClean="0"/>
              <a:t> - «Если звук услышат ушки - подними шар над макушкой».</a:t>
            </a:r>
          </a:p>
          <a:p>
            <a:r>
              <a:rPr lang="ru-RU" dirty="0" smtClean="0"/>
              <a:t> - «Телеграфисты» (простукивание шариком заданного ритмического рисунка).</a:t>
            </a:r>
          </a:p>
          <a:p>
            <a:r>
              <a:rPr lang="ru-RU" dirty="0" smtClean="0"/>
              <a:t> - «Шарик мы ладошкой «стук», если слышим нужный звук»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 smtClean="0"/>
              <a:t>11. Использование шариков при совершенствовании навыков употребления предлогов.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>На столе коробка, по инструкции логопеда ребенок кладет шарики соответственно:  «Зелёный шарик положи на сундучок. Синий спрячь за сундучок! Красный шарик - в коробку; синий – под коробку; зеленый – около коробки;        Затем наоборот, ребенок должен описать действие взрослого.</a:t>
            </a:r>
          </a:p>
          <a:p>
            <a:r>
              <a:rPr lang="ru-RU" dirty="0" smtClean="0"/>
              <a:t> </a:t>
            </a:r>
          </a:p>
          <a:p>
            <a:r>
              <a:rPr lang="ru-RU" b="1" u="sng" dirty="0" smtClean="0"/>
              <a:t>Слайд №11</a:t>
            </a:r>
            <a:endParaRPr lang="ru-RU" dirty="0" smtClean="0"/>
          </a:p>
          <a:p>
            <a:r>
              <a:rPr lang="ru-RU" b="1" i="1" dirty="0" smtClean="0"/>
              <a:t>12. Использование шариков для слогового анализа слов.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>1. «Шарик мы ладонью  «стук», повторяем в слове (слоге) звук»</a:t>
            </a:r>
          </a:p>
          <a:p>
            <a:r>
              <a:rPr lang="ru-RU" dirty="0" smtClean="0"/>
              <a:t>«Шарик мне назад верни, слоги (слово, фразу) верно повтори»</a:t>
            </a:r>
          </a:p>
          <a:p>
            <a:r>
              <a:rPr lang="ru-RU" dirty="0" smtClean="0"/>
              <a:t> 2. «По слогам словечко называй и на каждый слог шарик доставай».</a:t>
            </a:r>
          </a:p>
          <a:p>
            <a:r>
              <a:rPr lang="ru-RU" dirty="0" smtClean="0"/>
              <a:t>3.Упражнение «Раздели слова на слоги»: Ребенок называет слог и берет по одному шарику из коробки, затем считает количество слогов.</a:t>
            </a:r>
          </a:p>
          <a:p>
            <a:r>
              <a:rPr lang="ru-RU" b="1" u="sng" dirty="0" smtClean="0"/>
              <a:t>Слайд №12</a:t>
            </a:r>
            <a:endParaRPr lang="ru-RU" dirty="0" smtClean="0"/>
          </a:p>
          <a:p>
            <a:r>
              <a:rPr lang="ru-RU" dirty="0" smtClean="0"/>
              <a:t>Анализируя результаты работы за первые годы с использованием традиционных пальчиковых игр в параллели с массажем кончиков пальца, стало очевидно, что регулярное и опосредованное стимулирование систем соответствия по Су- </a:t>
            </a:r>
            <a:r>
              <a:rPr lang="ru-RU" dirty="0" err="1" smtClean="0"/>
              <a:t>Джок</a:t>
            </a:r>
            <a:r>
              <a:rPr lang="ru-RU" dirty="0" smtClean="0"/>
              <a:t> оказывает лечебное и профилактическое воздействие на речевые зоны коры головного мозга и положительно сказывается на исправлении речи детей. К концу года дети самостоятельно играли с колючими шариками, прокатывая их в ладошках; на вопросы педагога отвечали фразой; грамматически правильно построенными предложениями, согласовывая слова в роде и числе; у детей сформировались фонематические представления.</a:t>
            </a:r>
          </a:p>
          <a:p>
            <a:r>
              <a:rPr lang="ru-RU" dirty="0" smtClean="0"/>
              <a:t>За время использования мною в работе технологию </a:t>
            </a:r>
            <a:r>
              <a:rPr lang="ru-RU" dirty="0" err="1" smtClean="0"/>
              <a:t>Су-джок</a:t>
            </a:r>
            <a:r>
              <a:rPr lang="ru-RU" dirty="0" smtClean="0"/>
              <a:t>  у детей обнаружился ярко выраженный интерес к </a:t>
            </a:r>
            <a:r>
              <a:rPr lang="ru-RU" dirty="0" err="1" smtClean="0"/>
              <a:t>здоровьесбережению</a:t>
            </a:r>
            <a:r>
              <a:rPr lang="ru-RU" dirty="0" smtClean="0"/>
              <a:t>, </a:t>
            </a:r>
            <a:r>
              <a:rPr lang="ru-RU" dirty="0" err="1" smtClean="0"/>
              <a:t>самомассажу</a:t>
            </a:r>
            <a:r>
              <a:rPr lang="ru-RU" dirty="0" smtClean="0"/>
              <a:t> с помощью </a:t>
            </a:r>
            <a:r>
              <a:rPr lang="ru-RU" dirty="0" err="1" smtClean="0"/>
              <a:t>массажера</a:t>
            </a:r>
            <a:r>
              <a:rPr lang="ru-RU" dirty="0" smtClean="0"/>
              <a:t> Су – </a:t>
            </a:r>
            <a:r>
              <a:rPr lang="ru-RU" dirty="0" err="1" smtClean="0"/>
              <a:t>Джок</a:t>
            </a:r>
            <a:r>
              <a:rPr lang="ru-RU" dirty="0" smtClean="0"/>
              <a:t>. Улучшилась произносительная сторона речи, укрепились мышцы мелкой моторики, сформировались пространственные отношения, обогатился словарный запас, развилась лексико-грамматическая сторона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st2.depositphotos.com/1005925/11761/v/950/depositphotos_117614232-stock-illustration-colored-frame-for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cf.ppt-online.org/files1/slide/4/49hFov1gRlCPkT3paijXDmIuqyBcnzAN08MdbS2wx/slid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20080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t2.depositphotos.com/1005925/11761/v/950/depositphotos_117614232-stock-illustration-colored-frame-for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6" descr="https://ecoorganica.ru/wa-data/public/shop/products/03/76/27603/images/19022/19022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143380"/>
            <a:ext cx="1926821" cy="1661884"/>
          </a:xfrm>
          <a:prstGeom prst="rect">
            <a:avLst/>
          </a:prstGeom>
          <a:noFill/>
        </p:spPr>
      </p:pic>
      <p:pic>
        <p:nvPicPr>
          <p:cNvPr id="8" name="Picture 4" descr="http://repka.ru/files/5bb/5bb30aa1dca8d8201c74002ede879d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14818"/>
            <a:ext cx="1365302" cy="1365302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643174" y="1231105"/>
            <a:ext cx="3857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Виды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Су-джок-массажёров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s://avatars.mds.yandex.net/get-marketpic/940013/market_9ZtJEpJ5Lw7ieeraL9Pu3g/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786058"/>
            <a:ext cx="1440160" cy="1107815"/>
          </a:xfrm>
          <a:prstGeom prst="rect">
            <a:avLst/>
          </a:prstGeom>
          <a:noFill/>
        </p:spPr>
      </p:pic>
      <p:pic>
        <p:nvPicPr>
          <p:cNvPr id="11" name="Picture 12" descr="https://gosaptekavl.ru/upload/iblock/da5/da588b426f5e0c9acd65fe57bfec85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124744"/>
            <a:ext cx="1647056" cy="1627840"/>
          </a:xfrm>
          <a:prstGeom prst="rect">
            <a:avLst/>
          </a:prstGeom>
          <a:noFill/>
        </p:spPr>
      </p:pic>
      <p:pic>
        <p:nvPicPr>
          <p:cNvPr id="12" name="Picture 2" descr="https://s.sakh.com/i/m/market/2015/05/26/2882b81990cd5d4ea65ef8577570365c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1714488"/>
            <a:ext cx="2016224" cy="2016224"/>
          </a:xfrm>
          <a:prstGeom prst="rect">
            <a:avLst/>
          </a:prstGeom>
          <a:noFill/>
        </p:spPr>
      </p:pic>
      <p:pic>
        <p:nvPicPr>
          <p:cNvPr id="13" name="Picture 6" descr="http://bookprose.ru/pictures/10217430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4286256"/>
            <a:ext cx="1351732" cy="1143008"/>
          </a:xfrm>
          <a:prstGeom prst="rect">
            <a:avLst/>
          </a:prstGeom>
          <a:noFill/>
        </p:spPr>
      </p:pic>
      <p:pic>
        <p:nvPicPr>
          <p:cNvPr id="12291" name="Picture 3" descr="https://pp.userapi.com/c847219/v847219703/17e58b/EM9o2u7J9-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1928802"/>
            <a:ext cx="2071702" cy="1662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t2.depositphotos.com/1005925/11761/v/950/depositphotos_117614232-stock-illustration-colored-frame-for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124744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1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Массаж Су –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шарами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12474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2. Массаж пальцев эластичным кольцом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Users\Анна\Desktop\IMG_20190110_100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785926"/>
            <a:ext cx="1189449" cy="211457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410" name="Picture 2" descr="C:\Users\Анна\Desktop\IMG_20190110_111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39" y="3143248"/>
            <a:ext cx="1279459" cy="227459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412" name="Picture 4" descr="C:\Users\Анна\Desktop\IMG_20190116_095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000504"/>
            <a:ext cx="3035830" cy="170765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218" name="Picture 2" descr="https://pp.userapi.com/c849324/v849324703/10f6b9/bfemzUB_s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143116"/>
            <a:ext cx="2357422" cy="146049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t2.depositphotos.com/1005925/11761/v/950/depositphotos_117614232-stock-illustration-colored-frame-for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124744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3. Использование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Су –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шаров при автоматизации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звуков: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Анна\Desktop\IMG_20190116_094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929066"/>
            <a:ext cx="2688299" cy="151216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387" name="Picture 3" descr="https://avatars.mds.yandex.net/get-pdb/872807/cdd260b9-8fcf-47ae-bde2-95e5cff458d5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14422"/>
            <a:ext cx="2586853" cy="182804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391" name="Picture 7" descr="http://iq-cr.ru/d/1601_ezhik_e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2357430"/>
            <a:ext cx="864096" cy="864096"/>
          </a:xfrm>
          <a:prstGeom prst="rect">
            <a:avLst/>
          </a:prstGeom>
          <a:noFill/>
        </p:spPr>
      </p:pic>
      <p:pic>
        <p:nvPicPr>
          <p:cNvPr id="8194" name="Picture 2" descr="https://pp.userapi.com/c846220/v846220000/1812b6/G2q914YT4a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500438"/>
            <a:ext cx="2566403" cy="192480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196" name="Picture 4" descr="https://pp.userapi.com/c848532/v848532000/1121f0/tDL3sMoHzb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2143116"/>
            <a:ext cx="1875868" cy="14069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t2.depositphotos.com/1005925/11761/v/950/depositphotos_117614232-stock-illustration-colored-frame-for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1268760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4. Использование Су –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шаров при совершенствовании лексико-грамматических категорий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857364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Использование шариков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выполнении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Анна\Desktop\IMG_20170403_1141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357586" cy="223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1" descr="C:\Users\Анна\Desktop\IMG_20190121_100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071678"/>
            <a:ext cx="2857520" cy="160735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0" name="Picture 2" descr="https://pp.userapi.com/c847124/v847124703/17e243/SNEnZA0_x2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143380"/>
            <a:ext cx="2000264" cy="150019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t2.depositphotos.com/1005925/11761/v/950/depositphotos_117614232-stock-illustration-colored-frame-for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124744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Использование Су –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шаров для развития памяти и внимания, совершенствование навыков пространственной ориентации, ориентировка в схеме тела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нна\Desktop\IMG_20190121_122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285992"/>
            <a:ext cx="1559378" cy="255857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2" descr="https://pp.userapi.com/c847221/v847221172/180634/WaJzw1h4Op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428868"/>
            <a:ext cx="2357454" cy="176809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8" name="Picture 4" descr="https://pp.userapi.com/c844722/v844722172/186182/MtkAzBpDSm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000372"/>
            <a:ext cx="1875248" cy="2500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t2.depositphotos.com/1005925/11761/v/950/depositphotos_117614232-stock-illustration-colored-frame-for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980728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7. Использование шариков для звукового анализа слов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124744"/>
            <a:ext cx="338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Связь звука с буквой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на\Desktop\IMG_20190121_105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2984848" cy="167897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s://pp.userapi.com/c848632/v848632818/10adf9/n_94b4Rdju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071678"/>
            <a:ext cx="2357455" cy="314327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t2.depositphotos.com/1005925/11761/v/950/depositphotos_117614232-stock-illustration-colored-frame-for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1340768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 этапе характеристики звука.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         </a:t>
            </a:r>
          </a:p>
        </p:txBody>
      </p:sp>
      <p:pic>
        <p:nvPicPr>
          <p:cNvPr id="4098" name="Picture 2" descr="https://dobriyortoped.ru/wp-content/uploads/2018/08/Massazhnyj-sharik-sinij-2-768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786322"/>
            <a:ext cx="1143008" cy="1143008"/>
          </a:xfrm>
          <a:prstGeom prst="rect">
            <a:avLst/>
          </a:prstGeom>
          <a:noFill/>
        </p:spPr>
      </p:pic>
      <p:pic>
        <p:nvPicPr>
          <p:cNvPr id="4102" name="Picture 6" descr="http://avoska56.ru/sp_img/92_147375370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643050"/>
            <a:ext cx="928694" cy="928694"/>
          </a:xfrm>
          <a:prstGeom prst="rect">
            <a:avLst/>
          </a:prstGeom>
          <a:noFill/>
        </p:spPr>
      </p:pic>
      <p:pic>
        <p:nvPicPr>
          <p:cNvPr id="4104" name="Picture 8" descr="https://im0-tub-ru.yandex.net/i?id=618fbb5005ebd1dde876cf795d98422b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857760"/>
            <a:ext cx="1013878" cy="998280"/>
          </a:xfrm>
          <a:prstGeom prst="rect">
            <a:avLst/>
          </a:prstGeom>
          <a:noFill/>
        </p:spPr>
      </p:pic>
      <p:pic>
        <p:nvPicPr>
          <p:cNvPr id="4106" name="Picture 10" descr="https://sc-diabeton.ru/f/store/item/4/484/0/middlesiz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571744"/>
            <a:ext cx="2286016" cy="2286016"/>
          </a:xfrm>
          <a:prstGeom prst="rect">
            <a:avLst/>
          </a:prstGeom>
          <a:noFill/>
        </p:spPr>
      </p:pic>
      <p:pic>
        <p:nvPicPr>
          <p:cNvPr id="4108" name="Picture 12" descr="https://medshop24.com.ua/image/cache/data/massager/17-0064_2-800x800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2928934"/>
            <a:ext cx="1500166" cy="1500166"/>
          </a:xfrm>
          <a:prstGeom prst="rect">
            <a:avLst/>
          </a:prstGeom>
          <a:noFill/>
        </p:spPr>
      </p:pic>
      <p:pic>
        <p:nvPicPr>
          <p:cNvPr id="4110" name="Picture 14" descr="https://pp.userapi.com/c849420/v849420442/1105f7/K4o8uW_SLy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1428736"/>
            <a:ext cx="2330665" cy="414340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456</Words>
  <Application>Microsoft Office PowerPoint</Application>
  <PresentationFormat>Экран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Динамика развития уровня речи детей за: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42</cp:revision>
  <dcterms:created xsi:type="dcterms:W3CDTF">2019-01-20T15:30:00Z</dcterms:created>
  <dcterms:modified xsi:type="dcterms:W3CDTF">2019-02-14T16:14:10Z</dcterms:modified>
</cp:coreProperties>
</file>