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7170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24" y="-3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3966120"/>
            <a:ext cx="82296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673880" y="396612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612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457200" y="1599840"/>
            <a:ext cx="8229600" cy="45313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5309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5309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45309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8564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96612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45309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599840"/>
            <a:ext cx="8229600" cy="453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 anchor="ctr"/>
          <a:lstStyle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5309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880" y="396612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 anchor="ctr"/>
          <a:lstStyle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6120"/>
            <a:ext cx="822924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3966120"/>
            <a:ext cx="82296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 anchor="ctr"/>
          <a:lstStyle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673880" y="396612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57200" y="396612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 anchor="ctr"/>
          <a:lstStyle/>
          <a:p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21607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53096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53096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453096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856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200" y="396612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453096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53096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3880" y="396612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73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880" y="1599840"/>
            <a:ext cx="401580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966120"/>
            <a:ext cx="8229240" cy="2160720"/>
          </a:xfrm>
          <a:prstGeom prst="rect">
            <a:avLst/>
          </a:prstGeom>
        </p:spPr>
        <p:txBody>
          <a:bodyPr wrap="none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ustomShape 1"/>
          <p:cNvSpPr>
            <a:spLocks noChangeArrowheads="1"/>
          </p:cNvSpPr>
          <p:nvPr/>
        </p:nvSpPr>
        <p:spPr bwMode="auto">
          <a:xfrm flipH="1">
            <a:off x="4868863" y="304800"/>
            <a:ext cx="1104900" cy="1104900"/>
          </a:xfrm>
          <a:prstGeom prst="ellipse">
            <a:avLst/>
          </a:prstGeom>
          <a:solidFill>
            <a:srgbClr val="D9D8E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CustomShape 2"/>
          <p:cNvSpPr>
            <a:spLocks noChangeArrowheads="1"/>
          </p:cNvSpPr>
          <p:nvPr/>
        </p:nvSpPr>
        <p:spPr bwMode="auto">
          <a:xfrm flipH="1">
            <a:off x="7581900" y="304800"/>
            <a:ext cx="1104900" cy="1104900"/>
          </a:xfrm>
          <a:prstGeom prst="ellipse">
            <a:avLst/>
          </a:prstGeom>
          <a:solidFill>
            <a:srgbClr val="D9D8E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8" name="CustomShape 3"/>
          <p:cNvSpPr>
            <a:spLocks noChangeArrowheads="1"/>
          </p:cNvSpPr>
          <p:nvPr/>
        </p:nvSpPr>
        <p:spPr bwMode="auto">
          <a:xfrm flipH="1">
            <a:off x="1071563" y="306388"/>
            <a:ext cx="1103312" cy="1104900"/>
          </a:xfrm>
          <a:prstGeom prst="ellipse">
            <a:avLst/>
          </a:prstGeom>
          <a:solidFill>
            <a:srgbClr val="D9D8E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9" name="CustomShape 4"/>
          <p:cNvSpPr>
            <a:spLocks noChangeArrowheads="1"/>
          </p:cNvSpPr>
          <p:nvPr/>
        </p:nvSpPr>
        <p:spPr bwMode="auto">
          <a:xfrm flipH="1">
            <a:off x="6323013" y="304800"/>
            <a:ext cx="1104900" cy="1104900"/>
          </a:xfrm>
          <a:prstGeom prst="ellipse">
            <a:avLst/>
          </a:prstGeom>
          <a:noFill/>
          <a:ln w="28440">
            <a:solidFill>
              <a:srgbClr val="D9D8EC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0" name="CustomShape 5"/>
          <p:cNvSpPr>
            <a:spLocks noChangeArrowheads="1"/>
          </p:cNvSpPr>
          <p:nvPr/>
        </p:nvSpPr>
        <p:spPr bwMode="auto">
          <a:xfrm flipH="1">
            <a:off x="2359025" y="304800"/>
            <a:ext cx="1103313" cy="1104900"/>
          </a:xfrm>
          <a:prstGeom prst="ellipse">
            <a:avLst/>
          </a:prstGeom>
          <a:noFill/>
          <a:ln w="28440">
            <a:solidFill>
              <a:srgbClr val="D9D8EC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lIns="90000" tIns="46800" rIns="90000" bIns="46800"/>
          <a:lstStyle/>
          <a:p>
            <a:r>
              <a:rPr lang="en-US"/>
              <a:t>Click to edit the outline text format</a:t>
            </a:r>
            <a:endParaRPr/>
          </a:p>
          <a:p>
            <a:pPr lvl="1"/>
            <a:r>
              <a:rPr lang="en-US"/>
              <a:t>Second Outline Level</a:t>
            </a:r>
            <a:endParaRPr/>
          </a:p>
          <a:p>
            <a:pPr lvl="2"/>
            <a:r>
              <a:rPr lang="en-US"/>
              <a:t>Third Outline Level</a:t>
            </a:r>
            <a:endParaRPr/>
          </a:p>
          <a:p>
            <a:pPr lvl="3"/>
            <a:r>
              <a:rPr lang="en-US"/>
              <a:t>Fourth Outline Level</a:t>
            </a:r>
            <a:endParaRPr/>
          </a:p>
          <a:p>
            <a:pPr lvl="4"/>
            <a:r>
              <a:rPr lang="en-US"/>
              <a:t>Fifth Outline Level</a:t>
            </a:r>
            <a:endParaRPr/>
          </a:p>
          <a:p>
            <a:pPr lvl="5"/>
            <a:r>
              <a:rPr lang="en-US"/>
              <a:t>Sixth Outline Level</a:t>
            </a:r>
            <a:endParaRPr/>
          </a:p>
          <a:p>
            <a:pPr lvl="6"/>
            <a:r>
              <a:rPr lang="en-US"/>
              <a:t>Seventh Outline Level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lIns="90000" tIns="46800" rIns="90000" bIns="46800"/>
          <a:lstStyle>
            <a:lvl1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&lt;date/time&gt;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lIns="90000" tIns="46800" rIns="90000" bIns="46800"/>
          <a:lstStyle>
            <a:lvl1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&lt;footer&gt;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lIns="90000" tIns="46800" rIns="90000" bIns="46800"/>
          <a:lstStyle>
            <a:lvl1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DC7033-E1A6-405B-B00A-D35DB122B336}" type="slidenum">
              <a:rPr lang="en-US"/>
              <a:pPr>
                <a:defRPr/>
              </a:pPr>
              <a:t>‹#›</a:t>
            </a:fld>
            <a:endParaRPr/>
          </a:p>
        </p:txBody>
      </p:sp>
      <p:sp>
        <p:nvSpPr>
          <p:cNvPr id="1035" name="PlaceHolder 10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ustomShape 1"/>
          <p:cNvSpPr>
            <a:spLocks noChangeArrowheads="1"/>
          </p:cNvSpPr>
          <p:nvPr/>
        </p:nvSpPr>
        <p:spPr bwMode="auto">
          <a:xfrm flipH="1">
            <a:off x="6972300" y="1600200"/>
            <a:ext cx="1524000" cy="1524000"/>
          </a:xfrm>
          <a:prstGeom prst="ellipse">
            <a:avLst/>
          </a:prstGeom>
          <a:solidFill>
            <a:srgbClr val="D9D8E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39" name="CustomShape 2"/>
          <p:cNvSpPr>
            <a:spLocks noChangeArrowheads="1"/>
          </p:cNvSpPr>
          <p:nvPr/>
        </p:nvSpPr>
        <p:spPr bwMode="auto">
          <a:xfrm flipH="1">
            <a:off x="5181600" y="1600200"/>
            <a:ext cx="1524000" cy="1524000"/>
          </a:xfrm>
          <a:prstGeom prst="ellipse">
            <a:avLst/>
          </a:prstGeom>
          <a:solidFill>
            <a:srgbClr val="D9D8E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40" name="CustomShape 3"/>
          <p:cNvSpPr>
            <a:spLocks noChangeArrowheads="1"/>
          </p:cNvSpPr>
          <p:nvPr/>
        </p:nvSpPr>
        <p:spPr bwMode="auto">
          <a:xfrm flipH="1">
            <a:off x="3390900" y="1600200"/>
            <a:ext cx="1524000" cy="1524000"/>
          </a:xfrm>
          <a:prstGeom prst="ellipse">
            <a:avLst/>
          </a:prstGeom>
          <a:noFill/>
          <a:ln w="28440">
            <a:solidFill>
              <a:srgbClr val="D9D8EC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41" name="CustomShape 4"/>
          <p:cNvSpPr>
            <a:spLocks noChangeArrowheads="1"/>
          </p:cNvSpPr>
          <p:nvPr/>
        </p:nvSpPr>
        <p:spPr bwMode="auto">
          <a:xfrm flipH="1">
            <a:off x="3390900" y="3276600"/>
            <a:ext cx="1524000" cy="1524000"/>
          </a:xfrm>
          <a:prstGeom prst="ellipse">
            <a:avLst/>
          </a:prstGeom>
          <a:solidFill>
            <a:srgbClr val="D9D8E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42" name="CustomShape 5"/>
          <p:cNvSpPr>
            <a:spLocks noChangeArrowheads="1"/>
          </p:cNvSpPr>
          <p:nvPr/>
        </p:nvSpPr>
        <p:spPr bwMode="auto">
          <a:xfrm flipH="1">
            <a:off x="1658938" y="3276600"/>
            <a:ext cx="1522412" cy="1524000"/>
          </a:xfrm>
          <a:prstGeom prst="ellipse">
            <a:avLst/>
          </a:prstGeom>
          <a:solidFill>
            <a:srgbClr val="D9D8E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43" name="CustomShape 6"/>
          <p:cNvSpPr>
            <a:spLocks noChangeArrowheads="1"/>
          </p:cNvSpPr>
          <p:nvPr/>
        </p:nvSpPr>
        <p:spPr bwMode="auto">
          <a:xfrm flipH="1">
            <a:off x="6972300" y="3276600"/>
            <a:ext cx="1524000" cy="1524000"/>
          </a:xfrm>
          <a:prstGeom prst="ellipse">
            <a:avLst/>
          </a:prstGeom>
          <a:noFill/>
          <a:ln w="28440">
            <a:solidFill>
              <a:srgbClr val="D9D8EC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8" name="PlaceHolder 7"/>
          <p:cNvSpPr>
            <a:spLocks noGrp="1"/>
          </p:cNvSpPr>
          <p:nvPr>
            <p:ph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lIns="90000" tIns="46800" rIns="90000" bIns="46800"/>
          <a:lstStyle>
            <a:lvl1pPr fontAlgn="auto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"/>
              <a:defRPr sz="10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&lt;date/time&gt;</a:t>
            </a:r>
            <a:endParaRPr/>
          </a:p>
        </p:txBody>
      </p:sp>
      <p:sp>
        <p:nvSpPr>
          <p:cNvPr id="49" name="PlaceHolder 8"/>
          <p:cNvSpPr>
            <a:spLocks noGrp="1"/>
          </p:cNvSpPr>
          <p:nvPr>
            <p:ph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lIns="90000" tIns="46800" rIns="90000" bIns="46800"/>
          <a:lstStyle>
            <a:lvl1pPr algn="ctr" fontAlgn="auto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"/>
              <a:defRPr sz="10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&lt;footer&gt;</a:t>
            </a:r>
            <a:endParaRPr/>
          </a:p>
        </p:txBody>
      </p:sp>
      <p:sp>
        <p:nvSpPr>
          <p:cNvPr id="50" name="PlaceHolder 9"/>
          <p:cNvSpPr>
            <a:spLocks noGrp="1"/>
          </p:cNvSpPr>
          <p:nvPr>
            <p:ph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lIns="90000" tIns="46800" rIns="90000" bIns="46800"/>
          <a:lstStyle>
            <a:lvl1pPr algn="r" fontAlgn="auto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"/>
              <a:defRPr sz="10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3836BD2-D5E2-40D5-A840-E3205B5410D9}" type="slidenum">
              <a:rPr lang="en-US"/>
              <a:pPr>
                <a:defRPr/>
              </a:pPr>
              <a:t>‹#›</a:t>
            </a:fld>
            <a:endParaRPr/>
          </a:p>
        </p:txBody>
      </p:sp>
      <p:sp>
        <p:nvSpPr>
          <p:cNvPr id="14347" name="PlaceHolder 10"/>
          <p:cNvSpPr>
            <a:spLocks noGrp="1"/>
          </p:cNvSpPr>
          <p:nvPr>
            <p:ph type="title"/>
          </p:nvPr>
        </p:nvSpPr>
        <p:spPr bwMode="auto">
          <a:xfrm>
            <a:off x="685800" y="1219200"/>
            <a:ext cx="77724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  <a:endParaRPr lang="ru-RU" smtClean="0"/>
          </a:p>
        </p:txBody>
      </p:sp>
      <p:sp>
        <p:nvSpPr>
          <p:cNvPr id="52" name="PlaceHolder 11"/>
          <p:cNvSpPr>
            <a:spLocks noGrp="1"/>
          </p:cNvSpPr>
          <p:nvPr>
            <p:ph type="body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Click to edit the outline text format</a:t>
            </a:r>
            <a:endParaRPr/>
          </a:p>
          <a:p>
            <a:pPr lvl="1"/>
            <a:r>
              <a:rPr lang="en-US"/>
              <a:t>Second Outline Level</a:t>
            </a:r>
            <a:endParaRPr/>
          </a:p>
          <a:p>
            <a:pPr lvl="2"/>
            <a:r>
              <a:rPr lang="en-US"/>
              <a:t>Third Outline Level</a:t>
            </a:r>
            <a:endParaRPr/>
          </a:p>
          <a:p>
            <a:pPr lvl="3"/>
            <a:r>
              <a:rPr lang="en-US"/>
              <a:t>Fourth Outline Level</a:t>
            </a:r>
            <a:endParaRPr/>
          </a:p>
          <a:p>
            <a:pPr lvl="4"/>
            <a:r>
              <a:rPr lang="en-US"/>
              <a:t>Fifth Outline Level</a:t>
            </a:r>
            <a:endParaRPr/>
          </a:p>
          <a:p>
            <a:pPr lvl="5"/>
            <a:r>
              <a:rPr lang="en-US"/>
              <a:t>Sixth Outline Level</a:t>
            </a:r>
            <a:endParaRPr/>
          </a:p>
          <a:p>
            <a:pPr lvl="6"/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Shape 1"/>
          <p:cNvSpPr txBox="1">
            <a:spLocks noChangeArrowheads="1"/>
          </p:cNvSpPr>
          <p:nvPr/>
        </p:nvSpPr>
        <p:spPr bwMode="auto">
          <a:xfrm>
            <a:off x="1763713" y="5373688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 algn="r"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 algn="r"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 algn="r"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</p:txBody>
      </p:sp>
      <p:sp>
        <p:nvSpPr>
          <p:cNvPr id="27651" name="TextShape 2"/>
          <p:cNvSpPr txBox="1">
            <a:spLocks noChangeArrowheads="1"/>
          </p:cNvSpPr>
          <p:nvPr/>
        </p:nvSpPr>
        <p:spPr bwMode="auto">
          <a:xfrm>
            <a:off x="755650" y="-8799513"/>
            <a:ext cx="7772400" cy="129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 typeface="Arial" charset="0"/>
              <a:buChar char="•"/>
            </a:pPr>
            <a:r>
              <a:rPr lang="ru-RU" sz="4400">
                <a:solidFill>
                  <a:srgbClr val="000000"/>
                </a:solidFill>
                <a:cs typeface="DejaVu Sans"/>
              </a:rPr>
              <a:t>
 </a:t>
            </a:r>
            <a:r>
              <a:rPr lang="ru-RU" sz="3200" i="1">
                <a:solidFill>
                  <a:srgbClr val="9933FF"/>
                </a:solidFill>
                <a:cs typeface="DejaVu Sans"/>
              </a:rPr>
              <a:t>«Воспитание детей дошкольного возраста при использовании
технологий – здоровьесберегающих, и  здоровьеформирующих»</a:t>
            </a:r>
            <a:r>
              <a:rPr lang="ru-RU" sz="4400">
                <a:solidFill>
                  <a:srgbClr val="000000"/>
                </a:solidFill>
                <a:cs typeface="DejaVu Sans"/>
              </a:rPr>
              <a:t>                                                          
</a:t>
            </a:r>
            <a:endParaRPr lang="ru-RU">
              <a:cs typeface="DejaVu Sans"/>
            </a:endParaRPr>
          </a:p>
        </p:txBody>
      </p:sp>
      <p:sp>
        <p:nvSpPr>
          <p:cNvPr id="27652" name="CustomShape 3"/>
          <p:cNvSpPr>
            <a:spLocks noChangeArrowheads="1"/>
          </p:cNvSpPr>
          <p:nvPr/>
        </p:nvSpPr>
        <p:spPr bwMode="auto">
          <a:xfrm>
            <a:off x="5724525" y="4149725"/>
            <a:ext cx="2801938" cy="150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buFont typeface="Wingdings" pitchFamily="2" charset="2"/>
              <a:buChar char=""/>
            </a:pPr>
            <a:r>
              <a:rPr lang="ru-RU" sz="2000" b="1" i="1">
                <a:solidFill>
                  <a:srgbClr val="9933FF"/>
                </a:solidFill>
                <a:cs typeface="DejaVu Sans"/>
              </a:rPr>
              <a:t>Из опыта работы</a:t>
            </a:r>
            <a:endParaRPr lang="ru-RU">
              <a:cs typeface="DejaVu Sans"/>
            </a:endParaRPr>
          </a:p>
          <a:p>
            <a:pPr>
              <a:buFont typeface="Wingdings" pitchFamily="2" charset="2"/>
              <a:buChar char=""/>
            </a:pPr>
            <a:r>
              <a:rPr lang="ru-RU" sz="2000" b="1" i="1">
                <a:solidFill>
                  <a:srgbClr val="9933FF"/>
                </a:solidFill>
                <a:cs typeface="DejaVu Sans"/>
              </a:rPr>
              <a:t>воспитатель</a:t>
            </a:r>
            <a:endParaRPr lang="ru-RU">
              <a:cs typeface="DejaVu Sans"/>
            </a:endParaRPr>
          </a:p>
          <a:p>
            <a:pPr>
              <a:buFont typeface="Wingdings" pitchFamily="2" charset="2"/>
              <a:buChar char=""/>
            </a:pPr>
            <a:r>
              <a:rPr lang="ru-RU" sz="2000" b="1" i="1">
                <a:solidFill>
                  <a:srgbClr val="9933FF"/>
                </a:solidFill>
                <a:cs typeface="DejaVu Sans"/>
              </a:rPr>
              <a:t> «МКДОУ ХМР детский сад «Берёзка»</a:t>
            </a:r>
            <a:endParaRPr lang="ru-RU">
              <a:cs typeface="DejaVu Sans"/>
            </a:endParaRPr>
          </a:p>
          <a:p>
            <a:pPr>
              <a:buFont typeface="Wingdings" pitchFamily="2" charset="2"/>
              <a:buChar char=""/>
            </a:pPr>
            <a:r>
              <a:rPr lang="ru-RU" sz="2000" b="1" i="1">
                <a:solidFill>
                  <a:srgbClr val="9933FF"/>
                </a:solidFill>
                <a:cs typeface="DejaVu Sans"/>
              </a:rPr>
              <a:t>Т.А.Малитовская</a:t>
            </a:r>
            <a:endParaRPr lang="ru-RU">
              <a:cs typeface="DejaVu Sans"/>
            </a:endParaRPr>
          </a:p>
        </p:txBody>
      </p:sp>
      <p:sp>
        <p:nvSpPr>
          <p:cNvPr id="27653" name="CustomShape 4"/>
          <p:cNvSpPr>
            <a:spLocks noChangeArrowheads="1"/>
          </p:cNvSpPr>
          <p:nvPr/>
        </p:nvSpPr>
        <p:spPr bwMode="auto">
          <a:xfrm>
            <a:off x="3133725" y="6237288"/>
            <a:ext cx="2536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/>
          <a:lstStyle/>
          <a:p>
            <a:pPr>
              <a:buFont typeface="Wingdings" pitchFamily="2" charset="2"/>
              <a:buChar char=""/>
            </a:pPr>
            <a:r>
              <a:rPr lang="ru-RU" b="1" i="1">
                <a:solidFill>
                  <a:srgbClr val="9933FF"/>
                </a:solidFill>
                <a:cs typeface="DejaVu Sans"/>
              </a:rPr>
              <a:t>П Горноправдинск 2016 год</a:t>
            </a:r>
            <a:r>
              <a:rPr lang="en-US" b="1" i="1">
                <a:solidFill>
                  <a:srgbClr val="9933FF"/>
                </a:solidFill>
                <a:cs typeface="DejaVu Sans"/>
              </a:rPr>
              <a:t>.</a:t>
            </a: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Table 1"/>
          <p:cNvGraphicFramePr>
            <a:graphicFrameLocks noGrp="1"/>
          </p:cNvGraphicFramePr>
          <p:nvPr/>
        </p:nvGraphicFramePr>
        <p:xfrm>
          <a:off x="468313" y="1628775"/>
          <a:ext cx="8351837" cy="4179888"/>
        </p:xfrm>
        <a:graphic>
          <a:graphicData uri="http://schemas.openxmlformats.org/drawingml/2006/table">
            <a:tbl>
              <a:tblPr/>
              <a:tblGrid>
                <a:gridCol w="8351837"/>
              </a:tblGrid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Char char=""/>
                        <a:tabLst/>
                      </a:pPr>
                      <a:r>
                        <a:rPr kumimoji="0" 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Тематика спортивно - досуговой деятельности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Спортивный праздник с участием родителей «Быстрые и ловкие» -  старшие группы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Физкультурный досуг «Играем и побеждаем» - средняя группа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Char char="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1. Летний праздник «Кошкин дом» ( по противопожарной безопасности) – дети средних, старших, коррекционных групп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Спортивный праздник с участием родителей для средней группы «Мы спортсмены»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Спортивный праздник для детей подготовительной группы «Летняя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развлечения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Спортивный досуг «Красный, жёлтый, зелёный» -  дети старшего возраста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Спортивный праздник  с участием родителей «Будем спортом заниматься» - старшая, подготовительная группы.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Спортивный праздник  «Моряки лихие» - средняя групп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Музыкально-спортивный праздник, посвященный Дню победы – « День Победы- праздник дедов»-старшая, подготовительная.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Shape 1"/>
          <p:cNvSpPr txBox="1">
            <a:spLocks noChangeArrowheads="1"/>
          </p:cNvSpPr>
          <p:nvPr/>
        </p:nvSpPr>
        <p:spPr bwMode="auto">
          <a:xfrm>
            <a:off x="539750" y="6207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ru-RU" sz="3200" b="1" i="1">
                <a:solidFill>
                  <a:srgbClr val="9933FF"/>
                </a:solidFill>
                <a:cs typeface="DejaVu Sans"/>
              </a:rPr>
              <a:t>Формы физкультурно-оздоровительной работы в МДОУ</a:t>
            </a:r>
            <a:r>
              <a:rPr lang="en-US" sz="2400">
                <a:cs typeface="DejaVu Sans"/>
              </a:rPr>
              <a:t> </a:t>
            </a:r>
            <a:r>
              <a:rPr lang="ru-RU" sz="2400">
                <a:cs typeface="DejaVu Sans"/>
              </a:rPr>
              <a:t> </a:t>
            </a:r>
            <a:endParaRPr lang="ru-RU">
              <a:cs typeface="DejaVu Sans"/>
            </a:endParaRPr>
          </a:p>
        </p:txBody>
      </p:sp>
      <p:sp>
        <p:nvSpPr>
          <p:cNvPr id="37891" name="Line 2"/>
          <p:cNvSpPr>
            <a:spLocks noChangeShapeType="1"/>
          </p:cNvSpPr>
          <p:nvPr/>
        </p:nvSpPr>
        <p:spPr bwMode="auto">
          <a:xfrm flipH="1" flipV="1">
            <a:off x="3176588" y="3622675"/>
            <a:ext cx="701675" cy="30003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892" name="CustomShape 3"/>
          <p:cNvSpPr>
            <a:spLocks noChangeArrowheads="1"/>
          </p:cNvSpPr>
          <p:nvPr/>
        </p:nvSpPr>
        <p:spPr bwMode="auto">
          <a:xfrm>
            <a:off x="1600200" y="2844800"/>
            <a:ext cx="1778000" cy="957263"/>
          </a:xfrm>
          <a:prstGeom prst="ellipse">
            <a:avLst/>
          </a:prstGeom>
          <a:solidFill>
            <a:srgbClr val="D9D8E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ПРОГУЛКИ</a:t>
            </a:r>
            <a:endParaRPr lang="ru-RU">
              <a:cs typeface="DejaVu Sans"/>
            </a:endParaRPr>
          </a:p>
        </p:txBody>
      </p:sp>
      <p:sp>
        <p:nvSpPr>
          <p:cNvPr id="37893" name="Line 4"/>
          <p:cNvSpPr>
            <a:spLocks noChangeShapeType="1"/>
          </p:cNvSpPr>
          <p:nvPr/>
        </p:nvSpPr>
        <p:spPr bwMode="auto">
          <a:xfrm flipH="1">
            <a:off x="2833688" y="4325938"/>
            <a:ext cx="873125" cy="10795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894" name="CustomShape 5"/>
          <p:cNvSpPr>
            <a:spLocks noChangeArrowheads="1"/>
          </p:cNvSpPr>
          <p:nvPr/>
        </p:nvSpPr>
        <p:spPr bwMode="auto">
          <a:xfrm>
            <a:off x="1081088" y="4060825"/>
            <a:ext cx="1778000" cy="957263"/>
          </a:xfrm>
          <a:prstGeom prst="ellipse">
            <a:avLst/>
          </a:prstGeom>
          <a:solidFill>
            <a:srgbClr val="D9D8E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ФИЗКУЛЬТУРНЫЕ </a:t>
            </a:r>
            <a:endParaRPr lang="ru-RU">
              <a:cs typeface="DejaVu Sans"/>
            </a:endParaRPr>
          </a:p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ПРАЗДНИКИ</a:t>
            </a:r>
            <a:endParaRPr lang="ru-RU">
              <a:cs typeface="DejaVu Sans"/>
            </a:endParaRPr>
          </a:p>
        </p:txBody>
      </p:sp>
      <p:sp>
        <p:nvSpPr>
          <p:cNvPr id="37895" name="Line 6"/>
          <p:cNvSpPr>
            <a:spLocks noChangeShapeType="1"/>
          </p:cNvSpPr>
          <p:nvPr/>
        </p:nvSpPr>
        <p:spPr bwMode="auto">
          <a:xfrm flipH="1">
            <a:off x="3798888" y="4649788"/>
            <a:ext cx="388937" cy="43497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896" name="CustomShape 7"/>
          <p:cNvSpPr>
            <a:spLocks noChangeArrowheads="1"/>
          </p:cNvSpPr>
          <p:nvPr/>
        </p:nvSpPr>
        <p:spPr bwMode="auto">
          <a:xfrm>
            <a:off x="2525713" y="5037138"/>
            <a:ext cx="1776412" cy="957262"/>
          </a:xfrm>
          <a:prstGeom prst="ellipse">
            <a:avLst/>
          </a:prstGeom>
          <a:solidFill>
            <a:srgbClr val="D9D8E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СПОРТИВНЫЙ </a:t>
            </a:r>
            <a:endParaRPr lang="ru-RU">
              <a:cs typeface="DejaVu Sans"/>
            </a:endParaRPr>
          </a:p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ДОСУГ</a:t>
            </a:r>
            <a:endParaRPr lang="ru-RU">
              <a:cs typeface="DejaVu Sans"/>
            </a:endParaRPr>
          </a:p>
        </p:txBody>
      </p:sp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4957763" y="4649788"/>
            <a:ext cx="388937" cy="43497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898" name="CustomShape 9"/>
          <p:cNvSpPr>
            <a:spLocks noChangeArrowheads="1"/>
          </p:cNvSpPr>
          <p:nvPr/>
        </p:nvSpPr>
        <p:spPr bwMode="auto">
          <a:xfrm>
            <a:off x="4843463" y="5037138"/>
            <a:ext cx="1776412" cy="957262"/>
          </a:xfrm>
          <a:prstGeom prst="ellipse">
            <a:avLst/>
          </a:prstGeom>
          <a:solidFill>
            <a:srgbClr val="D9D8E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ПОДВИЖНЫЕ</a:t>
            </a:r>
            <a:endParaRPr lang="ru-RU">
              <a:cs typeface="DejaVu Sans"/>
            </a:endParaRPr>
          </a:p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ИГРЫ</a:t>
            </a:r>
            <a:endParaRPr lang="ru-RU">
              <a:cs typeface="DejaVu Sans"/>
            </a:endParaRPr>
          </a:p>
        </p:txBody>
      </p:sp>
      <p:sp>
        <p:nvSpPr>
          <p:cNvPr id="37899" name="Line 10"/>
          <p:cNvSpPr>
            <a:spLocks noChangeShapeType="1"/>
          </p:cNvSpPr>
          <p:nvPr/>
        </p:nvSpPr>
        <p:spPr bwMode="auto">
          <a:xfrm>
            <a:off x="5435600" y="4325938"/>
            <a:ext cx="876300" cy="10795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00" name="CustomShape 11"/>
          <p:cNvSpPr>
            <a:spLocks noChangeArrowheads="1"/>
          </p:cNvSpPr>
          <p:nvPr/>
        </p:nvSpPr>
        <p:spPr bwMode="auto">
          <a:xfrm>
            <a:off x="6288088" y="4062413"/>
            <a:ext cx="1778000" cy="957262"/>
          </a:xfrm>
          <a:prstGeom prst="ellipse">
            <a:avLst/>
          </a:prstGeom>
          <a:solidFill>
            <a:srgbClr val="D9D8E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ФИЗКУЛЬТ МИНУТКИ</a:t>
            </a:r>
            <a:endParaRPr lang="ru-RU">
              <a:cs typeface="DejaVu Sans"/>
            </a:endParaRPr>
          </a:p>
        </p:txBody>
      </p:sp>
      <p:sp>
        <p:nvSpPr>
          <p:cNvPr id="37901" name="Line 12"/>
          <p:cNvSpPr>
            <a:spLocks noChangeShapeType="1"/>
          </p:cNvSpPr>
          <p:nvPr/>
        </p:nvSpPr>
        <p:spPr bwMode="auto">
          <a:xfrm flipV="1">
            <a:off x="5264150" y="3621088"/>
            <a:ext cx="701675" cy="30162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02" name="CustomShape 13"/>
          <p:cNvSpPr>
            <a:spLocks noChangeArrowheads="1"/>
          </p:cNvSpPr>
          <p:nvPr/>
        </p:nvSpPr>
        <p:spPr bwMode="auto">
          <a:xfrm>
            <a:off x="5772150" y="2846388"/>
            <a:ext cx="1776413" cy="957262"/>
          </a:xfrm>
          <a:prstGeom prst="ellipse">
            <a:avLst/>
          </a:prstGeom>
          <a:solidFill>
            <a:srgbClr val="D9D8E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ФИЗКУЛЬТУРНЫЕ</a:t>
            </a:r>
            <a:endParaRPr lang="ru-RU">
              <a:cs typeface="DejaVu Sans"/>
            </a:endParaRPr>
          </a:p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ЗАНЯТИЯ</a:t>
            </a:r>
            <a:endParaRPr lang="ru-RU">
              <a:cs typeface="DejaVu Sans"/>
            </a:endParaRPr>
          </a:p>
        </p:txBody>
      </p:sp>
      <p:sp>
        <p:nvSpPr>
          <p:cNvPr id="37903" name="Line 14"/>
          <p:cNvSpPr>
            <a:spLocks noChangeShapeType="1"/>
          </p:cNvSpPr>
          <p:nvPr/>
        </p:nvSpPr>
        <p:spPr bwMode="auto">
          <a:xfrm flipV="1">
            <a:off x="4572000" y="3260725"/>
            <a:ext cx="0" cy="482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04" name="CustomShape 15"/>
          <p:cNvSpPr>
            <a:spLocks noChangeArrowheads="1"/>
          </p:cNvSpPr>
          <p:nvPr/>
        </p:nvSpPr>
        <p:spPr bwMode="auto">
          <a:xfrm>
            <a:off x="3684588" y="2305050"/>
            <a:ext cx="1776412" cy="957263"/>
          </a:xfrm>
          <a:prstGeom prst="ellipse">
            <a:avLst/>
          </a:prstGeom>
          <a:solidFill>
            <a:srgbClr val="D9D8E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УТРЕННЯЯ </a:t>
            </a:r>
            <a:endParaRPr lang="ru-RU">
              <a:cs typeface="DejaVu Sans"/>
            </a:endParaRPr>
          </a:p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ГИМНАСТИКА</a:t>
            </a:r>
            <a:endParaRPr lang="ru-RU">
              <a:cs typeface="DejaVu Sans"/>
            </a:endParaRPr>
          </a:p>
        </p:txBody>
      </p:sp>
      <p:sp>
        <p:nvSpPr>
          <p:cNvPr id="37905" name="CustomShape 16"/>
          <p:cNvSpPr>
            <a:spLocks noChangeArrowheads="1"/>
          </p:cNvSpPr>
          <p:nvPr/>
        </p:nvSpPr>
        <p:spPr bwMode="auto">
          <a:xfrm>
            <a:off x="3684588" y="3743325"/>
            <a:ext cx="1776412" cy="957263"/>
          </a:xfrm>
          <a:prstGeom prst="ellipse">
            <a:avLst/>
          </a:prstGeom>
          <a:solidFill>
            <a:srgbClr val="D9D8E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ФОРМЫ</a:t>
            </a:r>
            <a:endParaRPr lang="ru-RU">
              <a:cs typeface="DejaVu Sans"/>
            </a:endParaRPr>
          </a:p>
          <a:p>
            <a:pPr algn="ctr">
              <a:buFont typeface="Arial" charset="0"/>
              <a:buChar char="•"/>
            </a:pPr>
            <a:r>
              <a:rPr lang="en-US" sz="1200" b="1" i="1">
                <a:cs typeface="DejaVu Sans"/>
              </a:rPr>
              <a:t>РАБОТЫ С ДЕТИМИ</a:t>
            </a: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" name="Table 1"/>
          <p:cNvGraphicFramePr/>
          <p:nvPr/>
        </p:nvGraphicFramePr>
        <p:xfrm>
          <a:off x="568325" y="192088"/>
          <a:ext cx="8007350" cy="6535737"/>
        </p:xfrm>
        <a:graphic>
          <a:graphicData uri="http://schemas.openxmlformats.org/drawingml/2006/table">
            <a:tbl>
              <a:tblPr/>
              <a:tblGrid>
                <a:gridCol w="2668320"/>
                <a:gridCol w="2670480"/>
                <a:gridCol w="2668320"/>
              </a:tblGrid>
              <a:tr h="73332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ru-RU" sz="1400" b="1" i="1">
                          <a:solidFill>
                            <a:srgbClr val="9933FF"/>
                          </a:solidFill>
                        </a:rPr>
                        <a:t>Виды здоровьесберегающих технологий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400" b="1" i="1">
                          <a:solidFill>
                            <a:srgbClr val="9933FF"/>
                          </a:solidFill>
                        </a:rPr>
                        <a:t>Время проведения в режиме дня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400" b="1" i="1">
                          <a:solidFill>
                            <a:srgbClr val="9933FF"/>
                          </a:solidFill>
                        </a:rPr>
                        <a:t>Особенности методики проведения</a:t>
                      </a:r>
                      <a:endParaRPr/>
                    </a:p>
                  </a:txBody>
                  <a:tcPr/>
                </a:tc>
              </a:tr>
              <a:tr h="109944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Ритмопластика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Не раньше чем через 30 мин после приема пищи, 2 раза в неделю по 30 мин со среднего возраста в физкультурном зале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Обратить внимание на художественную ценность, величину физической нагрузки и ее соразмерность возрастным показателям ребенка</a:t>
                      </a:r>
                      <a:endParaRPr/>
                    </a:p>
                  </a:txBody>
                  <a:tcPr/>
                </a:tc>
              </a:tr>
              <a:tr h="109944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Подвижные и спортивные игры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Как часть физкультурного занятия, на прогулке. Ежедневно для всех возрастных групп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Игры подбираются в соответствии с возрастом ребенка, местом и временем ее проведения. Используются элементы спортивных игр</a:t>
                      </a:r>
                      <a:endParaRPr/>
                    </a:p>
                  </a:txBody>
                  <a:tcPr/>
                </a:tc>
              </a:tr>
              <a:tr h="89928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Релаксация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В зависимости от состояния детей и целей, педагог определяет интенсивность технологии. Для всех возрастных групп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Можно использовать спокойную музыку, звуки природы</a:t>
                      </a:r>
                      <a:endParaRPr/>
                    </a:p>
                  </a:txBody>
                  <a:tcPr/>
                </a:tc>
              </a:tr>
              <a:tr h="109944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Гимнастика утренняя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Ежедневно, утром,  перед завтраком во всех группах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В групповой комнате, физкультурном зале, под музыку, с использованием подвижных игр и др.</a:t>
                      </a:r>
                      <a:endParaRPr/>
                    </a:p>
                  </a:txBody>
                  <a:tcPr/>
                </a:tc>
              </a:tr>
              <a:tr h="71244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Гимнастика бодрящая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Ежедневно после дневного сна, 5-10 мин во всех группах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Различные варианты проведения </a:t>
                      </a:r>
                      <a:endParaRPr/>
                    </a:p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 </a:t>
                      </a:r>
                      <a:endParaRPr/>
                    </a:p>
                  </a:txBody>
                  <a:tcPr/>
                </a:tc>
              </a:tr>
              <a:tr h="78588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ЛФК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2 раза в неделю в коррекционных группах по показаниям врача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ru-RU" sz="1200">
                          <a:solidFill>
                            <a:srgbClr val="9933FF"/>
                          </a:solidFill>
                        </a:rPr>
                        <a:t>Комплексы упражнений, корегирующих осанку, свод стоп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Table 1"/>
          <p:cNvGraphicFramePr/>
          <p:nvPr/>
        </p:nvGraphicFramePr>
        <p:xfrm>
          <a:off x="457200" y="244475"/>
          <a:ext cx="8388350" cy="6497638"/>
        </p:xfrm>
        <a:graphic>
          <a:graphicData uri="http://schemas.openxmlformats.org/drawingml/2006/table">
            <a:tbl>
              <a:tblPr/>
              <a:tblGrid>
                <a:gridCol w="2795760"/>
                <a:gridCol w="2796840"/>
                <a:gridCol w="2795760"/>
              </a:tblGrid>
              <a:tr h="82404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Гимнастика пальчиковая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С младшего возраста в различных формах физкультурно-оздоровительной работы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Рекомендуется всем детям, особенно с речевыми проблемами. Проводится в любой удобный отрезок времени </a:t>
                      </a:r>
                      <a:endParaRPr/>
                    </a:p>
                  </a:txBody>
                  <a:tcPr/>
                </a:tc>
              </a:tr>
              <a:tr h="118908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Гимнастика для глаз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Ежедневно по 3-5 мин в любое свободное время, в разных формах физкультурно-оздоровительной работы в зависимости от интенсивности зрительной нагрузки с младшего возраста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Рекомендуется использовать наглядный материал, показ педагога</a:t>
                      </a:r>
                      <a:endParaRPr/>
                    </a:p>
                  </a:txBody>
                  <a:tcPr/>
                </a:tc>
              </a:tr>
              <a:tr h="100656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Гимнастика дыхательная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В различных формах физкультурно-оздоровительной работы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Обеспечить проветривание помещения, педагогу дать детям инструкции об обязательной гигиене полости носа перед проведением процедуры</a:t>
                      </a:r>
                      <a:endParaRPr/>
                    </a:p>
                  </a:txBody>
                  <a:tcPr/>
                </a:tc>
              </a:tr>
              <a:tr h="64152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Гимнастика корригирующая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В различных формах физкультурно-оздоровительной работы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Форма проведения зависит от поставленной задачи и контингента детей</a:t>
                      </a:r>
                      <a:endParaRPr/>
                    </a:p>
                  </a:txBody>
                  <a:tcPr/>
                </a:tc>
              </a:tr>
              <a:tr h="104436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Физкультурное занятие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2 раза в неделю в спортивном зале</a:t>
                      </a:r>
                      <a:endParaRPr/>
                    </a:p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Ранний возраст в групповой комнате – 10 мин, младший возраст – 15 – 20 мин, средний- 20-25 мин, старший возраст – 25-30 мин.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Занятия проводится в соответствии с программой, по которой работает ДОУ </a:t>
                      </a:r>
                      <a:endParaRPr/>
                    </a:p>
                  </a:txBody>
                  <a:tcPr/>
                </a:tc>
              </a:tr>
              <a:tr h="100656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Само-массаж  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В зависимости от поставленных целей, сеансами либо в различных формах физкультурно-оздоровительной работы С детьми старшего возраста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Необходимо объяснить ребенку серьезность процедуры и дать детям элементарные знания о том, как не нанести вред своему организму.</a:t>
                      </a:r>
                      <a:endParaRPr/>
                    </a:p>
                  </a:txBody>
                  <a:tcPr/>
                </a:tc>
              </a:tr>
              <a:tr h="641520"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Информация для детей по теме</a:t>
                      </a:r>
                      <a:endParaRPr/>
                    </a:p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 « Здоровье»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Во время совместной деятельности в зависимости от поставленных задач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SzPct val="80000"/>
                        <a:buFont typeface="Wingdings" charset="2"/>
                        <a:buChar char=""/>
                      </a:pPr>
                      <a:r>
                        <a:rPr lang="en-US" sz="1200">
                          <a:solidFill>
                            <a:srgbClr val="9933FF"/>
                          </a:solidFill>
                        </a:rPr>
                        <a:t>Могут быть частью совместной деятельности   с целью познавательного развития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Shape 1"/>
          <p:cNvSpPr txBox="1">
            <a:spLocks noChangeArrowheads="1"/>
          </p:cNvSpPr>
          <p:nvPr/>
        </p:nvSpPr>
        <p:spPr bwMode="auto">
          <a:xfrm>
            <a:off x="468313" y="141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ru-RU" sz="3200" b="1" i="1">
                <a:solidFill>
                  <a:srgbClr val="9933FF"/>
                </a:solidFill>
                <a:cs typeface="DejaVu Sans"/>
              </a:rPr>
              <a:t>Медицинские здоровьесберегающие технологии в МДОУ</a:t>
            </a:r>
            <a:endParaRPr lang="ru-RU">
              <a:cs typeface="DejaVu Sans"/>
            </a:endParaRPr>
          </a:p>
        </p:txBody>
      </p:sp>
      <p:sp>
        <p:nvSpPr>
          <p:cNvPr id="40963" name="TextShape 2"/>
          <p:cNvSpPr txBox="1">
            <a:spLocks noChangeArrowheads="1"/>
          </p:cNvSpPr>
          <p:nvPr/>
        </p:nvSpPr>
        <p:spPr bwMode="auto">
          <a:xfrm>
            <a:off x="468313" y="2781300"/>
            <a:ext cx="8229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>
                <a:solidFill>
                  <a:srgbClr val="9933FF"/>
                </a:solidFill>
                <a:cs typeface="DejaVu Sans"/>
              </a:rPr>
              <a:t>технологии профилактики заболеваний,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>
                <a:solidFill>
                  <a:srgbClr val="9933FF"/>
                </a:solidFill>
                <a:cs typeface="DejaVu Sans"/>
              </a:rPr>
              <a:t>углубленный медицинский осмотр с участием узких специалистов, приходящих из поликлиники,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>
                <a:solidFill>
                  <a:srgbClr val="9933FF"/>
                </a:solidFill>
                <a:cs typeface="DejaVu Sans"/>
              </a:rPr>
              <a:t>отслеживание характера течения хронической патологии (для детей, имеющих </a:t>
            </a:r>
            <a:r>
              <a:rPr lang="ru-RU">
                <a:solidFill>
                  <a:srgbClr val="9933FF"/>
                </a:solidFill>
                <a:cs typeface="DejaVu Sans"/>
              </a:rPr>
              <a:t>разные группы</a:t>
            </a:r>
            <a:r>
              <a:rPr lang="en-US">
                <a:solidFill>
                  <a:srgbClr val="9933FF"/>
                </a:solidFill>
                <a:cs typeface="DejaVu Sans"/>
              </a:rPr>
              <a:t>  здоровья),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>
                <a:solidFill>
                  <a:srgbClr val="9933FF"/>
                </a:solidFill>
                <a:cs typeface="DejaVu Sans"/>
              </a:rPr>
              <a:t>реабилитация соматического состояния здоровья,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>
                <a:solidFill>
                  <a:srgbClr val="9933FF"/>
                </a:solidFill>
                <a:cs typeface="DejaVu Sans"/>
              </a:rPr>
              <a:t>противоэпидемическая работа и медицинский контроль работы пищеблока в соответствии с действующими санитарно-гигиеническими правилами,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>
                <a:solidFill>
                  <a:srgbClr val="9933FF"/>
                </a:solidFill>
                <a:cs typeface="DejaVu Sans"/>
              </a:rPr>
              <a:t>витамина -профилактика (фрукты – зимний период, витаминизация третьих блюд с использованием сухофруктов), 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>
                <a:solidFill>
                  <a:srgbClr val="9933FF"/>
                </a:solidFill>
                <a:cs typeface="DejaVu Sans"/>
              </a:rPr>
              <a:t>санитарно-гигиеническая деятельность МДОУ.</a:t>
            </a: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Shape 1"/>
          <p:cNvSpPr txBox="1">
            <a:spLocks noChangeArrowheads="1"/>
          </p:cNvSpPr>
          <p:nvPr/>
        </p:nvSpPr>
        <p:spPr bwMode="auto">
          <a:xfrm>
            <a:off x="323850" y="-46038"/>
            <a:ext cx="8229600" cy="2044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ru-RU" sz="3200" b="1" i="1">
                <a:solidFill>
                  <a:srgbClr val="9933FF"/>
                </a:solidFill>
                <a:cs typeface="DejaVu Sans"/>
              </a:rPr>
              <a:t>Наглядный материал 
для внедрения здоровьеформирующих образовательных технологий</a:t>
            </a:r>
            <a:endParaRPr lang="ru-RU">
              <a:cs typeface="DejaVu Sans"/>
            </a:endParaRPr>
          </a:p>
        </p:txBody>
      </p:sp>
      <p:sp>
        <p:nvSpPr>
          <p:cNvPr id="41987" name="TextShape 2"/>
          <p:cNvSpPr txBox="1">
            <a:spLocks noChangeArrowheads="1"/>
          </p:cNvSpPr>
          <p:nvPr/>
        </p:nvSpPr>
        <p:spPr bwMode="auto">
          <a:xfrm>
            <a:off x="468313" y="1916113"/>
            <a:ext cx="8229600" cy="646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Модели точного выполнения основных движений.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Модели общеразвивающих упражнений.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Алгоритмы подвижных игр.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Схемы видов построения.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Картотека индивидуальных  заданий для закрепления основных движений.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Пособия для формирования правильной осанки и профилактики плоскостопия, правилам ухода за своим телом, культурой и безопасностью приёма пищи.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Атрибуты, стимулирующие и активизирующие двигательную активность.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Мнемотаблицы и коллажи валеологического содержания.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Фильмы и слайды о спорте, активном отдыхе.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Литература валеологического содержания.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Наглядный материал в «Уголках здоровья» в группах.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Пиктограммы, загадки, ребусы, кроссворды валеологического содержания.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Shape 1"/>
          <p:cNvSpPr txBox="1">
            <a:spLocks noChangeArrowheads="1"/>
          </p:cNvSpPr>
          <p:nvPr/>
        </p:nvSpPr>
        <p:spPr bwMode="auto">
          <a:xfrm>
            <a:off x="468313" y="476250"/>
            <a:ext cx="8229600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ru-RU" sz="3600" b="1" i="1">
                <a:solidFill>
                  <a:srgbClr val="9933FF"/>
                </a:solidFill>
                <a:cs typeface="DejaVu Sans"/>
              </a:rPr>
              <a:t>Здоровьеформирующее и здоровьесберегающее в работе с педагогами МДОУ:</a:t>
            </a:r>
            <a:endParaRPr lang="ru-RU">
              <a:cs typeface="DejaVu Sans"/>
            </a:endParaRPr>
          </a:p>
        </p:txBody>
      </p:sp>
      <p:sp>
        <p:nvSpPr>
          <p:cNvPr id="43011" name="TextShape 2"/>
          <p:cNvSpPr txBox="1">
            <a:spLocks noChangeArrowheads="1"/>
          </p:cNvSpPr>
          <p:nvPr/>
        </p:nvSpPr>
        <p:spPr bwMode="auto">
          <a:xfrm>
            <a:off x="468313" y="2420938"/>
            <a:ext cx="8229600" cy="414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Активное участие педагогов в оздоровительных мероприятиях  для детей  и взрослых 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Семинары-тренинги «   »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Консультации для педагогов «Воспитание здорового ребёнка», «3доровье ребенка в наших руках», «Профилактика утомляемости дошкольников в МКДОУ» «Здоровье всему голова» и др.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Практикум для педагогов МКДОУ «Приёмы релаксации, снятия напряжения в течение рабочего дня».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Обсуждение вопросов здоровье сбережения на педагогических советах и медико-педагогических совещаниях в группах раннего возраста и коррекционных группах.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Семенар- практикум « Организация досуга для детей»</a:t>
            </a: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Shape 1"/>
          <p:cNvSpPr txBox="1">
            <a:spLocks noChangeArrowheads="1"/>
          </p:cNvSpPr>
          <p:nvPr/>
        </p:nvSpPr>
        <p:spPr bwMode="auto">
          <a:xfrm>
            <a:off x="611188" y="630238"/>
            <a:ext cx="8229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en-US" sz="3200" b="1" i="1">
                <a:solidFill>
                  <a:srgbClr val="9933FF"/>
                </a:solidFill>
                <a:cs typeface="DejaVu Sans"/>
              </a:rPr>
              <a:t>Взаимодействие МДОУ с семьей по вопросам охраны и укрепления здоровья детей.</a:t>
            </a:r>
            <a:endParaRPr lang="ru-RU">
              <a:cs typeface="DejaVu Sans"/>
            </a:endParaRPr>
          </a:p>
        </p:txBody>
      </p:sp>
      <p:sp>
        <p:nvSpPr>
          <p:cNvPr id="44035" name="TextShape 2"/>
          <p:cNvSpPr txBox="1">
            <a:spLocks noChangeArrowheads="1"/>
          </p:cNvSpPr>
          <p:nvPr/>
        </p:nvSpPr>
        <p:spPr bwMode="auto">
          <a:xfrm>
            <a:off x="539750" y="2349500"/>
            <a:ext cx="8229600" cy="43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Информационные стенды для родителей -работают рубрики, освещающие вопросы оздоровления без лекарств (комплексы упражнений для профилактики нарушений опорно-двигательного аппарата, органов зрения, для развития общей и мелкой моторики, пальчиковые игры).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Информационные стенды медицинских работников о медицинской профилактической работе с детьми в МДОУ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Приобщение родителей  к участию в физкультурно-массовых мероприятиях МДОУ (соревнования, спортивные праздники, дни открытых дверей, Дни и Недели здоровья, встречи детей МДОУ с родителями-спортсменами и др.).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Консультации, беседы с родителями по вопросам здоровье сбережения.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Ежеквартальная родительская газета (посвященная вопросам воспитанию здорового ребёнка)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Shape 1"/>
          <p:cNvSpPr txBox="1">
            <a:spLocks noChangeArrowheads="1"/>
          </p:cNvSpPr>
          <p:nvPr/>
        </p:nvSpPr>
        <p:spPr bwMode="auto">
          <a:xfrm>
            <a:off x="611188" y="457200"/>
            <a:ext cx="8229600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ru-RU" sz="3200" b="1" i="1">
                <a:solidFill>
                  <a:srgbClr val="9933FF"/>
                </a:solidFill>
                <a:cs typeface="DejaVu Sans"/>
              </a:rPr>
              <a:t>Результаты внедрения здоровьесберегающих и здоровьеформирующих технологий в МДОУ</a:t>
            </a:r>
            <a:endParaRPr lang="ru-RU">
              <a:cs typeface="DejaVu Sans"/>
            </a:endParaRPr>
          </a:p>
        </p:txBody>
      </p:sp>
      <p:sp>
        <p:nvSpPr>
          <p:cNvPr id="45059" name="TextShape 2"/>
          <p:cNvSpPr txBox="1">
            <a:spLocks noChangeArrowheads="1"/>
          </p:cNvSpPr>
          <p:nvPr/>
        </p:nvSpPr>
        <p:spPr bwMode="auto">
          <a:xfrm>
            <a:off x="827088" y="2205038"/>
            <a:ext cx="8007350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Сформированные навыки здорового образа жизни воспитанников, педагогов и родителей  М</a:t>
            </a:r>
            <a:r>
              <a:rPr lang="ru-RU" sz="2000">
                <a:solidFill>
                  <a:srgbClr val="9933FF"/>
                </a:solidFill>
                <a:cs typeface="DejaVu Sans"/>
              </a:rPr>
              <a:t>К</a:t>
            </a:r>
            <a:r>
              <a:rPr lang="en-US" sz="2000">
                <a:solidFill>
                  <a:srgbClr val="9933FF"/>
                </a:solidFill>
                <a:cs typeface="DejaVu Sans"/>
              </a:rPr>
              <a:t>ДОУ.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Взаимодействие специалистов М</a:t>
            </a:r>
            <a:r>
              <a:rPr lang="ru-RU" sz="2000">
                <a:solidFill>
                  <a:srgbClr val="9933FF"/>
                </a:solidFill>
                <a:cs typeface="DejaVu Sans"/>
              </a:rPr>
              <a:t>К</a:t>
            </a:r>
            <a:r>
              <a:rPr lang="en-US" sz="2000">
                <a:solidFill>
                  <a:srgbClr val="9933FF"/>
                </a:solidFill>
                <a:cs typeface="DejaVu Sans"/>
              </a:rPr>
              <a:t>ДОУ в организации физкультурно-оздоровительной работы с дошкольниками 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Проявление толерантности всех участников внедрения здоровье сберегающих технологий в педагогический процесс М</a:t>
            </a:r>
            <a:r>
              <a:rPr lang="ru-RU" sz="2000">
                <a:solidFill>
                  <a:srgbClr val="9933FF"/>
                </a:solidFill>
                <a:cs typeface="DejaVu Sans"/>
              </a:rPr>
              <a:t>К</a:t>
            </a:r>
            <a:r>
              <a:rPr lang="en-US" sz="2000">
                <a:solidFill>
                  <a:srgbClr val="9933FF"/>
                </a:solidFill>
                <a:cs typeface="DejaVu Sans"/>
              </a:rPr>
              <a:t>ДОУ.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Формирование нормативно-правовой базы по вопросам оздоровления дошкольников.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Внедрение научно-методических подходов к организации работы по сохранению здоровья детей, к созданию здоровье сберегающего образовательного пространства в М</a:t>
            </a:r>
            <a:r>
              <a:rPr lang="ru-RU" sz="2000">
                <a:solidFill>
                  <a:srgbClr val="9933FF"/>
                </a:solidFill>
                <a:cs typeface="DejaVu Sans"/>
              </a:rPr>
              <a:t>К</a:t>
            </a:r>
            <a:r>
              <a:rPr lang="en-US" sz="2000">
                <a:solidFill>
                  <a:srgbClr val="9933FF"/>
                </a:solidFill>
                <a:cs typeface="DejaVu Sans"/>
              </a:rPr>
              <a:t>ДОУ; 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Улучшение и сохранение соматических показателей здоровья дошкольников. 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Shape 1"/>
          <p:cNvSpPr txBox="1">
            <a:spLocks noChangeArrowheads="1"/>
          </p:cNvSpPr>
          <p:nvPr/>
        </p:nvSpPr>
        <p:spPr bwMode="auto">
          <a:xfrm>
            <a:off x="539750" y="1412875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en-US" sz="3200" b="1" i="1">
                <a:solidFill>
                  <a:srgbClr val="9933FF"/>
                </a:solidFill>
                <a:cs typeface="DejaVu Sans"/>
              </a:rPr>
              <a:t>Литература по теме</a:t>
            </a:r>
            <a:endParaRPr lang="ru-RU">
              <a:cs typeface="DejaVu Sans"/>
            </a:endParaRPr>
          </a:p>
        </p:txBody>
      </p:sp>
      <p:sp>
        <p:nvSpPr>
          <p:cNvPr id="46083" name="TextShape 2"/>
          <p:cNvSpPr txBox="1">
            <a:spLocks noChangeArrowheads="1"/>
          </p:cNvSpPr>
          <p:nvPr/>
        </p:nvSpPr>
        <p:spPr bwMode="auto">
          <a:xfrm>
            <a:off x="457200" y="2565400"/>
            <a:ext cx="8229600" cy="370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Л. Ф. Тихомирова «Формируем у детей правильное отношение к своему здоровью». Ярославль, 2008 г.</a:t>
            </a:r>
            <a:endParaRPr lang="ru-RU">
              <a:cs typeface="DejaVu Sans"/>
            </a:endParaRPr>
          </a:p>
          <a:p>
            <a:pPr>
              <a:lnSpc>
                <a:spcPct val="9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В.И. Ковалько «Здоровьесберегающие технологии» Издательство «ВАКО», 2009 г.</a:t>
            </a:r>
            <a:endParaRPr lang="ru-RU">
              <a:cs typeface="DejaVu Sans"/>
            </a:endParaRPr>
          </a:p>
          <a:p>
            <a:pPr>
              <a:lnSpc>
                <a:spcPct val="9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Л.Д. Глазырина «Физическая культура- дошкольникам: программа и программные требования». Москва, 2010г.</a:t>
            </a:r>
            <a:endParaRPr lang="ru-RU">
              <a:cs typeface="DejaVu Sans"/>
            </a:endParaRPr>
          </a:p>
          <a:p>
            <a:pPr>
              <a:lnSpc>
                <a:spcPct val="9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Л.Г. Татарникова «Технологии валеологического развития ребёнка в дошкольном образовательном учреждении». Санкт-Петербург, 2009 г.</a:t>
            </a:r>
            <a:endParaRPr lang="ru-RU">
              <a:cs typeface="DejaVu Sans"/>
            </a:endParaRPr>
          </a:p>
          <a:p>
            <a:pPr>
              <a:lnSpc>
                <a:spcPct val="9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«Здоровье детей -здоровье нации». Сборник материалов научно-практической конференции. Санкт-Петербург, 2008 г.</a:t>
            </a:r>
            <a:endParaRPr lang="ru-RU">
              <a:cs typeface="DejaVu Sans"/>
            </a:endParaRPr>
          </a:p>
          <a:p>
            <a:pPr>
              <a:lnSpc>
                <a:spcPct val="9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Shape 1"/>
          <p:cNvSpPr txBox="1">
            <a:spLocks noChangeArrowheads="1"/>
          </p:cNvSpPr>
          <p:nvPr/>
        </p:nvSpPr>
        <p:spPr bwMode="auto">
          <a:xfrm>
            <a:off x="0" y="9810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en-US" sz="3200" b="1" i="1">
                <a:solidFill>
                  <a:srgbClr val="9933FF"/>
                </a:solidFill>
                <a:cs typeface="DejaVu Sans"/>
              </a:rPr>
              <a:t>Понятие «здоровье»</a:t>
            </a:r>
            <a:endParaRPr lang="ru-RU">
              <a:cs typeface="DejaVu Sans"/>
            </a:endParaRPr>
          </a:p>
        </p:txBody>
      </p:sp>
      <p:sp>
        <p:nvSpPr>
          <p:cNvPr id="28675" name="TextShape 2"/>
          <p:cNvSpPr txBox="1">
            <a:spLocks noChangeArrowheads="1"/>
          </p:cNvSpPr>
          <p:nvPr/>
        </p:nvSpPr>
        <p:spPr bwMode="auto">
          <a:xfrm>
            <a:off x="539750" y="2133600"/>
            <a:ext cx="8229600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Здоровье – состояние физического и социального благополучия человека (по Уставу ВОЗ).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Здоровьесберегающие образовательные технологии- это психолога- педагогические приемы, методы, технологии которые  направлены на обеспечение физического, психического и социального благополучия ребенка. 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В более узком смысле слова - это специально организованное, развивающееся во времени и в рамках определенной образовательной системы взаимодействие детей и педагогов; направленное на достижение целей здоровьесбережения и здоровьеформирования в ходе образования, развития и воспитания детей дошкольного возраста.</a:t>
            </a: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Shape 1"/>
          <p:cNvSpPr txBox="1">
            <a:spLocks noChangeArrowheads="1"/>
          </p:cNvSpPr>
          <p:nvPr/>
        </p:nvSpPr>
        <p:spPr bwMode="auto">
          <a:xfrm>
            <a:off x="539750" y="620713"/>
            <a:ext cx="8208963" cy="587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en-US" b="1" i="1">
                <a:solidFill>
                  <a:srgbClr val="9933FF"/>
                </a:solidFill>
                <a:cs typeface="DejaVu Sans"/>
              </a:rPr>
              <a:t>Актуальными проблемами детского здоровья сегодня являются</a:t>
            </a: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нарушение функций опорно-двигательного аппарата, кровообращения, дыхания, пищеварения;</a:t>
            </a: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детские стрессы (нервные расстройства), тревожность (недостаток эмоциональной поддержки в детском саду и семье).</a:t>
            </a: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В связи с этим в М</a:t>
            </a:r>
            <a:r>
              <a:rPr lang="ru-RU" sz="2000">
                <a:solidFill>
                  <a:srgbClr val="9933FF"/>
                </a:solidFill>
                <a:cs typeface="DejaVu Sans"/>
              </a:rPr>
              <a:t>К</a:t>
            </a:r>
            <a:r>
              <a:rPr lang="en-US" sz="2000">
                <a:solidFill>
                  <a:srgbClr val="9933FF"/>
                </a:solidFill>
                <a:cs typeface="DejaVu Sans"/>
              </a:rPr>
              <a:t>ДОУ необходимо уделить особое внимание  воспитанию физически здорового и социально адаптированного ребенка, обеспечению его психического благополучия, а также формированию у дошкольника ответственности за свое здоровье. </a:t>
            </a: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en-US" sz="2000">
                <a:solidFill>
                  <a:srgbClr val="9933FF"/>
                </a:solidFill>
                <a:cs typeface="DejaVu Sans"/>
              </a:rPr>
              <a:t>Кроме того, важно способствовать развитию культуры здоровья педагогов М</a:t>
            </a:r>
            <a:r>
              <a:rPr lang="ru-RU" sz="2000">
                <a:solidFill>
                  <a:srgbClr val="9933FF"/>
                </a:solidFill>
                <a:cs typeface="DejaVu Sans"/>
              </a:rPr>
              <a:t>К</a:t>
            </a:r>
            <a:r>
              <a:rPr lang="en-US" sz="2000">
                <a:solidFill>
                  <a:srgbClr val="9933FF"/>
                </a:solidFill>
                <a:cs typeface="DejaVu Sans"/>
              </a:rPr>
              <a:t>ДОУ, в том числе культуры профессионального здоровья, развитию потребности к здоровому образу жизни.</a:t>
            </a: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Shape 1"/>
          <p:cNvSpPr txBox="1">
            <a:spLocks noChangeArrowheads="1"/>
          </p:cNvSpPr>
          <p:nvPr/>
        </p:nvSpPr>
        <p:spPr bwMode="auto">
          <a:xfrm>
            <a:off x="250825" y="1062038"/>
            <a:ext cx="8229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ru-RU" sz="3200" b="1" i="1">
                <a:solidFill>
                  <a:srgbClr val="9933FF"/>
                </a:solidFill>
                <a:cs typeface="DejaVu Sans"/>
              </a:rPr>
              <a:t>Целью здоровьесберегающих и здоровьеформирующих технологий в МДОУ являются:</a:t>
            </a:r>
            <a:endParaRPr lang="ru-RU">
              <a:cs typeface="DejaVu Sans"/>
            </a:endParaRPr>
          </a:p>
        </p:txBody>
      </p:sp>
      <p:sp>
        <p:nvSpPr>
          <p:cNvPr id="30723" name="TextShape 2"/>
          <p:cNvSpPr txBox="1">
            <a:spLocks noChangeArrowheads="1"/>
          </p:cNvSpPr>
          <p:nvPr/>
        </p:nvSpPr>
        <p:spPr bwMode="auto">
          <a:xfrm>
            <a:off x="395288" y="2924175"/>
            <a:ext cx="8229600" cy="251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сформировать у детей основы здорового образа жизни и добиться выполнения элементарных правил здоровьясбережения;</a:t>
            </a: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сформировать понимание основ здорового образа жизни;</a:t>
            </a: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умение перевести в навык, обладающий его целевого использования.</a:t>
            </a: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Shape 1"/>
          <p:cNvSpPr txBox="1">
            <a:spLocks noChangeArrowheads="1"/>
          </p:cNvSpPr>
          <p:nvPr/>
        </p:nvSpPr>
        <p:spPr bwMode="auto">
          <a:xfrm>
            <a:off x="539750" y="1277938"/>
            <a:ext cx="8229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ru-RU" sz="3200" b="1" i="1">
                <a:solidFill>
                  <a:srgbClr val="9933FF"/>
                </a:solidFill>
                <a:cs typeface="DejaVu Sans"/>
              </a:rPr>
              <a:t>Виды здоровьесберегающих и здоровьеформирующих технологий в МДОУ</a:t>
            </a:r>
            <a:endParaRPr lang="ru-RU">
              <a:cs typeface="DejaVu Sans"/>
            </a:endParaRPr>
          </a:p>
        </p:txBody>
      </p:sp>
      <p:sp>
        <p:nvSpPr>
          <p:cNvPr id="31747" name="TextShape 2"/>
          <p:cNvSpPr txBox="1">
            <a:spLocks noChangeArrowheads="1"/>
          </p:cNvSpPr>
          <p:nvPr/>
        </p:nvSpPr>
        <p:spPr bwMode="auto">
          <a:xfrm>
            <a:off x="323850" y="32131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медика -профилактические;</a:t>
            </a: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физкультурно-оздоровительные;</a:t>
            </a: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технологии обеспечения социально-психологического благополучия ребенка</a:t>
            </a: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технологии здоровьесбережения и здоровье обогащения педагогов; </a:t>
            </a: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валеологического просвещения детей и их родителей, </a:t>
            </a:r>
            <a:endParaRPr lang="ru-RU">
              <a:cs typeface="DejaVu Sans"/>
            </a:endParaRPr>
          </a:p>
          <a:p>
            <a:pPr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здоровьесберегающие образовательные технологии в детском саду.</a:t>
            </a: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Shape 1"/>
          <p:cNvSpPr txBox="1">
            <a:spLocks noChangeArrowheads="1"/>
          </p:cNvSpPr>
          <p:nvPr/>
        </p:nvSpPr>
        <p:spPr bwMode="auto">
          <a:xfrm>
            <a:off x="323850" y="558800"/>
            <a:ext cx="8229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ru-RU" sz="3200" b="1" i="1">
                <a:solidFill>
                  <a:srgbClr val="9933FF"/>
                </a:solidFill>
                <a:cs typeface="DejaVu Sans"/>
              </a:rPr>
              <a:t>Этапы  внедрения здоровьесберегающих и здоровьеформирующих технологий</a:t>
            </a:r>
            <a:endParaRPr lang="ru-RU">
              <a:cs typeface="DejaVu Sans"/>
            </a:endParaRPr>
          </a:p>
        </p:txBody>
      </p:sp>
      <p:sp>
        <p:nvSpPr>
          <p:cNvPr id="32771" name="TextShape 2"/>
          <p:cNvSpPr txBox="1">
            <a:spLocks noChangeArrowheads="1"/>
          </p:cNvSpPr>
          <p:nvPr/>
        </p:nvSpPr>
        <p:spPr bwMode="auto">
          <a:xfrm>
            <a:off x="539750" y="2420938"/>
            <a:ext cx="822960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анализ исходного состояния здоровья, физического развития и физической подготовленности дошкольников, их валеологических умений и навыков, а также здоровье сберегающей среды МДОУ.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организация здоровьесберегающего образовательного пространства в МДОУ.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освоение педагогами МДОУ методик и приёмов здоровье сбережения детей и взрослых МДОУ.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внедрение разнообразных форм работы по сохранению и укреплению здоровья для разных категорий детей и взрослых.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работа валеологической направленности в родителями МДОУ. 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Shape 1"/>
          <p:cNvSpPr txBox="1">
            <a:spLocks noChangeArrowheads="1"/>
          </p:cNvSpPr>
          <p:nvPr/>
        </p:nvSpPr>
        <p:spPr bwMode="auto">
          <a:xfrm>
            <a:off x="468313" y="-100013"/>
            <a:ext cx="822960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ru-RU" sz="3200" b="1" i="1">
                <a:solidFill>
                  <a:srgbClr val="9933FF"/>
                </a:solidFill>
                <a:cs typeface="DejaVu Sans"/>
              </a:rPr>
              <a:t>
Система здоровьесберегающих и здоровьеформирующих технологий
 в МДОУ</a:t>
            </a:r>
            <a:r>
              <a:rPr lang="ru-RU" sz="3400">
                <a:cs typeface="DejaVu Sans"/>
              </a:rPr>
              <a:t>:
</a:t>
            </a:r>
            <a:endParaRPr lang="ru-RU">
              <a:cs typeface="DejaVu Sans"/>
            </a:endParaRPr>
          </a:p>
        </p:txBody>
      </p:sp>
      <p:sp>
        <p:nvSpPr>
          <p:cNvPr id="33795" name="TextShape 2"/>
          <p:cNvSpPr txBox="1">
            <a:spLocks noChangeArrowheads="1"/>
          </p:cNvSpPr>
          <p:nvPr/>
        </p:nvSpPr>
        <p:spPr bwMode="auto">
          <a:xfrm>
            <a:off x="539750" y="1989138"/>
            <a:ext cx="8229600" cy="498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различные оздоровительные режимы (адаптационный, гибкий, щадящий, по сезонам, на время каникул); 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комплекс закаливающих мероприятий (воздушное закаливание, хождение по «дорожкам здоровье»; хождение босиком, обтирание после сна, максимальное пребывание детей на свежем воздухе, бодрящая гимнастика); 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физкультурные занятия всех типов;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традиционная двигательная деятельность детей (утренняя гимнастика, физкультурные занятия, проведение подвижных игр, прогулки)  и инновационные технологии оздоровления и профилактики (ритмопластика, логоритмика,  бассейн, массажёры, тактильные дорожки);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организация рационального питания;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медико-профилактическая работа с детьми и родителями;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комплекс мероприятий по сохранению физического и психологического здоровья педагогов.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Shape 1"/>
          <p:cNvSpPr txBox="1">
            <a:spLocks noChangeArrowheads="1"/>
          </p:cNvSpPr>
          <p:nvPr/>
        </p:nvSpPr>
        <p:spPr bwMode="auto">
          <a:xfrm>
            <a:off x="468313" y="169863"/>
            <a:ext cx="8229600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ru-RU" sz="3200" b="1" i="1">
                <a:solidFill>
                  <a:srgbClr val="9933FF"/>
                </a:solidFill>
                <a:cs typeface="DejaVu Sans"/>
              </a:rPr>
              <a:t>Направления работы по здоровьесберегающим и здоровьеформирующим технологиям в МДОУ</a:t>
            </a:r>
            <a:r>
              <a:rPr lang="ru-RU" sz="1900">
                <a:cs typeface="DejaVu Sans"/>
              </a:rPr>
              <a:t> </a:t>
            </a:r>
            <a:endParaRPr lang="ru-RU">
              <a:cs typeface="DejaVu Sans"/>
            </a:endParaRPr>
          </a:p>
        </p:txBody>
      </p:sp>
      <p:sp>
        <p:nvSpPr>
          <p:cNvPr id="34819" name="TextShape 2"/>
          <p:cNvSpPr txBox="1">
            <a:spLocks noChangeArrowheads="1"/>
          </p:cNvSpPr>
          <p:nvPr/>
        </p:nvSpPr>
        <p:spPr bwMode="auto">
          <a:xfrm>
            <a:off x="395288" y="2565400"/>
            <a:ext cx="8229600" cy="498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Интеграция задач физкультурно-оздоровительной работы в различные виды совместной деятельности.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Внедрение инновационных здоровьесберегающих технологий в воспитательно-образовательный процесс МКДОУ.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Разнообразие форм физкультурно - досуговой деятельности с дошкольниками.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Совершенствование физических качеств и обеспечение нормального уровня физической подготовленности в соответствии с возможностями и состоянием здоровья ребенка.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Выявление интересов, склонностей и способностей детей в двигательной деятельности и реализация их через систему спортивно-оздоровительной работы.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r>
              <a:rPr lang="ru-RU" sz="2000">
                <a:solidFill>
                  <a:srgbClr val="9933FF"/>
                </a:solidFill>
                <a:cs typeface="DejaVu Sans"/>
              </a:rPr>
              <a:t>Обеспечение физического и психического благополучия каждого ребёнка в МКДОУ.</a:t>
            </a: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  <a:p>
            <a:pPr>
              <a:lnSpc>
                <a:spcPct val="80000"/>
              </a:lnSpc>
              <a:buSzPct val="80000"/>
              <a:buFont typeface="Wingdings" pitchFamily="2" charset="2"/>
              <a:buChar char=""/>
            </a:pPr>
            <a:endParaRPr lang="ru-RU"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Shape 1"/>
          <p:cNvSpPr txBox="1">
            <a:spLocks noChangeArrowheads="1"/>
          </p:cNvSpPr>
          <p:nvPr/>
        </p:nvSpPr>
        <p:spPr bwMode="auto">
          <a:xfrm>
            <a:off x="539750" y="665163"/>
            <a:ext cx="82296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Font typeface="Arial" charset="0"/>
              <a:buChar char="•"/>
            </a:pPr>
            <a:r>
              <a:rPr lang="en-US" sz="3200" b="1" i="1">
                <a:solidFill>
                  <a:srgbClr val="9933FF"/>
                </a:solidFill>
                <a:cs typeface="DejaVu Sans"/>
              </a:rPr>
              <a:t>Интеграция задач образовательных областей в формах физкультурно-оздоровительной работы</a:t>
            </a:r>
            <a:endParaRPr lang="ru-RU">
              <a:cs typeface="DejaVu Sans"/>
            </a:endParaRPr>
          </a:p>
        </p:txBody>
      </p:sp>
      <p:graphicFrame>
        <p:nvGraphicFramePr>
          <p:cNvPr id="103" name="Table 2"/>
          <p:cNvGraphicFramePr>
            <a:graphicFrameLocks noGrp="1"/>
          </p:cNvGraphicFramePr>
          <p:nvPr/>
        </p:nvGraphicFramePr>
        <p:xfrm>
          <a:off x="611188" y="2852738"/>
          <a:ext cx="7848600" cy="3529012"/>
        </p:xfrm>
        <a:graphic>
          <a:graphicData uri="http://schemas.openxmlformats.org/drawingml/2006/table">
            <a:tbl>
              <a:tblPr/>
              <a:tblGrid>
                <a:gridCol w="7848600"/>
              </a:tblGrid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Char char=""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Тематика физкультурно-оздоровительных мероприятий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Прогулка «Собери букет для мамы» - средняя группа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Летний праздник «Весёлые старты» - средний, старший возраст.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Спортивный праздник с участием родителей «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Спортивное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представление»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7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Спортивный праздник с участием родителей «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Мама, папа, я - спортивная семья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» - старшая, подготовительная группа.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AutoNum type="arabicPeriod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Спортивный праздник «Спорт- это сила и здоровье» - старшая группа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1421</Words>
  <PresentationFormat>Экран (4:3)</PresentationFormat>
  <Paragraphs>181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26</vt:i4>
      </vt:variant>
      <vt:variant>
        <vt:lpstr>Заголовки слайдов</vt:lpstr>
      </vt:variant>
      <vt:variant>
        <vt:i4>19</vt:i4>
      </vt:variant>
    </vt:vector>
  </HeadingPairs>
  <TitlesOfParts>
    <vt:vector size="50" baseType="lpstr">
      <vt:lpstr>Arial</vt:lpstr>
      <vt:lpstr>DejaVu Sans</vt:lpstr>
      <vt:lpstr>Calibri</vt:lpstr>
      <vt:lpstr>StarSymbol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Славик</cp:lastModifiedBy>
  <cp:revision>2</cp:revision>
  <dcterms:modified xsi:type="dcterms:W3CDTF">2016-01-08T17:28:41Z</dcterms:modified>
</cp:coreProperties>
</file>