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3" autoAdjust="0"/>
    <p:restoredTop sz="94624" autoAdjust="0"/>
  </p:normalViewPr>
  <p:slideViewPr>
    <p:cSldViewPr>
      <p:cViewPr varScale="1">
        <p:scale>
          <a:sx n="65" d="100"/>
          <a:sy n="65" d="100"/>
        </p:scale>
        <p:origin x="-1416" y="-108"/>
      </p:cViewPr>
      <p:guideLst>
        <p:guide orient="horz" pos="2160"/>
        <p:guide pos="2880"/>
      </p:guideLst>
    </p:cSldViewPr>
  </p:slideViewPr>
  <p:outlineViewPr>
    <p:cViewPr>
      <p:scale>
        <a:sx n="33" d="100"/>
        <a:sy n="33" d="100"/>
      </p:scale>
      <p:origin x="0" y="113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406AD9-10A9-4D1E-BA25-E60147A597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1AC6F904-70D2-4976-8D9F-05A91FE0D8CF}" type="datetimeFigureOut">
              <a:rPr lang="ru-RU" smtClean="0"/>
              <a:pPr/>
              <a:t>22.06.2014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406AD9-10A9-4D1E-BA25-E60147A597D3}"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AC6F904-70D2-4976-8D9F-05A91FE0D8CF}" type="datetimeFigureOut">
              <a:rPr lang="ru-RU" smtClean="0"/>
              <a:pPr/>
              <a:t>22.06.2014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406AD9-10A9-4D1E-BA25-E60147A597D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356"/>
            <a:ext cx="7400948" cy="1785950"/>
          </a:xfrm>
        </p:spPr>
        <p:txBody>
          <a:bodyPr>
            <a:normAutofit/>
          </a:bodyPr>
          <a:lstStyle/>
          <a:p>
            <a:pPr algn="ctr"/>
            <a:r>
              <a:rPr lang="ru-RU" sz="3200" dirty="0">
                <a:solidFill>
                  <a:srgbClr val="FF0000"/>
                </a:solidFill>
              </a:rPr>
              <a:t>Эссе</a:t>
            </a:r>
            <a:br>
              <a:rPr lang="ru-RU" sz="3200" dirty="0">
                <a:solidFill>
                  <a:srgbClr val="FF0000"/>
                </a:solidFill>
              </a:rPr>
            </a:br>
            <a:r>
              <a:rPr lang="ru-RU" sz="3200" dirty="0">
                <a:solidFill>
                  <a:srgbClr val="FF0000"/>
                </a:solidFill>
              </a:rPr>
              <a:t>« </a:t>
            </a:r>
            <a:r>
              <a:rPr lang="ru-RU" sz="3200" b="0" dirty="0">
                <a:solidFill>
                  <a:srgbClr val="FF0000"/>
                </a:solidFill>
              </a:rPr>
              <a:t>Мое призвание — воспитатель детского сада»</a:t>
            </a:r>
            <a:endParaRPr lang="ru-RU" sz="3200" dirty="0">
              <a:solidFill>
                <a:srgbClr val="FF0000"/>
              </a:solidFill>
            </a:endParaRPr>
          </a:p>
        </p:txBody>
      </p:sp>
      <p:sp>
        <p:nvSpPr>
          <p:cNvPr id="3" name="Текст 2"/>
          <p:cNvSpPr>
            <a:spLocks noGrp="1"/>
          </p:cNvSpPr>
          <p:nvPr>
            <p:ph type="body" idx="2"/>
          </p:nvPr>
        </p:nvSpPr>
        <p:spPr>
          <a:xfrm flipH="1">
            <a:off x="7429520" y="428604"/>
            <a:ext cx="428627" cy="5225310"/>
          </a:xfrm>
        </p:spPr>
        <p:txBody>
          <a:bodyPr/>
          <a:lstStyle/>
          <a:p>
            <a:endParaRPr lang="ru-RU" dirty="0"/>
          </a:p>
        </p:txBody>
      </p:sp>
      <p:sp>
        <p:nvSpPr>
          <p:cNvPr id="4" name="Содержимое 3"/>
          <p:cNvSpPr>
            <a:spLocks noGrp="1"/>
          </p:cNvSpPr>
          <p:nvPr>
            <p:ph sz="half" idx="1"/>
          </p:nvPr>
        </p:nvSpPr>
        <p:spPr>
          <a:xfrm>
            <a:off x="3071802" y="4214818"/>
            <a:ext cx="5572164" cy="2290534"/>
          </a:xfrm>
        </p:spPr>
        <p:txBody>
          <a:bodyPr/>
          <a:lstStyle/>
          <a:p>
            <a:pPr>
              <a:buNone/>
            </a:pPr>
            <a:r>
              <a:rPr lang="ru-RU" dirty="0" smtClean="0"/>
              <a:t>   </a:t>
            </a:r>
            <a:r>
              <a:rPr lang="ru-RU" dirty="0" smtClean="0"/>
              <a:t>     Воспитатель </a:t>
            </a:r>
            <a:r>
              <a:rPr lang="ru-RU" dirty="0" smtClean="0"/>
              <a:t>высшей </a:t>
            </a:r>
            <a:r>
              <a:rPr lang="ru-RU" dirty="0" smtClean="0"/>
              <a:t>   категории</a:t>
            </a:r>
            <a:r>
              <a:rPr lang="ru-RU" dirty="0" smtClean="0"/>
              <a:t>:             </a:t>
            </a:r>
            <a:r>
              <a:rPr lang="ru-RU" dirty="0" smtClean="0"/>
              <a:t>    </a:t>
            </a:r>
            <a:r>
              <a:rPr lang="ru-RU" dirty="0" err="1" smtClean="0"/>
              <a:t>Н.В.Наймушина</a:t>
            </a:r>
            <a:r>
              <a:rPr lang="ru-RU" dirty="0" smtClean="0"/>
              <a:t>.</a:t>
            </a:r>
            <a:endParaRPr lang="ru-RU" b="1" dirty="0" smtClean="0"/>
          </a:p>
          <a:p>
            <a:pPr>
              <a:buNone/>
            </a:pPr>
            <a:r>
              <a:rPr lang="ru-RU" sz="2400" dirty="0" smtClean="0"/>
              <a:t>     МАДОУ « Детский сад № 5»г. </a:t>
            </a:r>
            <a:r>
              <a:rPr lang="ru-RU" sz="2400" dirty="0" smtClean="0"/>
              <a:t>  Горнозаводск</a:t>
            </a:r>
            <a:r>
              <a:rPr lang="ru-RU" sz="2400" dirty="0" smtClean="0"/>
              <a:t>.</a:t>
            </a:r>
            <a:endParaRPr lang="ru-RU" sz="2400" b="1" dirty="0"/>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94514"/>
          </a:xfrm>
        </p:spPr>
        <p:txBody>
          <a:bodyPr/>
          <a:lstStyle/>
          <a:p>
            <a:endParaRPr lang="ru-RU" dirty="0"/>
          </a:p>
        </p:txBody>
      </p:sp>
      <p:sp>
        <p:nvSpPr>
          <p:cNvPr id="3" name="Содержимое 2"/>
          <p:cNvSpPr>
            <a:spLocks noGrp="1"/>
          </p:cNvSpPr>
          <p:nvPr>
            <p:ph idx="1"/>
          </p:nvPr>
        </p:nvSpPr>
        <p:spPr>
          <a:xfrm>
            <a:off x="457200" y="2285992"/>
            <a:ext cx="7239000" cy="4169744"/>
          </a:xfrm>
        </p:spPr>
        <p:txBody>
          <a:bodyPr>
            <a:normAutofit fontScale="77500" lnSpcReduction="20000"/>
          </a:bodyPr>
          <a:lstStyle/>
          <a:p>
            <a:pPr>
              <a:buNone/>
            </a:pPr>
            <a:r>
              <a:rPr lang="ru-RU" dirty="0" smtClean="0"/>
              <a:t>      Я </a:t>
            </a:r>
            <a:r>
              <a:rPr lang="ru-RU" dirty="0"/>
              <a:t>не боюсь похвалить ребёнка, даже в тех случаях, когда его успехи скромны. Ведь именно это помогает воспитать у детей уверенность в себе и вызвать желание сделать следующие шаги. Для меня, в первую очередь, важно доверие, уважение и признание со стороны ребенка. Оправдание доверия малыша является очень большой и в то же время почётной ответственностью. Воспитывая детей, я стараюсь научить их дружить друг с другом, создать коллектив, в котором каждый ребенок будет раскрываться как личность.</a:t>
            </a:r>
          </a:p>
          <a:p>
            <a:endParaRPr lang="ru-RU" dirty="0"/>
          </a:p>
        </p:txBody>
      </p:sp>
      <p:pic>
        <p:nvPicPr>
          <p:cNvPr id="9218" name="Picture 2" descr="D:\МАМА\P3170139.JPG"/>
          <p:cNvPicPr>
            <a:picLocks noChangeAspect="1" noChangeArrowheads="1"/>
          </p:cNvPicPr>
          <p:nvPr/>
        </p:nvPicPr>
        <p:blipFill>
          <a:blip r:embed="rId2" cstate="print"/>
          <a:srcRect/>
          <a:stretch>
            <a:fillRect/>
          </a:stretch>
        </p:blipFill>
        <p:spPr bwMode="auto">
          <a:xfrm>
            <a:off x="2857520" y="285728"/>
            <a:ext cx="2571735" cy="2000264"/>
          </a:xfrm>
          <a:prstGeom prst="rect">
            <a:avLst/>
          </a:prstGeom>
          <a:no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537324"/>
          </a:xfrm>
        </p:spPr>
        <p:txBody>
          <a:bodyPr/>
          <a:lstStyle/>
          <a:p>
            <a:endParaRPr lang="ru-RU" dirty="0"/>
          </a:p>
        </p:txBody>
      </p:sp>
      <p:sp>
        <p:nvSpPr>
          <p:cNvPr id="3" name="Содержимое 2"/>
          <p:cNvSpPr>
            <a:spLocks noGrp="1"/>
          </p:cNvSpPr>
          <p:nvPr>
            <p:ph idx="1"/>
          </p:nvPr>
        </p:nvSpPr>
        <p:spPr>
          <a:xfrm>
            <a:off x="457200" y="1928802"/>
            <a:ext cx="7239000" cy="4526934"/>
          </a:xfrm>
        </p:spPr>
        <p:txBody>
          <a:bodyPr>
            <a:normAutofit fontScale="70000" lnSpcReduction="20000"/>
          </a:bodyPr>
          <a:lstStyle/>
          <a:p>
            <a:pPr>
              <a:buNone/>
            </a:pPr>
            <a:r>
              <a:rPr lang="ru-RU" dirty="0" smtClean="0"/>
              <a:t>     Воспитание </a:t>
            </a:r>
            <a:r>
              <a:rPr lang="ru-RU" dirty="0"/>
              <a:t>– это, в первую очередь, постоянный поиск. Профессия воспитателя не имеет повторений. Чтобы ответить на все детские «почемучки», воспитатель должен обладать основами точных, естественных и гуманитарных наук. Воспитание настоящего Человека трудно представить вне экологического воспитания. Мы – дети природы, должны любить и беречь её. Моя тема самообразования связана именно с ней и называется «Особенности познания мира животных и растений, накопление детьми чувственного опыта в экологическом воспитании дошкольниками, как средства воспитания мира». </a:t>
            </a:r>
          </a:p>
          <a:p>
            <a:pPr>
              <a:buNone/>
            </a:pPr>
            <a:r>
              <a:rPr lang="ru-RU" dirty="0" smtClean="0"/>
              <a:t>      Человек</a:t>
            </a:r>
            <a:r>
              <a:rPr lang="ru-RU" dirty="0"/>
              <a:t>, любящий природу, не может быть бессердечным, безнравственным, невоспитанным.</a:t>
            </a:r>
          </a:p>
          <a:p>
            <a:endParaRPr lang="ru-RU" dirty="0"/>
          </a:p>
        </p:txBody>
      </p:sp>
      <p:pic>
        <p:nvPicPr>
          <p:cNvPr id="10242" name="Picture 2" descr="D:\МАМА\P6250007.JPG"/>
          <p:cNvPicPr>
            <a:picLocks noChangeAspect="1" noChangeArrowheads="1"/>
          </p:cNvPicPr>
          <p:nvPr/>
        </p:nvPicPr>
        <p:blipFill>
          <a:blip r:embed="rId2" cstate="print"/>
          <a:srcRect/>
          <a:stretch>
            <a:fillRect/>
          </a:stretch>
        </p:blipFill>
        <p:spPr bwMode="auto">
          <a:xfrm>
            <a:off x="571472" y="214290"/>
            <a:ext cx="2051842" cy="1714511"/>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037390"/>
          </a:xfrm>
        </p:spPr>
        <p:txBody>
          <a:bodyPr/>
          <a:lstStyle/>
          <a:p>
            <a:endParaRPr lang="ru-RU" dirty="0"/>
          </a:p>
        </p:txBody>
      </p:sp>
      <p:sp>
        <p:nvSpPr>
          <p:cNvPr id="3" name="Содержимое 2"/>
          <p:cNvSpPr>
            <a:spLocks noGrp="1"/>
          </p:cNvSpPr>
          <p:nvPr>
            <p:ph idx="1"/>
          </p:nvPr>
        </p:nvSpPr>
        <p:spPr>
          <a:xfrm>
            <a:off x="457200" y="2428868"/>
            <a:ext cx="7239000" cy="4026868"/>
          </a:xfrm>
        </p:spPr>
        <p:txBody>
          <a:bodyPr>
            <a:normAutofit lnSpcReduction="10000"/>
          </a:bodyPr>
          <a:lstStyle/>
          <a:p>
            <a:pPr>
              <a:buNone/>
            </a:pPr>
            <a:r>
              <a:rPr lang="ru-RU" dirty="0" smtClean="0"/>
              <a:t>    Воспитателем </a:t>
            </a:r>
            <a:r>
              <a:rPr lang="ru-RU" dirty="0"/>
              <a:t>я работаю уже около 30 лет, и не было ни одного дня, в котором я бы жалела о своём выборе. За это я хочу выразить благодарность своим родителям. Считаю, что воспитатель – это не только моя профессия, но и мое призвание. Мне очень нравится моя работа.</a:t>
            </a:r>
          </a:p>
          <a:p>
            <a:pPr>
              <a:buNone/>
            </a:pPr>
            <a:r>
              <a:rPr lang="ru-RU" dirty="0"/>
              <a:t> </a:t>
            </a:r>
          </a:p>
          <a:p>
            <a:endParaRPr lang="ru-RU" dirty="0"/>
          </a:p>
        </p:txBody>
      </p:sp>
      <p:pic>
        <p:nvPicPr>
          <p:cNvPr id="11266" name="Picture 2" descr="D:\МАМА\наклейки\DSCN0730.JPG"/>
          <p:cNvPicPr>
            <a:picLocks noChangeAspect="1" noChangeArrowheads="1"/>
          </p:cNvPicPr>
          <p:nvPr/>
        </p:nvPicPr>
        <p:blipFill>
          <a:blip r:embed="rId2" cstate="print"/>
          <a:srcRect/>
          <a:stretch>
            <a:fillRect/>
          </a:stretch>
        </p:blipFill>
        <p:spPr bwMode="auto">
          <a:xfrm>
            <a:off x="2214546" y="0"/>
            <a:ext cx="2571768" cy="2463960"/>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ln>
            <a:solidFill>
              <a:srgbClr val="7030A0"/>
            </a:solidFill>
          </a:ln>
        </p:spPr>
        <p:txBody>
          <a:bodyPr>
            <a:normAutofit fontScale="85000" lnSpcReduction="20000"/>
          </a:bodyPr>
          <a:lstStyle/>
          <a:p>
            <a:pPr>
              <a:buNone/>
            </a:pPr>
            <a:r>
              <a:rPr lang="ru-RU" b="1" dirty="0"/>
              <a:t>Что значит быть воспитателем детского сада? Для меня - это:</a:t>
            </a:r>
            <a:endParaRPr lang="ru-RU" dirty="0"/>
          </a:p>
          <a:p>
            <a:pPr>
              <a:buNone/>
            </a:pPr>
            <a:r>
              <a:rPr lang="ru-RU" b="1" dirty="0" smtClean="0">
                <a:solidFill>
                  <a:schemeClr val="accent4">
                    <a:lumMod val="50000"/>
                  </a:schemeClr>
                </a:solidFill>
              </a:rPr>
              <a:t>     В  </a:t>
            </a:r>
            <a:r>
              <a:rPr lang="ru-RU" b="1" dirty="0">
                <a:solidFill>
                  <a:schemeClr val="accent4">
                    <a:lumMod val="50000"/>
                  </a:schemeClr>
                </a:solidFill>
              </a:rPr>
              <a:t>– внимание</a:t>
            </a:r>
            <a:endParaRPr lang="ru-RU" dirty="0">
              <a:solidFill>
                <a:schemeClr val="accent4">
                  <a:lumMod val="50000"/>
                </a:schemeClr>
              </a:solidFill>
            </a:endParaRPr>
          </a:p>
          <a:p>
            <a:pPr>
              <a:buNone/>
            </a:pPr>
            <a:r>
              <a:rPr lang="ru-RU" b="1" dirty="0" smtClean="0">
                <a:solidFill>
                  <a:schemeClr val="accent4">
                    <a:lumMod val="50000"/>
                  </a:schemeClr>
                </a:solidFill>
              </a:rPr>
              <a:t>     О </a:t>
            </a:r>
            <a:r>
              <a:rPr lang="ru-RU" b="1" dirty="0">
                <a:solidFill>
                  <a:schemeClr val="accent4">
                    <a:lumMod val="50000"/>
                  </a:schemeClr>
                </a:solidFill>
              </a:rPr>
              <a:t>– </a:t>
            </a:r>
            <a:r>
              <a:rPr lang="ru-RU" b="1" dirty="0" smtClean="0">
                <a:solidFill>
                  <a:schemeClr val="accent4">
                    <a:lumMod val="50000"/>
                  </a:schemeClr>
                </a:solidFill>
              </a:rPr>
              <a:t>ответственность</a:t>
            </a:r>
          </a:p>
          <a:p>
            <a:pPr>
              <a:buNone/>
            </a:pPr>
            <a:r>
              <a:rPr lang="ru-RU" b="1" dirty="0">
                <a:solidFill>
                  <a:schemeClr val="accent4">
                    <a:lumMod val="50000"/>
                  </a:schemeClr>
                </a:solidFill>
              </a:rPr>
              <a:t> </a:t>
            </a:r>
            <a:r>
              <a:rPr lang="ru-RU" b="1" dirty="0" smtClean="0">
                <a:solidFill>
                  <a:schemeClr val="accent4">
                    <a:lumMod val="50000"/>
                  </a:schemeClr>
                </a:solidFill>
              </a:rPr>
              <a:t>    П  </a:t>
            </a:r>
            <a:r>
              <a:rPr lang="ru-RU" b="1" dirty="0">
                <a:solidFill>
                  <a:schemeClr val="accent4">
                    <a:lumMod val="50000"/>
                  </a:schemeClr>
                </a:solidFill>
              </a:rPr>
              <a:t>– правдивость</a:t>
            </a:r>
            <a:endParaRPr lang="ru-RU" dirty="0">
              <a:solidFill>
                <a:schemeClr val="accent4">
                  <a:lumMod val="50000"/>
                </a:schemeClr>
              </a:solidFill>
            </a:endParaRPr>
          </a:p>
          <a:p>
            <a:pPr>
              <a:buNone/>
            </a:pPr>
            <a:r>
              <a:rPr lang="ru-RU" b="1" dirty="0" smtClean="0">
                <a:solidFill>
                  <a:schemeClr val="accent4">
                    <a:lumMod val="50000"/>
                  </a:schemeClr>
                </a:solidFill>
              </a:rPr>
              <a:t>     И </a:t>
            </a:r>
            <a:r>
              <a:rPr lang="ru-RU" b="1" dirty="0">
                <a:solidFill>
                  <a:schemeClr val="accent4">
                    <a:lumMod val="50000"/>
                  </a:schemeClr>
                </a:solidFill>
              </a:rPr>
              <a:t>– искренность</a:t>
            </a:r>
            <a:endParaRPr lang="ru-RU" dirty="0">
              <a:solidFill>
                <a:schemeClr val="accent4">
                  <a:lumMod val="50000"/>
                </a:schemeClr>
              </a:solidFill>
            </a:endParaRPr>
          </a:p>
          <a:p>
            <a:pPr>
              <a:buNone/>
            </a:pPr>
            <a:r>
              <a:rPr lang="ru-RU" b="1" dirty="0" smtClean="0">
                <a:solidFill>
                  <a:schemeClr val="accent4">
                    <a:lumMod val="50000"/>
                  </a:schemeClr>
                </a:solidFill>
              </a:rPr>
              <a:t>     Т </a:t>
            </a:r>
            <a:r>
              <a:rPr lang="ru-RU" b="1" dirty="0">
                <a:solidFill>
                  <a:schemeClr val="accent4">
                    <a:lumMod val="50000"/>
                  </a:schemeClr>
                </a:solidFill>
              </a:rPr>
              <a:t>– </a:t>
            </a:r>
            <a:r>
              <a:rPr lang="ru-RU" b="1" dirty="0" smtClean="0">
                <a:solidFill>
                  <a:schemeClr val="accent4">
                    <a:lumMod val="50000"/>
                  </a:schemeClr>
                </a:solidFill>
              </a:rPr>
              <a:t>толерантность</a:t>
            </a:r>
          </a:p>
          <a:p>
            <a:pPr>
              <a:buNone/>
            </a:pPr>
            <a:r>
              <a:rPr lang="ru-RU" b="1" dirty="0" smtClean="0">
                <a:solidFill>
                  <a:schemeClr val="accent4">
                    <a:lumMod val="50000"/>
                  </a:schemeClr>
                </a:solidFill>
              </a:rPr>
              <a:t>      А  </a:t>
            </a:r>
            <a:r>
              <a:rPr lang="ru-RU" b="1" dirty="0">
                <a:solidFill>
                  <a:schemeClr val="accent4">
                    <a:lumMod val="50000"/>
                  </a:schemeClr>
                </a:solidFill>
              </a:rPr>
              <a:t>-  артистизм</a:t>
            </a:r>
            <a:endParaRPr lang="ru-RU" dirty="0">
              <a:solidFill>
                <a:schemeClr val="accent4">
                  <a:lumMod val="50000"/>
                </a:schemeClr>
              </a:solidFill>
            </a:endParaRPr>
          </a:p>
          <a:p>
            <a:pPr>
              <a:buNone/>
            </a:pPr>
            <a:r>
              <a:rPr lang="ru-RU" b="1" dirty="0" smtClean="0">
                <a:solidFill>
                  <a:schemeClr val="accent4">
                    <a:lumMod val="50000"/>
                  </a:schemeClr>
                </a:solidFill>
              </a:rPr>
              <a:t>      Т  </a:t>
            </a:r>
            <a:r>
              <a:rPr lang="ru-RU" b="1" dirty="0">
                <a:solidFill>
                  <a:schemeClr val="accent4">
                    <a:lumMod val="50000"/>
                  </a:schemeClr>
                </a:solidFill>
              </a:rPr>
              <a:t>– трудолюбие</a:t>
            </a:r>
            <a:endParaRPr lang="ru-RU" dirty="0">
              <a:solidFill>
                <a:schemeClr val="accent4">
                  <a:lumMod val="50000"/>
                </a:schemeClr>
              </a:solidFill>
            </a:endParaRPr>
          </a:p>
          <a:p>
            <a:pPr>
              <a:buNone/>
            </a:pPr>
            <a:r>
              <a:rPr lang="ru-RU" b="1" dirty="0" smtClean="0">
                <a:solidFill>
                  <a:schemeClr val="accent4">
                    <a:lumMod val="50000"/>
                  </a:schemeClr>
                </a:solidFill>
              </a:rPr>
              <a:t>      Е </a:t>
            </a:r>
            <a:r>
              <a:rPr lang="ru-RU" b="1" dirty="0">
                <a:solidFill>
                  <a:schemeClr val="accent4">
                    <a:lumMod val="50000"/>
                  </a:schemeClr>
                </a:solidFill>
              </a:rPr>
              <a:t>– еще доброжелательность</a:t>
            </a:r>
            <a:endParaRPr lang="ru-RU" dirty="0">
              <a:solidFill>
                <a:schemeClr val="accent4">
                  <a:lumMod val="50000"/>
                </a:schemeClr>
              </a:solidFill>
            </a:endParaRPr>
          </a:p>
          <a:p>
            <a:pPr>
              <a:buNone/>
            </a:pPr>
            <a:r>
              <a:rPr lang="ru-RU" b="1" dirty="0" smtClean="0">
                <a:solidFill>
                  <a:schemeClr val="accent4">
                    <a:lumMod val="50000"/>
                  </a:schemeClr>
                </a:solidFill>
              </a:rPr>
              <a:t>      Л </a:t>
            </a:r>
            <a:r>
              <a:rPr lang="ru-RU" b="1" dirty="0">
                <a:solidFill>
                  <a:schemeClr val="accent4">
                    <a:lumMod val="50000"/>
                  </a:schemeClr>
                </a:solidFill>
              </a:rPr>
              <a:t>– </a:t>
            </a:r>
            <a:r>
              <a:rPr lang="ru-RU" b="1" dirty="0" smtClean="0">
                <a:solidFill>
                  <a:schemeClr val="accent4">
                    <a:lumMod val="50000"/>
                  </a:schemeClr>
                </a:solidFill>
              </a:rPr>
              <a:t>любовь</a:t>
            </a:r>
          </a:p>
          <a:p>
            <a:pPr>
              <a:buNone/>
            </a:pPr>
            <a:r>
              <a:rPr lang="ru-RU" b="1" dirty="0" smtClean="0">
                <a:solidFill>
                  <a:schemeClr val="accent4">
                    <a:lumMod val="50000"/>
                  </a:schemeClr>
                </a:solidFill>
              </a:rPr>
              <a:t>      Ь  </a:t>
            </a:r>
            <a:r>
              <a:rPr lang="ru-RU" b="1" dirty="0">
                <a:solidFill>
                  <a:schemeClr val="accent4">
                    <a:lumMod val="50000"/>
                  </a:schemeClr>
                </a:solidFill>
              </a:rPr>
              <a:t>– мягкость</a:t>
            </a:r>
            <a:endParaRPr lang="ru-RU" dirty="0">
              <a:solidFill>
                <a:schemeClr val="accent4">
                  <a:lumMod val="50000"/>
                </a:schemeClr>
              </a:solidFill>
            </a:endParaRPr>
          </a:p>
          <a:p>
            <a:endParaRPr lang="ru-RU" dirty="0"/>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357430"/>
            <a:ext cx="7239000" cy="4098306"/>
          </a:xfrm>
        </p:spPr>
        <p:txBody>
          <a:bodyPr>
            <a:normAutofit lnSpcReduction="10000"/>
          </a:bodyPr>
          <a:lstStyle/>
          <a:p>
            <a:pPr>
              <a:buNone/>
            </a:pPr>
            <a:r>
              <a:rPr lang="ru-RU" dirty="0" smtClean="0"/>
              <a:t>    Искусство </a:t>
            </a:r>
            <a:r>
              <a:rPr lang="ru-RU" dirty="0"/>
              <a:t>быть воспитателем в детском саду так же многогранно и сложно, как всякое искусство. В  зависимости от обстоятельств воспитателю приходится выступать в разных ролях: он для детей и учитель, который всё знает, всему учит, и товарищ по игре, и «мама», которая всё поймет и поможет в трудную минуту.</a:t>
            </a:r>
          </a:p>
        </p:txBody>
      </p:sp>
      <p:pic>
        <p:nvPicPr>
          <p:cNvPr id="12290" name="Picture 2" descr="D:\МАМА\фото из садика\P8250065.JPG"/>
          <p:cNvPicPr>
            <a:picLocks noChangeAspect="1" noChangeArrowheads="1"/>
          </p:cNvPicPr>
          <p:nvPr/>
        </p:nvPicPr>
        <p:blipFill>
          <a:blip r:embed="rId2" cstate="print"/>
          <a:srcRect/>
          <a:stretch>
            <a:fillRect/>
          </a:stretch>
        </p:blipFill>
        <p:spPr bwMode="auto">
          <a:xfrm>
            <a:off x="2357421" y="142889"/>
            <a:ext cx="3047699" cy="2285978"/>
          </a:xfrm>
          <a:prstGeom prst="rect">
            <a:avLst/>
          </a:prstGeom>
          <a:noFill/>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394580"/>
          </a:xfrm>
        </p:spPr>
        <p:txBody>
          <a:bodyPr/>
          <a:lstStyle/>
          <a:p>
            <a:endParaRPr lang="ru-RU" dirty="0"/>
          </a:p>
        </p:txBody>
      </p:sp>
      <p:sp>
        <p:nvSpPr>
          <p:cNvPr id="3" name="Содержимое 2"/>
          <p:cNvSpPr>
            <a:spLocks noGrp="1"/>
          </p:cNvSpPr>
          <p:nvPr>
            <p:ph idx="1"/>
          </p:nvPr>
        </p:nvSpPr>
        <p:spPr>
          <a:xfrm>
            <a:off x="457200" y="2571744"/>
            <a:ext cx="7239000" cy="3883992"/>
          </a:xfrm>
        </p:spPr>
        <p:txBody>
          <a:bodyPr>
            <a:normAutofit fontScale="92500" lnSpcReduction="10000"/>
          </a:bodyPr>
          <a:lstStyle/>
          <a:p>
            <a:pPr>
              <a:buNone/>
            </a:pPr>
            <a:r>
              <a:rPr lang="ru-RU" dirty="0" smtClean="0"/>
              <a:t>    Моя </a:t>
            </a:r>
            <a:r>
              <a:rPr lang="ru-RU" dirty="0"/>
              <a:t>профессия  -  воспитатель детского сада. Свою профессию я выбрала по велению сердца. Всё больше и больше убеждаюсь в правоте слов римского историка Саллюстия: «Каждый человек – творец своей судьбы» и я творю свою судьбу сама. Моим вторым домом стала планета под названием Детский сад.</a:t>
            </a:r>
          </a:p>
          <a:p>
            <a:endParaRPr lang="ru-RU" dirty="0"/>
          </a:p>
        </p:txBody>
      </p:sp>
      <p:pic>
        <p:nvPicPr>
          <p:cNvPr id="13315" name="Picture 3" descr="D:\МАМА\фото из садика\PC230135.JPG"/>
          <p:cNvPicPr>
            <a:picLocks noChangeAspect="1" noChangeArrowheads="1"/>
          </p:cNvPicPr>
          <p:nvPr/>
        </p:nvPicPr>
        <p:blipFill>
          <a:blip r:embed="rId2" cstate="print"/>
          <a:srcRect/>
          <a:stretch>
            <a:fillRect/>
          </a:stretch>
        </p:blipFill>
        <p:spPr bwMode="auto">
          <a:xfrm>
            <a:off x="2928926" y="0"/>
            <a:ext cx="2428892" cy="2624353"/>
          </a:xfrm>
          <a:prstGeom prst="rect">
            <a:avLst/>
          </a:prstGeom>
          <a:noFill/>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251704"/>
          </a:xfrm>
        </p:spPr>
        <p:txBody>
          <a:bodyPr/>
          <a:lstStyle/>
          <a:p>
            <a:endParaRPr lang="ru-RU" dirty="0"/>
          </a:p>
        </p:txBody>
      </p:sp>
      <p:sp>
        <p:nvSpPr>
          <p:cNvPr id="3" name="Содержимое 2"/>
          <p:cNvSpPr>
            <a:spLocks noGrp="1"/>
          </p:cNvSpPr>
          <p:nvPr>
            <p:ph idx="1"/>
          </p:nvPr>
        </p:nvSpPr>
        <p:spPr>
          <a:xfrm>
            <a:off x="457200" y="3143248"/>
            <a:ext cx="7829576" cy="2982915"/>
          </a:xfrm>
        </p:spPr>
        <p:txBody>
          <a:bodyPr>
            <a:normAutofit lnSpcReduction="10000"/>
          </a:bodyPr>
          <a:lstStyle/>
          <a:p>
            <a:pPr algn="ctr">
              <a:buNone/>
            </a:pPr>
            <a:r>
              <a:rPr lang="ru-RU" sz="3200" b="1" dirty="0">
                <a:solidFill>
                  <a:schemeClr val="accent4">
                    <a:lumMod val="50000"/>
                  </a:schemeClr>
                </a:solidFill>
              </a:rPr>
              <a:t>А если просто – я люблю детей,</a:t>
            </a:r>
            <a:endParaRPr lang="ru-RU" sz="3200" dirty="0">
              <a:solidFill>
                <a:schemeClr val="accent4">
                  <a:lumMod val="50000"/>
                </a:schemeClr>
              </a:solidFill>
            </a:endParaRPr>
          </a:p>
          <a:p>
            <a:pPr algn="ctr">
              <a:buNone/>
            </a:pPr>
            <a:r>
              <a:rPr lang="ru-RU" sz="3200" b="1" dirty="0">
                <a:solidFill>
                  <a:schemeClr val="accent4">
                    <a:lumMod val="50000"/>
                  </a:schemeClr>
                </a:solidFill>
              </a:rPr>
              <a:t>Дарю вниманье, ласку и заботу.</a:t>
            </a:r>
            <a:endParaRPr lang="ru-RU" sz="3200" dirty="0">
              <a:solidFill>
                <a:schemeClr val="accent4">
                  <a:lumMod val="50000"/>
                </a:schemeClr>
              </a:solidFill>
            </a:endParaRPr>
          </a:p>
          <a:p>
            <a:pPr algn="ctr">
              <a:buNone/>
            </a:pPr>
            <a:r>
              <a:rPr lang="ru-RU" sz="3200" b="1" dirty="0">
                <a:solidFill>
                  <a:schemeClr val="accent4">
                    <a:lumMod val="50000"/>
                  </a:schemeClr>
                </a:solidFill>
              </a:rPr>
              <a:t>И я горжусь профессией своей,</a:t>
            </a:r>
            <a:endParaRPr lang="ru-RU" sz="3200" dirty="0">
              <a:solidFill>
                <a:schemeClr val="accent4">
                  <a:lumMod val="50000"/>
                </a:schemeClr>
              </a:solidFill>
            </a:endParaRPr>
          </a:p>
          <a:p>
            <a:pPr algn="ctr">
              <a:buNone/>
            </a:pPr>
            <a:r>
              <a:rPr lang="ru-RU" sz="3200" b="1" dirty="0">
                <a:solidFill>
                  <a:schemeClr val="accent4">
                    <a:lumMod val="50000"/>
                  </a:schemeClr>
                </a:solidFill>
              </a:rPr>
              <a:t>Свою многогранную работу.</a:t>
            </a:r>
            <a:endParaRPr lang="ru-RU" sz="3200" dirty="0">
              <a:solidFill>
                <a:schemeClr val="accent4">
                  <a:lumMod val="50000"/>
                </a:schemeClr>
              </a:solidFill>
            </a:endParaRPr>
          </a:p>
          <a:p>
            <a:pPr algn="ctr"/>
            <a:endParaRPr lang="ru-RU" sz="3200" dirty="0">
              <a:solidFill>
                <a:schemeClr val="accent4">
                  <a:lumMod val="50000"/>
                </a:schemeClr>
              </a:solidFill>
            </a:endParaRPr>
          </a:p>
        </p:txBody>
      </p:sp>
      <p:pic>
        <p:nvPicPr>
          <p:cNvPr id="14338" name="Picture 2" descr="D:\МАМА\P3170153.JPG"/>
          <p:cNvPicPr>
            <a:picLocks noChangeAspect="1" noChangeArrowheads="1"/>
          </p:cNvPicPr>
          <p:nvPr/>
        </p:nvPicPr>
        <p:blipFill>
          <a:blip r:embed="rId2" cstate="print"/>
          <a:srcRect/>
          <a:stretch>
            <a:fillRect/>
          </a:stretch>
        </p:blipFill>
        <p:spPr bwMode="auto">
          <a:xfrm>
            <a:off x="1643042" y="0"/>
            <a:ext cx="3857652" cy="2893239"/>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714620"/>
            <a:ext cx="8229600" cy="3411543"/>
          </a:xfrm>
        </p:spPr>
        <p:txBody>
          <a:bodyPr>
            <a:normAutofit/>
          </a:bodyPr>
          <a:lstStyle/>
          <a:p>
            <a:pPr algn="ctr">
              <a:buNone/>
            </a:pPr>
            <a:r>
              <a:rPr lang="ru-RU" sz="4400" dirty="0" smtClean="0">
                <a:solidFill>
                  <a:srgbClr val="C00000"/>
                </a:solidFill>
              </a:rPr>
              <a:t>СПАСИБО ЗА ВНИМАНИЕ!</a:t>
            </a:r>
            <a:endParaRPr lang="ru-RU" sz="4400"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3000372"/>
            <a:ext cx="7239000" cy="3455364"/>
          </a:xfrm>
          <a:ln>
            <a:solidFill>
              <a:schemeClr val="accent1"/>
            </a:solidFill>
          </a:ln>
        </p:spPr>
        <p:txBody>
          <a:bodyPr>
            <a:normAutofit/>
          </a:bodyPr>
          <a:lstStyle/>
          <a:p>
            <a:pPr algn="ctr">
              <a:buNone/>
            </a:pPr>
            <a:r>
              <a:rPr lang="ru-RU" b="1" i="1" dirty="0">
                <a:ln>
                  <a:solidFill>
                    <a:sysClr val="windowText" lastClr="000000"/>
                  </a:solidFill>
                </a:ln>
                <a:solidFill>
                  <a:srgbClr val="002060"/>
                </a:solidFill>
              </a:rPr>
              <a:t>На свете есть много различных профессий.</a:t>
            </a:r>
          </a:p>
          <a:p>
            <a:pPr algn="ctr">
              <a:buNone/>
            </a:pPr>
            <a:r>
              <a:rPr lang="ru-RU" b="1" i="1" dirty="0">
                <a:ln>
                  <a:solidFill>
                    <a:sysClr val="windowText" lastClr="000000"/>
                  </a:solidFill>
                </a:ln>
                <a:solidFill>
                  <a:srgbClr val="002060"/>
                </a:solidFill>
              </a:rPr>
              <a:t>И в каждой есть прелесть своя.</a:t>
            </a:r>
          </a:p>
          <a:p>
            <a:pPr algn="ctr">
              <a:buNone/>
            </a:pPr>
            <a:r>
              <a:rPr lang="ru-RU" b="1" i="1" dirty="0">
                <a:ln>
                  <a:solidFill>
                    <a:sysClr val="windowText" lastClr="000000"/>
                  </a:solidFill>
                </a:ln>
                <a:solidFill>
                  <a:srgbClr val="002060"/>
                </a:solidFill>
              </a:rPr>
              <a:t>Но нет благородней, нужней и чудесней</a:t>
            </a:r>
          </a:p>
          <a:p>
            <a:pPr algn="ctr">
              <a:buNone/>
            </a:pPr>
            <a:r>
              <a:rPr lang="ru-RU" b="1" i="1" dirty="0">
                <a:ln>
                  <a:solidFill>
                    <a:sysClr val="windowText" lastClr="000000"/>
                  </a:solidFill>
                </a:ln>
                <a:solidFill>
                  <a:srgbClr val="002060"/>
                </a:solidFill>
              </a:rPr>
              <a:t>Чем та, кем работаю я</a:t>
            </a:r>
            <a:r>
              <a:rPr lang="ru-RU" b="1" i="1" dirty="0" smtClean="0">
                <a:ln>
                  <a:solidFill>
                    <a:sysClr val="windowText" lastClr="000000"/>
                  </a:solidFill>
                </a:ln>
                <a:solidFill>
                  <a:srgbClr val="002060"/>
                </a:solidFill>
              </a:rPr>
              <a:t>!</a:t>
            </a:r>
            <a:endParaRPr lang="ru-RU" b="1" i="1" dirty="0">
              <a:ln>
                <a:solidFill>
                  <a:sysClr val="windowText" lastClr="000000"/>
                </a:solidFill>
              </a:ln>
              <a:solidFill>
                <a:srgbClr val="002060"/>
              </a:solidFill>
            </a:endParaRPr>
          </a:p>
        </p:txBody>
      </p:sp>
      <p:pic>
        <p:nvPicPr>
          <p:cNvPr id="1026" name="Picture 2" descr="D:\МАМА\Изображение 059.jpg"/>
          <p:cNvPicPr>
            <a:picLocks noChangeAspect="1" noChangeArrowheads="1"/>
          </p:cNvPicPr>
          <p:nvPr/>
        </p:nvPicPr>
        <p:blipFill>
          <a:blip r:embed="rId2" cstate="print"/>
          <a:srcRect/>
          <a:stretch>
            <a:fillRect/>
          </a:stretch>
        </p:blipFill>
        <p:spPr bwMode="auto">
          <a:xfrm>
            <a:off x="2071670" y="214290"/>
            <a:ext cx="3786213" cy="2571767"/>
          </a:xfrm>
          <a:prstGeom prst="rect">
            <a:avLst/>
          </a:prstGeom>
          <a:noFill/>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2285992"/>
            <a:ext cx="7239000" cy="4169744"/>
          </a:xfrm>
        </p:spPr>
        <p:txBody>
          <a:bodyPr>
            <a:normAutofit fontScale="77500" lnSpcReduction="20000"/>
          </a:bodyPr>
          <a:lstStyle/>
          <a:p>
            <a:pPr>
              <a:buNone/>
            </a:pPr>
            <a:r>
              <a:rPr lang="ru-RU" dirty="0" smtClean="0"/>
              <a:t>    Для </a:t>
            </a:r>
            <a:r>
              <a:rPr lang="ru-RU" dirty="0"/>
              <a:t>меня «воспитатель» - это жизнь. Я не работаю воспитателем, я живу воспитателем, мне нравится быть воспитателем. И, несмотря на все трудности, я работаю, живу этой профессией. </a:t>
            </a:r>
          </a:p>
          <a:p>
            <a:pPr>
              <a:buNone/>
            </a:pPr>
            <a:r>
              <a:rPr lang="ru-RU" b="1" i="1" dirty="0" smtClean="0"/>
              <a:t>     Воспитатель</a:t>
            </a:r>
            <a:r>
              <a:rPr lang="ru-RU" b="1" dirty="0" smtClean="0"/>
              <a:t> </a:t>
            </a:r>
            <a:r>
              <a:rPr lang="ru-RU" dirty="0"/>
              <a:t>– одна из самых важных и значимых профессий в нашем современном обществе. Но самое главное в нашей профессии то, что мы первыми воспитываем «маленького человека», как личность, как гражданина своей Родины. Закладываем в нем ростки его будущего характера. </a:t>
            </a:r>
          </a:p>
          <a:p>
            <a:pPr>
              <a:buNone/>
            </a:pPr>
            <a:endParaRPr lang="ru-RU" dirty="0"/>
          </a:p>
        </p:txBody>
      </p:sp>
      <p:pic>
        <p:nvPicPr>
          <p:cNvPr id="2050" name="Picture 2" descr="D:\МАМА\фото из садика\P8250062.JPG"/>
          <p:cNvPicPr>
            <a:picLocks noChangeAspect="1" noChangeArrowheads="1"/>
          </p:cNvPicPr>
          <p:nvPr/>
        </p:nvPicPr>
        <p:blipFill>
          <a:blip r:embed="rId2" cstate="print"/>
          <a:srcRect/>
          <a:stretch>
            <a:fillRect/>
          </a:stretch>
        </p:blipFill>
        <p:spPr bwMode="auto">
          <a:xfrm>
            <a:off x="2500298" y="0"/>
            <a:ext cx="3047720" cy="2285992"/>
          </a:xfrm>
          <a:prstGeom prst="rect">
            <a:avLst/>
          </a:prstGeom>
          <a:noFill/>
        </p:spPr>
      </p:pic>
    </p:spTree>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108828"/>
          </a:xfrm>
        </p:spPr>
        <p:txBody>
          <a:bodyPr/>
          <a:lstStyle/>
          <a:p>
            <a:endParaRPr lang="ru-RU" dirty="0"/>
          </a:p>
        </p:txBody>
      </p:sp>
      <p:sp>
        <p:nvSpPr>
          <p:cNvPr id="3" name="Содержимое 2"/>
          <p:cNvSpPr>
            <a:spLocks noGrp="1"/>
          </p:cNvSpPr>
          <p:nvPr>
            <p:ph idx="1"/>
          </p:nvPr>
        </p:nvSpPr>
        <p:spPr>
          <a:xfrm>
            <a:off x="457200" y="2571744"/>
            <a:ext cx="7239000" cy="3883992"/>
          </a:xfrm>
        </p:spPr>
        <p:txBody>
          <a:bodyPr>
            <a:normAutofit fontScale="77500" lnSpcReduction="20000"/>
          </a:bodyPr>
          <a:lstStyle/>
          <a:p>
            <a:pPr>
              <a:buNone/>
            </a:pPr>
            <a:r>
              <a:rPr lang="ru-RU" dirty="0" smtClean="0"/>
              <a:t>    Сказать</a:t>
            </a:r>
            <a:r>
              <a:rPr lang="ru-RU" dirty="0"/>
              <a:t>, что работа это каждодневный праздник - трудно, все же мы каждый день имеем дело с разными характерами. Бывает и очень трудно. Иногда просто опускаются руки, но стоит ребенку тебе улыбнуться и все, ты понимаешь, что просто не в силах их предать. Не зря же малыши младших групп, забывшись, называют тебя мамой, а иногда и бабой. Работая педагогом, понимаешь, что все дети индивидуальны, и ты, как педагог, должен найти ключик к каждому ребенку.</a:t>
            </a:r>
          </a:p>
        </p:txBody>
      </p:sp>
      <p:pic>
        <p:nvPicPr>
          <p:cNvPr id="3074" name="Picture 2" descr="D:\МАМА\фото из садика\P9060048.JPG"/>
          <p:cNvPicPr>
            <a:picLocks noChangeAspect="1" noChangeArrowheads="1"/>
          </p:cNvPicPr>
          <p:nvPr/>
        </p:nvPicPr>
        <p:blipFill>
          <a:blip r:embed="rId2" cstate="print"/>
          <a:srcRect/>
          <a:stretch>
            <a:fillRect/>
          </a:stretch>
        </p:blipFill>
        <p:spPr bwMode="auto">
          <a:xfrm>
            <a:off x="2214546" y="0"/>
            <a:ext cx="3357586" cy="2571744"/>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108828"/>
          </a:xfrm>
        </p:spPr>
        <p:txBody>
          <a:bodyPr/>
          <a:lstStyle/>
          <a:p>
            <a:endParaRPr lang="ru-RU" dirty="0"/>
          </a:p>
        </p:txBody>
      </p:sp>
      <p:sp>
        <p:nvSpPr>
          <p:cNvPr id="3" name="Содержимое 2"/>
          <p:cNvSpPr>
            <a:spLocks noGrp="1"/>
          </p:cNvSpPr>
          <p:nvPr>
            <p:ph idx="1"/>
          </p:nvPr>
        </p:nvSpPr>
        <p:spPr>
          <a:xfrm>
            <a:off x="457200" y="2643182"/>
            <a:ext cx="7239000" cy="3812554"/>
          </a:xfrm>
        </p:spPr>
        <p:txBody>
          <a:bodyPr>
            <a:normAutofit fontScale="85000" lnSpcReduction="20000"/>
          </a:bodyPr>
          <a:lstStyle/>
          <a:p>
            <a:pPr>
              <a:buNone/>
            </a:pPr>
            <a:r>
              <a:rPr lang="ru-RU" dirty="0" smtClean="0"/>
              <a:t>     Каждое </a:t>
            </a:r>
            <a:r>
              <a:rPr lang="ru-RU" dirty="0"/>
              <a:t>утро, приходя на работу, я вижу глаза своих детей. В одних – настороженность,  в других – интерес, в третьих – надежда, в чьих-то - пока равнодушие. Какие они разные! У каждого своя идея, свой особый мир, который нельзя разрушить, которому надо помочь раскрыться. Мне нравиться рассуждать об окружающем мире с детьми, увидеть его их глазами.  Находить в этом радость и удовлетворение. </a:t>
            </a:r>
          </a:p>
          <a:p>
            <a:endParaRPr lang="ru-RU" dirty="0"/>
          </a:p>
        </p:txBody>
      </p:sp>
      <p:pic>
        <p:nvPicPr>
          <p:cNvPr id="4098" name="Picture 2" descr="D:\МАМА\фото из садика\P2030148.JPG"/>
          <p:cNvPicPr>
            <a:picLocks noChangeAspect="1" noChangeArrowheads="1"/>
          </p:cNvPicPr>
          <p:nvPr/>
        </p:nvPicPr>
        <p:blipFill>
          <a:blip r:embed="rId2" cstate="print"/>
          <a:srcRect/>
          <a:stretch>
            <a:fillRect/>
          </a:stretch>
        </p:blipFill>
        <p:spPr bwMode="auto">
          <a:xfrm>
            <a:off x="2214546" y="285728"/>
            <a:ext cx="3654298" cy="2278985"/>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251704"/>
          </a:xfrm>
        </p:spPr>
        <p:txBody>
          <a:bodyPr/>
          <a:lstStyle/>
          <a:p>
            <a:endParaRPr lang="ru-RU" dirty="0"/>
          </a:p>
        </p:txBody>
      </p:sp>
      <p:sp>
        <p:nvSpPr>
          <p:cNvPr id="3" name="Содержимое 2"/>
          <p:cNvSpPr>
            <a:spLocks noGrp="1"/>
          </p:cNvSpPr>
          <p:nvPr>
            <p:ph idx="1"/>
          </p:nvPr>
        </p:nvSpPr>
        <p:spPr>
          <a:xfrm>
            <a:off x="457200" y="2714620"/>
            <a:ext cx="7239000" cy="3741116"/>
          </a:xfrm>
        </p:spPr>
        <p:txBody>
          <a:bodyPr>
            <a:normAutofit fontScale="77500" lnSpcReduction="20000"/>
          </a:bodyPr>
          <a:lstStyle/>
          <a:p>
            <a:pPr>
              <a:buNone/>
            </a:pPr>
            <a:r>
              <a:rPr lang="ru-RU" dirty="0" smtClean="0"/>
              <a:t>    Я </a:t>
            </a:r>
            <a:r>
              <a:rPr lang="ru-RU" dirty="0"/>
              <a:t>отношусь к своим воспитанникам, как к «маленьким взрослым». Я уважаю их мнение. Всегда интересуюсь им. Никогда не говорю о том, что они обязаны что-то сделать. Ребенок, как и любой взрослый человек, никому и ничем не обязан. Надо просто уважать их, как личность. И воспитывать у них уважение к себе и к другим, чувство сопереживания ближнему, природе, любому живому существу. </a:t>
            </a:r>
          </a:p>
          <a:p>
            <a:pPr>
              <a:buNone/>
            </a:pPr>
            <a:r>
              <a:rPr lang="ru-RU" dirty="0" smtClean="0"/>
              <a:t>    Всегда </a:t>
            </a:r>
            <a:r>
              <a:rPr lang="ru-RU" dirty="0"/>
              <a:t>нужно верить в возможности каждого ребёнка.</a:t>
            </a:r>
          </a:p>
        </p:txBody>
      </p:sp>
      <p:pic>
        <p:nvPicPr>
          <p:cNvPr id="5122" name="Picture 2" descr="D:\МАМА\фото из садика\P4170029.JPG"/>
          <p:cNvPicPr>
            <a:picLocks noChangeAspect="1" noChangeArrowheads="1"/>
          </p:cNvPicPr>
          <p:nvPr/>
        </p:nvPicPr>
        <p:blipFill>
          <a:blip r:embed="rId2" cstate="print"/>
          <a:srcRect/>
          <a:stretch>
            <a:fillRect/>
          </a:stretch>
        </p:blipFill>
        <p:spPr bwMode="auto">
          <a:xfrm>
            <a:off x="785786" y="214290"/>
            <a:ext cx="2286017" cy="2428892"/>
          </a:xfrm>
          <a:prstGeom prst="rect">
            <a:avLst/>
          </a:prstGeom>
          <a:noFill/>
        </p:spPr>
      </p:pic>
      <p:pic>
        <p:nvPicPr>
          <p:cNvPr id="5123" name="Picture 3" descr="D:\МАМА\фото из садика\P4170024.JPG"/>
          <p:cNvPicPr>
            <a:picLocks noChangeAspect="1" noChangeArrowheads="1"/>
          </p:cNvPicPr>
          <p:nvPr/>
        </p:nvPicPr>
        <p:blipFill>
          <a:blip r:embed="rId3" cstate="print"/>
          <a:srcRect/>
          <a:stretch>
            <a:fillRect/>
          </a:stretch>
        </p:blipFill>
        <p:spPr bwMode="auto">
          <a:xfrm>
            <a:off x="3929058" y="285728"/>
            <a:ext cx="3500462" cy="2411290"/>
          </a:xfrm>
          <a:prstGeom prst="rect">
            <a:avLst/>
          </a:prstGeom>
          <a:noFill/>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608762"/>
          </a:xfrm>
        </p:spPr>
        <p:txBody>
          <a:bodyPr/>
          <a:lstStyle/>
          <a:p>
            <a:endParaRPr lang="ru-RU" dirty="0"/>
          </a:p>
        </p:txBody>
      </p:sp>
      <p:sp>
        <p:nvSpPr>
          <p:cNvPr id="3" name="Содержимое 2"/>
          <p:cNvSpPr>
            <a:spLocks noGrp="1"/>
          </p:cNvSpPr>
          <p:nvPr>
            <p:ph idx="1"/>
          </p:nvPr>
        </p:nvSpPr>
        <p:spPr>
          <a:xfrm>
            <a:off x="457200" y="2285992"/>
            <a:ext cx="7239000" cy="4169744"/>
          </a:xfrm>
        </p:spPr>
        <p:txBody>
          <a:bodyPr>
            <a:normAutofit fontScale="85000" lnSpcReduction="20000"/>
          </a:bodyPr>
          <a:lstStyle/>
          <a:p>
            <a:pPr>
              <a:buNone/>
            </a:pPr>
            <a:r>
              <a:rPr lang="ru-RU" dirty="0" smtClean="0"/>
              <a:t>     Ребенок</a:t>
            </a:r>
            <a:r>
              <a:rPr lang="ru-RU" dirty="0"/>
              <a:t>, это самая главная ценность в моей деятельности и я как педагог несу ответственность за то, чтобы этот ребенок состоялся как личность. То есть не был сломан, унижен, чтобы он узнал, кто он, понял, каковы его возможности, что он умеет, чего хочет и чего не хочет. Я уверенна, что детей надо любить такими, какие они есть. Воспитывать в них чувства собственного достоинства и ответственности за себя и свои поступки. Хвалить, поощрять, одобрять, создавать положительную атмосферу вокруг него.</a:t>
            </a:r>
          </a:p>
          <a:p>
            <a:endParaRPr lang="ru-RU" dirty="0"/>
          </a:p>
        </p:txBody>
      </p:sp>
      <p:pic>
        <p:nvPicPr>
          <p:cNvPr id="6146" name="Picture 2" descr="D:\МАМА\фото из садика\P1090144.JPG"/>
          <p:cNvPicPr>
            <a:picLocks noChangeAspect="1" noChangeArrowheads="1"/>
          </p:cNvPicPr>
          <p:nvPr/>
        </p:nvPicPr>
        <p:blipFill>
          <a:blip r:embed="rId2" cstate="print"/>
          <a:srcRect/>
          <a:stretch>
            <a:fillRect/>
          </a:stretch>
        </p:blipFill>
        <p:spPr bwMode="auto">
          <a:xfrm>
            <a:off x="2643174" y="214290"/>
            <a:ext cx="2786082" cy="2000264"/>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037390"/>
          </a:xfrm>
        </p:spPr>
        <p:txBody>
          <a:bodyPr/>
          <a:lstStyle/>
          <a:p>
            <a:endParaRPr lang="ru-RU" dirty="0"/>
          </a:p>
        </p:txBody>
      </p:sp>
      <p:sp>
        <p:nvSpPr>
          <p:cNvPr id="3" name="Содержимое 2"/>
          <p:cNvSpPr>
            <a:spLocks noGrp="1"/>
          </p:cNvSpPr>
          <p:nvPr>
            <p:ph idx="1"/>
          </p:nvPr>
        </p:nvSpPr>
        <p:spPr>
          <a:xfrm>
            <a:off x="457200" y="2357430"/>
            <a:ext cx="7239000" cy="4098306"/>
          </a:xfrm>
        </p:spPr>
        <p:txBody>
          <a:bodyPr>
            <a:normAutofit lnSpcReduction="10000"/>
          </a:bodyPr>
          <a:lstStyle/>
          <a:p>
            <a:pPr>
              <a:buNone/>
            </a:pPr>
            <a:r>
              <a:rPr lang="ru-RU" dirty="0" smtClean="0"/>
              <a:t>    У </a:t>
            </a:r>
            <a:r>
              <a:rPr lang="ru-RU" dirty="0"/>
              <a:t>меня прекрасная миссия – дарить свою Любовь детям! И я с большим удовольствием воплощаю её в жизнь, одновременно обучая своих детей этому чувству. Как говорил Л. Н. Толстой: «Любить - значит жить жизнью того, кого любишь». В этих словах, и заключается смысл того, зачем ты ежедневно идёшь к детям. </a:t>
            </a:r>
          </a:p>
          <a:p>
            <a:endParaRPr lang="ru-RU" dirty="0"/>
          </a:p>
        </p:txBody>
      </p:sp>
      <p:pic>
        <p:nvPicPr>
          <p:cNvPr id="7170" name="Picture 2" descr="D:\МАМА\Изображение 571.jpg"/>
          <p:cNvPicPr>
            <a:picLocks noChangeAspect="1" noChangeArrowheads="1"/>
          </p:cNvPicPr>
          <p:nvPr/>
        </p:nvPicPr>
        <p:blipFill>
          <a:blip r:embed="rId2" cstate="print"/>
          <a:srcRect/>
          <a:stretch>
            <a:fillRect/>
          </a:stretch>
        </p:blipFill>
        <p:spPr bwMode="auto">
          <a:xfrm>
            <a:off x="2500211" y="107410"/>
            <a:ext cx="3000483" cy="2250020"/>
          </a:xfrm>
          <a:prstGeom prst="rect">
            <a:avLst/>
          </a:prstGeom>
          <a:noFill/>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94514"/>
          </a:xfrm>
        </p:spPr>
        <p:txBody>
          <a:bodyPr/>
          <a:lstStyle/>
          <a:p>
            <a:endParaRPr lang="ru-RU" dirty="0"/>
          </a:p>
        </p:txBody>
      </p:sp>
      <p:sp>
        <p:nvSpPr>
          <p:cNvPr id="3" name="Содержимое 2"/>
          <p:cNvSpPr>
            <a:spLocks noGrp="1"/>
          </p:cNvSpPr>
          <p:nvPr>
            <p:ph idx="1"/>
          </p:nvPr>
        </p:nvSpPr>
        <p:spPr>
          <a:xfrm>
            <a:off x="457200" y="2571744"/>
            <a:ext cx="7239000" cy="3883992"/>
          </a:xfrm>
        </p:spPr>
        <p:txBody>
          <a:bodyPr>
            <a:normAutofit fontScale="70000" lnSpcReduction="20000"/>
          </a:bodyPr>
          <a:lstStyle/>
          <a:p>
            <a:pPr>
              <a:buNone/>
            </a:pPr>
            <a:r>
              <a:rPr lang="ru-RU" dirty="0" smtClean="0"/>
              <a:t>     С </a:t>
            </a:r>
            <a:r>
              <a:rPr lang="ru-RU" dirty="0"/>
              <a:t>давних времён говорили о том, что: «Дети – цветы жизни». И именно от нас, воспитателей, зависит, какими они вырастут. Наша задача заключается в том, чтобы воспитать из ребёнка настоящего Человека, готового в любой ситуации помочь другим, уважающего старших и младших, охраняющего окружающую среду. Я радуюсь каждому дню, проведенному вместе с ними. Люблю наблюдать, как они приходят в детский сад, бегут ко мне с объятиями и рассказывают что-то важное и интересное, делятся со мной своими впечатлениями. Мне радостно даже тогда, когда ловлю их добрый, открытый взгляд, когда просто без слов подходят и обнимают меня. </a:t>
            </a:r>
          </a:p>
          <a:p>
            <a:endParaRPr lang="ru-RU" dirty="0"/>
          </a:p>
        </p:txBody>
      </p:sp>
      <p:pic>
        <p:nvPicPr>
          <p:cNvPr id="8195" name="Picture 3" descr="D:\МАМА\Изображение 197 — копия.jpg"/>
          <p:cNvPicPr>
            <a:picLocks noChangeAspect="1" noChangeArrowheads="1"/>
          </p:cNvPicPr>
          <p:nvPr/>
        </p:nvPicPr>
        <p:blipFill>
          <a:blip r:embed="rId2" cstate="print"/>
          <a:srcRect/>
          <a:stretch>
            <a:fillRect/>
          </a:stretch>
        </p:blipFill>
        <p:spPr bwMode="auto">
          <a:xfrm>
            <a:off x="2857488" y="214290"/>
            <a:ext cx="1802861" cy="2404181"/>
          </a:xfrm>
          <a:prstGeom prst="rect">
            <a:avLst/>
          </a:prstGeom>
          <a:noFill/>
        </p:spPr>
      </p:pic>
    </p:spTree>
  </p:cSld>
  <p:clrMapOvr>
    <a:masterClrMapping/>
  </p:clrMapOvr>
  <p:transition>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1107</Words>
  <Application>Microsoft Office PowerPoint</Application>
  <PresentationFormat>Экран (4:3)</PresentationFormat>
  <Paragraphs>39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Эссе « Мое призвание — воспитатель детского сада»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Эссе « Мое призвание — воспитатель детского сада»   Воспитатель высшей категории: Н.В.Наймушина. МАДОУ « Детский сад № 5»г. Горнозаводск.</dc:title>
  <dc:creator>Наталья Наймушина</dc:creator>
  <cp:lastModifiedBy>Наталья Наймушина</cp:lastModifiedBy>
  <cp:revision>14</cp:revision>
  <dcterms:created xsi:type="dcterms:W3CDTF">2014-06-22T05:31:50Z</dcterms:created>
  <dcterms:modified xsi:type="dcterms:W3CDTF">2014-06-22T14:15:48Z</dcterms:modified>
</cp:coreProperties>
</file>