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3588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33858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200"/>
            <a:ext cx="33858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200"/>
            <a:ext cx="33858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998"/>
              </a:spcBef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600" cy="614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998"/>
              </a:spcBef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C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28600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685800" lvl="1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ru-RU" sz="1200" b="0" strike="noStrike" spc="-1">
                <a:solidFill>
                  <a:srgbClr val="898989"/>
                </a:solidFill>
                <a:latin typeface="Calibri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/>
            <a:fld id="{BE9EB65C-7A61-4E8C-B581-A22064B6BFDE}" type="slidenum">
              <a:rPr lang="ru-RU" sz="1200" b="0" strike="noStrike" spc="-1">
                <a:solidFill>
                  <a:srgbClr val="898989"/>
                </a:solidFill>
                <a:latin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1523880" y="3601800"/>
            <a:ext cx="9144000" cy="1655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spcBef>
                <a:spcPts val="998"/>
              </a:spcBef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3" name="Рисунок 4"/>
          <p:cNvPicPr/>
          <p:nvPr/>
        </p:nvPicPr>
        <p:blipFill>
          <a:blip r:embed="rId2"/>
          <a:stretch/>
        </p:blipFill>
        <p:spPr>
          <a:xfrm>
            <a:off x="0" y="-88920"/>
            <a:ext cx="12192120" cy="694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102" name="Объект 3"/>
          <p:cNvPicPr/>
          <p:nvPr/>
        </p:nvPicPr>
        <p:blipFill>
          <a:blip r:embed="rId2"/>
          <a:stretch/>
        </p:blipFill>
        <p:spPr>
          <a:xfrm>
            <a:off x="0" y="0"/>
            <a:ext cx="12192120" cy="6888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45" name="Объект 2"/>
          <p:cNvPicPr/>
          <p:nvPr/>
        </p:nvPicPr>
        <p:blipFill>
          <a:blip r:embed="rId2"/>
          <a:stretch/>
        </p:blipFill>
        <p:spPr>
          <a:xfrm>
            <a:off x="0" y="0"/>
            <a:ext cx="12192120" cy="6851520"/>
          </a:xfrm>
          <a:prstGeom prst="rect">
            <a:avLst/>
          </a:prstGeom>
          <a:ln>
            <a:noFill/>
          </a:ln>
        </p:spPr>
      </p:pic>
      <p:sp>
        <p:nvSpPr>
          <p:cNvPr id="46" name="CustomShape 2"/>
          <p:cNvSpPr/>
          <p:nvPr/>
        </p:nvSpPr>
        <p:spPr>
          <a:xfrm>
            <a:off x="6764400" y="165240"/>
            <a:ext cx="4792680" cy="5578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r>
              <a:rPr lang="ru-RU" sz="4000" b="1" strike="noStrike" spc="-1">
                <a:solidFill>
                  <a:srgbClr val="000000"/>
                </a:solidFill>
                <a:latin typeface="Calibri"/>
              </a:rPr>
              <a:t>      Цель:</a:t>
            </a:r>
            <a:endParaRPr lang="en-US" sz="4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buClr>
                <a:srgbClr val="000000"/>
              </a:buClr>
              <a:buFont typeface="Arial"/>
              <a:buChar char="•"/>
            </a:pPr>
            <a:r>
              <a:rPr lang="ru-RU" sz="2800" b="1" i="1" strike="noStrike" spc="-1">
                <a:solidFill>
                  <a:srgbClr val="000000"/>
                </a:solidFill>
                <a:latin typeface="Calibri"/>
              </a:rPr>
              <a:t>Закрепление и обобщение о составе слова «ВОДА».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r>
              <a:rPr lang="ru-RU" sz="4000" b="1" strike="noStrike" spc="-1">
                <a:solidFill>
                  <a:srgbClr val="000000"/>
                </a:solidFill>
                <a:latin typeface="Calibri"/>
              </a:rPr>
              <a:t>      Задачи:</a:t>
            </a:r>
            <a:endParaRPr lang="en-US" sz="4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buClr>
                <a:srgbClr val="000000"/>
              </a:buClr>
              <a:buFont typeface="Arial"/>
              <a:buChar char="•"/>
            </a:pPr>
            <a:r>
              <a:rPr lang="ru-RU" sz="2800" b="1" i="1" strike="noStrike" spc="-1">
                <a:solidFill>
                  <a:srgbClr val="000000"/>
                </a:solidFill>
                <a:latin typeface="Calibri"/>
              </a:rPr>
              <a:t>Объединить полученные знания о составе слова;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buClr>
                <a:srgbClr val="000000"/>
              </a:buClr>
              <a:buFont typeface="Arial"/>
              <a:buChar char="•"/>
            </a:pPr>
            <a:r>
              <a:rPr lang="ru-RU" sz="2800" b="1" i="1" strike="noStrike" spc="-1">
                <a:solidFill>
                  <a:srgbClr val="000000"/>
                </a:solidFill>
                <a:latin typeface="Calibri"/>
              </a:rPr>
              <a:t>Развивать умение подбирать однокоренные слова;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buClr>
                <a:srgbClr val="000000"/>
              </a:buClr>
              <a:buFont typeface="Arial"/>
              <a:buChar char="•"/>
            </a:pPr>
            <a:r>
              <a:rPr lang="ru-RU" sz="2800" b="1" i="1" strike="noStrike" spc="-1">
                <a:solidFill>
                  <a:srgbClr val="000000"/>
                </a:solidFill>
                <a:latin typeface="Calibri"/>
              </a:rPr>
              <a:t>Уметь находить в слове приставку, корень, суффикс, окончание и основу.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48" name="Объект 3"/>
          <p:cNvPicPr/>
          <p:nvPr/>
        </p:nvPicPr>
        <p:blipFill>
          <a:blip r:embed="rId2"/>
          <a:stretch/>
        </p:blipFill>
        <p:spPr>
          <a:xfrm>
            <a:off x="0" y="0"/>
            <a:ext cx="12192120" cy="6861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882720" y="-14616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ru-RU" sz="5400" b="1" i="1" strike="noStrike" spc="-1">
                <a:solidFill>
                  <a:srgbClr val="000000"/>
                </a:solidFill>
                <a:latin typeface="Calibri Light"/>
              </a:rPr>
              <a:t>Слова – «Родственники»</a:t>
            </a:r>
            <a:endParaRPr lang="en-US" sz="5400" b="0" strike="noStrike" spc="-1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50" name="Объект 3"/>
          <p:cNvPicPr/>
          <p:nvPr/>
        </p:nvPicPr>
        <p:blipFill>
          <a:blip r:embed="rId2"/>
          <a:stretch/>
        </p:blipFill>
        <p:spPr>
          <a:xfrm>
            <a:off x="3616200" y="3368520"/>
            <a:ext cx="1694160" cy="2743200"/>
          </a:xfrm>
          <a:prstGeom prst="rect">
            <a:avLst/>
          </a:prstGeom>
          <a:ln>
            <a:noFill/>
          </a:ln>
        </p:spPr>
      </p:pic>
      <p:pic>
        <p:nvPicPr>
          <p:cNvPr id="51" name="Рисунок 5"/>
          <p:cNvPicPr/>
          <p:nvPr/>
        </p:nvPicPr>
        <p:blipFill>
          <a:blip r:embed="rId3"/>
          <a:stretch/>
        </p:blipFill>
        <p:spPr>
          <a:xfrm>
            <a:off x="-20520" y="925560"/>
            <a:ext cx="3120840" cy="3233520"/>
          </a:xfrm>
          <a:prstGeom prst="rect">
            <a:avLst/>
          </a:prstGeom>
          <a:ln>
            <a:noFill/>
          </a:ln>
        </p:spPr>
      </p:pic>
      <p:pic>
        <p:nvPicPr>
          <p:cNvPr id="52" name="Рисунок 6"/>
          <p:cNvPicPr/>
          <p:nvPr/>
        </p:nvPicPr>
        <p:blipFill>
          <a:blip r:embed="rId4"/>
          <a:stretch/>
        </p:blipFill>
        <p:spPr>
          <a:xfrm>
            <a:off x="4202280" y="1424160"/>
            <a:ext cx="3875040" cy="2323800"/>
          </a:xfrm>
          <a:prstGeom prst="rect">
            <a:avLst/>
          </a:prstGeom>
          <a:ln>
            <a:noFill/>
          </a:ln>
        </p:spPr>
      </p:pic>
      <p:pic>
        <p:nvPicPr>
          <p:cNvPr id="53" name="Рисунок 8"/>
          <p:cNvPicPr/>
          <p:nvPr/>
        </p:nvPicPr>
        <p:blipFill>
          <a:blip r:embed="rId5"/>
          <a:stretch/>
        </p:blipFill>
        <p:spPr>
          <a:xfrm>
            <a:off x="932040" y="4829040"/>
            <a:ext cx="2023920" cy="1447920"/>
          </a:xfrm>
          <a:prstGeom prst="rect">
            <a:avLst/>
          </a:prstGeom>
          <a:ln>
            <a:noFill/>
          </a:ln>
        </p:spPr>
      </p:pic>
      <p:pic>
        <p:nvPicPr>
          <p:cNvPr id="54" name="Рисунок 9"/>
          <p:cNvPicPr/>
          <p:nvPr/>
        </p:nvPicPr>
        <p:blipFill>
          <a:blip r:embed="rId6"/>
          <a:stretch/>
        </p:blipFill>
        <p:spPr>
          <a:xfrm>
            <a:off x="8881920" y="1805040"/>
            <a:ext cx="1489320" cy="1776240"/>
          </a:xfrm>
          <a:prstGeom prst="rect">
            <a:avLst/>
          </a:prstGeom>
          <a:ln>
            <a:noFill/>
          </a:ln>
        </p:spPr>
      </p:pic>
      <p:pic>
        <p:nvPicPr>
          <p:cNvPr id="55" name="Рисунок 10"/>
          <p:cNvPicPr/>
          <p:nvPr/>
        </p:nvPicPr>
        <p:blipFill>
          <a:blip r:embed="rId7"/>
          <a:stretch/>
        </p:blipFill>
        <p:spPr>
          <a:xfrm>
            <a:off x="8875800" y="3747960"/>
            <a:ext cx="2989080" cy="2254320"/>
          </a:xfrm>
          <a:prstGeom prst="rect">
            <a:avLst/>
          </a:prstGeom>
          <a:ln>
            <a:noFill/>
          </a:ln>
        </p:spPr>
      </p:pic>
      <p:pic>
        <p:nvPicPr>
          <p:cNvPr id="56" name="Рисунок 11"/>
          <p:cNvPicPr/>
          <p:nvPr/>
        </p:nvPicPr>
        <p:blipFill>
          <a:blip r:embed="rId8"/>
          <a:stretch/>
        </p:blipFill>
        <p:spPr>
          <a:xfrm>
            <a:off x="5942160" y="3865680"/>
            <a:ext cx="2135160" cy="2387520"/>
          </a:xfrm>
          <a:prstGeom prst="rect">
            <a:avLst/>
          </a:prstGeom>
          <a:ln>
            <a:noFill/>
          </a:ln>
        </p:spPr>
      </p:pic>
      <p:sp>
        <p:nvSpPr>
          <p:cNvPr id="57" name="CustomShape 2"/>
          <p:cNvSpPr/>
          <p:nvPr/>
        </p:nvSpPr>
        <p:spPr>
          <a:xfrm rot="2071800">
            <a:off x="8280" y="5800680"/>
            <a:ext cx="1845000" cy="520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Водоросли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CustomShape 3"/>
          <p:cNvSpPr/>
          <p:nvPr/>
        </p:nvSpPr>
        <p:spPr>
          <a:xfrm>
            <a:off x="3552840" y="6060960"/>
            <a:ext cx="1446120" cy="94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Водолаз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CustomShape 4"/>
          <p:cNvSpPr/>
          <p:nvPr/>
        </p:nvSpPr>
        <p:spPr>
          <a:xfrm>
            <a:off x="693000" y="4232160"/>
            <a:ext cx="2661840" cy="520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Подводный мир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CustomShape 5"/>
          <p:cNvSpPr/>
          <p:nvPr/>
        </p:nvSpPr>
        <p:spPr>
          <a:xfrm rot="2836800">
            <a:off x="2206800" y="1989360"/>
            <a:ext cx="1500480" cy="520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Водопад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CustomShape 6"/>
          <p:cNvSpPr/>
          <p:nvPr/>
        </p:nvSpPr>
        <p:spPr>
          <a:xfrm>
            <a:off x="6881760" y="1614600"/>
            <a:ext cx="1498680" cy="520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Водовоз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CustomShape 7"/>
          <p:cNvSpPr/>
          <p:nvPr/>
        </p:nvSpPr>
        <p:spPr>
          <a:xfrm>
            <a:off x="9627120" y="2844720"/>
            <a:ext cx="2061360" cy="520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Водопровод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CustomShape 8"/>
          <p:cNvSpPr/>
          <p:nvPr/>
        </p:nvSpPr>
        <p:spPr>
          <a:xfrm>
            <a:off x="8884440" y="6060960"/>
            <a:ext cx="3151080" cy="520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Водные процедуры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CustomShape 9"/>
          <p:cNvSpPr/>
          <p:nvPr/>
        </p:nvSpPr>
        <p:spPr>
          <a:xfrm>
            <a:off x="6272280" y="6060960"/>
            <a:ext cx="2565360" cy="520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Водяной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ru-RU" sz="4800" b="1" i="1" strike="noStrike" spc="-1">
                <a:solidFill>
                  <a:srgbClr val="000000"/>
                </a:solidFill>
                <a:latin typeface="Calibri Light"/>
              </a:rPr>
              <a:t>Задание 1. Найди схему состава слова</a:t>
            </a:r>
            <a:endParaRPr lang="en-US" sz="4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6" name="TextShape 2"/>
          <p:cNvSpPr txBox="1"/>
          <p:nvPr/>
        </p:nvSpPr>
        <p:spPr>
          <a:xfrm>
            <a:off x="838080" y="1825200"/>
            <a:ext cx="10515600" cy="43513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lstStyle/>
          <a:p>
            <a:pPr marL="228600" indent="-228600">
              <a:lnSpc>
                <a:spcPct val="80000"/>
              </a:lnSpc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1. Водный                                          1.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80000"/>
              </a:lnSpc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80000"/>
              </a:lnSpc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2. Заводь                                            2. 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80000"/>
              </a:lnSpc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80000"/>
              </a:lnSpc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3. Наводнение                                  3.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80000"/>
              </a:lnSpc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80000"/>
              </a:lnSpc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4. Подводная                                     4.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80000"/>
              </a:lnSpc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80000"/>
              </a:lnSpc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5. Водомерка                                     5.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80000"/>
              </a:lnSpc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7" name="Рисунок 3"/>
          <p:cNvPicPr/>
          <p:nvPr/>
        </p:nvPicPr>
        <p:blipFill>
          <a:blip r:embed="rId2"/>
          <a:stretch/>
        </p:blipFill>
        <p:spPr>
          <a:xfrm>
            <a:off x="6480000" y="1690560"/>
            <a:ext cx="1028880" cy="505080"/>
          </a:xfrm>
          <a:prstGeom prst="rect">
            <a:avLst/>
          </a:prstGeom>
          <a:ln>
            <a:noFill/>
          </a:ln>
        </p:spPr>
      </p:pic>
      <p:pic>
        <p:nvPicPr>
          <p:cNvPr id="68" name="Рисунок 4"/>
          <p:cNvPicPr/>
          <p:nvPr/>
        </p:nvPicPr>
        <p:blipFill>
          <a:blip r:embed="rId2"/>
          <a:stretch/>
        </p:blipFill>
        <p:spPr>
          <a:xfrm>
            <a:off x="7508880" y="1690560"/>
            <a:ext cx="1108080" cy="505080"/>
          </a:xfrm>
          <a:prstGeom prst="rect">
            <a:avLst/>
          </a:prstGeom>
          <a:ln>
            <a:noFill/>
          </a:ln>
        </p:spPr>
      </p:pic>
      <p:pic>
        <p:nvPicPr>
          <p:cNvPr id="69" name="Рисунок 5"/>
          <p:cNvPicPr/>
          <p:nvPr/>
        </p:nvPicPr>
        <p:blipFill>
          <a:blip r:embed="rId3"/>
          <a:stretch/>
        </p:blipFill>
        <p:spPr>
          <a:xfrm>
            <a:off x="8616960" y="1690560"/>
            <a:ext cx="825480" cy="505080"/>
          </a:xfrm>
          <a:prstGeom prst="rect">
            <a:avLst/>
          </a:prstGeom>
          <a:ln>
            <a:noFill/>
          </a:ln>
        </p:spPr>
      </p:pic>
      <p:pic>
        <p:nvPicPr>
          <p:cNvPr id="70" name="Рисунок 6"/>
          <p:cNvPicPr/>
          <p:nvPr/>
        </p:nvPicPr>
        <p:blipFill>
          <a:blip r:embed="rId4"/>
          <a:stretch/>
        </p:blipFill>
        <p:spPr>
          <a:xfrm>
            <a:off x="9442440" y="1690560"/>
            <a:ext cx="492120" cy="505080"/>
          </a:xfrm>
          <a:prstGeom prst="rect">
            <a:avLst/>
          </a:prstGeom>
          <a:ln>
            <a:noFill/>
          </a:ln>
        </p:spPr>
      </p:pic>
      <p:sp>
        <p:nvSpPr>
          <p:cNvPr id="71" name="Line 3"/>
          <p:cNvSpPr/>
          <p:nvPr/>
        </p:nvSpPr>
        <p:spPr>
          <a:xfrm>
            <a:off x="6480000" y="2195640"/>
            <a:ext cx="2962440" cy="0"/>
          </a:xfrm>
          <a:prstGeom prst="line">
            <a:avLst/>
          </a:prstGeom>
          <a:ln w="507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2" name="Рисунок 12"/>
          <p:cNvPicPr/>
          <p:nvPr/>
        </p:nvPicPr>
        <p:blipFill>
          <a:blip r:embed="rId5"/>
          <a:stretch/>
        </p:blipFill>
        <p:spPr>
          <a:xfrm>
            <a:off x="6485040" y="2563920"/>
            <a:ext cx="777600" cy="452160"/>
          </a:xfrm>
          <a:prstGeom prst="rect">
            <a:avLst/>
          </a:prstGeom>
          <a:ln>
            <a:noFill/>
          </a:ln>
        </p:spPr>
      </p:pic>
      <p:pic>
        <p:nvPicPr>
          <p:cNvPr id="73" name="Рисунок 13"/>
          <p:cNvPicPr/>
          <p:nvPr/>
        </p:nvPicPr>
        <p:blipFill>
          <a:blip r:embed="rId5"/>
          <a:stretch/>
        </p:blipFill>
        <p:spPr>
          <a:xfrm>
            <a:off x="6480000" y="5472000"/>
            <a:ext cx="803520" cy="401760"/>
          </a:xfrm>
          <a:prstGeom prst="rect">
            <a:avLst/>
          </a:prstGeom>
          <a:ln>
            <a:noFill/>
          </a:ln>
        </p:spPr>
      </p:pic>
      <p:pic>
        <p:nvPicPr>
          <p:cNvPr id="74" name="Рисунок 14"/>
          <p:cNvPicPr/>
          <p:nvPr/>
        </p:nvPicPr>
        <p:blipFill>
          <a:blip r:embed="rId5"/>
          <a:stretch/>
        </p:blipFill>
        <p:spPr>
          <a:xfrm>
            <a:off x="6480000" y="4564080"/>
            <a:ext cx="803520" cy="404640"/>
          </a:xfrm>
          <a:prstGeom prst="rect">
            <a:avLst/>
          </a:prstGeom>
          <a:ln>
            <a:noFill/>
          </a:ln>
        </p:spPr>
      </p:pic>
      <p:pic>
        <p:nvPicPr>
          <p:cNvPr id="75" name="Рисунок 15"/>
          <p:cNvPicPr/>
          <p:nvPr/>
        </p:nvPicPr>
        <p:blipFill>
          <a:blip r:embed="rId6"/>
          <a:stretch/>
        </p:blipFill>
        <p:spPr>
          <a:xfrm>
            <a:off x="7262640" y="2563920"/>
            <a:ext cx="1028880" cy="452160"/>
          </a:xfrm>
          <a:prstGeom prst="rect">
            <a:avLst/>
          </a:prstGeom>
          <a:ln>
            <a:noFill/>
          </a:ln>
        </p:spPr>
      </p:pic>
      <p:pic>
        <p:nvPicPr>
          <p:cNvPr id="76" name="Рисунок 16"/>
          <p:cNvPicPr/>
          <p:nvPr/>
        </p:nvPicPr>
        <p:blipFill>
          <a:blip r:embed="rId6"/>
          <a:stretch/>
        </p:blipFill>
        <p:spPr>
          <a:xfrm>
            <a:off x="6461280" y="3521160"/>
            <a:ext cx="1047600" cy="44136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17"/>
          <p:cNvPicPr/>
          <p:nvPr/>
        </p:nvPicPr>
        <p:blipFill>
          <a:blip r:embed="rId6"/>
          <a:stretch/>
        </p:blipFill>
        <p:spPr>
          <a:xfrm>
            <a:off x="7283520" y="4564080"/>
            <a:ext cx="1008000" cy="395280"/>
          </a:xfrm>
          <a:prstGeom prst="rect">
            <a:avLst/>
          </a:prstGeom>
          <a:ln>
            <a:noFill/>
          </a:ln>
        </p:spPr>
      </p:pic>
      <p:pic>
        <p:nvPicPr>
          <p:cNvPr id="78" name="Рисунок 18"/>
          <p:cNvPicPr/>
          <p:nvPr/>
        </p:nvPicPr>
        <p:blipFill>
          <a:blip r:embed="rId6"/>
          <a:stretch/>
        </p:blipFill>
        <p:spPr>
          <a:xfrm>
            <a:off x="7283520" y="5472000"/>
            <a:ext cx="1008000" cy="424080"/>
          </a:xfrm>
          <a:prstGeom prst="rect">
            <a:avLst/>
          </a:prstGeom>
          <a:ln>
            <a:noFill/>
          </a:ln>
        </p:spPr>
      </p:pic>
      <p:pic>
        <p:nvPicPr>
          <p:cNvPr id="79" name="Рисунок 19"/>
          <p:cNvPicPr/>
          <p:nvPr/>
        </p:nvPicPr>
        <p:blipFill>
          <a:blip r:embed="rId7"/>
          <a:stretch/>
        </p:blipFill>
        <p:spPr>
          <a:xfrm>
            <a:off x="8285040" y="2563920"/>
            <a:ext cx="782640" cy="485640"/>
          </a:xfrm>
          <a:prstGeom prst="rect">
            <a:avLst/>
          </a:prstGeom>
          <a:ln>
            <a:noFill/>
          </a:ln>
        </p:spPr>
      </p:pic>
      <p:pic>
        <p:nvPicPr>
          <p:cNvPr id="80" name="Рисунок 20"/>
          <p:cNvPicPr/>
          <p:nvPr/>
        </p:nvPicPr>
        <p:blipFill>
          <a:blip r:embed="rId7"/>
          <a:stretch/>
        </p:blipFill>
        <p:spPr>
          <a:xfrm>
            <a:off x="9067680" y="2563920"/>
            <a:ext cx="744480" cy="485640"/>
          </a:xfrm>
          <a:prstGeom prst="rect">
            <a:avLst/>
          </a:prstGeom>
          <a:ln>
            <a:noFill/>
          </a:ln>
        </p:spPr>
      </p:pic>
      <p:pic>
        <p:nvPicPr>
          <p:cNvPr id="81" name="Рисунок 21"/>
          <p:cNvPicPr/>
          <p:nvPr/>
        </p:nvPicPr>
        <p:blipFill>
          <a:blip r:embed="rId7"/>
          <a:stretch/>
        </p:blipFill>
        <p:spPr>
          <a:xfrm>
            <a:off x="7508880" y="3521160"/>
            <a:ext cx="776160" cy="457200"/>
          </a:xfrm>
          <a:prstGeom prst="rect">
            <a:avLst/>
          </a:prstGeom>
          <a:ln>
            <a:noFill/>
          </a:ln>
        </p:spPr>
      </p:pic>
      <p:pic>
        <p:nvPicPr>
          <p:cNvPr id="82" name="Рисунок 22"/>
          <p:cNvPicPr/>
          <p:nvPr/>
        </p:nvPicPr>
        <p:blipFill>
          <a:blip r:embed="rId7"/>
          <a:stretch/>
        </p:blipFill>
        <p:spPr>
          <a:xfrm>
            <a:off x="8285040" y="4578480"/>
            <a:ext cx="782640" cy="372960"/>
          </a:xfrm>
          <a:prstGeom prst="rect">
            <a:avLst/>
          </a:prstGeom>
          <a:ln>
            <a:noFill/>
          </a:ln>
        </p:spPr>
      </p:pic>
      <p:pic>
        <p:nvPicPr>
          <p:cNvPr id="83" name="Рисунок 23"/>
          <p:cNvPicPr/>
          <p:nvPr/>
        </p:nvPicPr>
        <p:blipFill>
          <a:blip r:embed="rId8"/>
          <a:stretch/>
        </p:blipFill>
        <p:spPr>
          <a:xfrm>
            <a:off x="8285040" y="3521160"/>
            <a:ext cx="560520" cy="501480"/>
          </a:xfrm>
          <a:prstGeom prst="rect">
            <a:avLst/>
          </a:prstGeom>
          <a:ln>
            <a:noFill/>
          </a:ln>
        </p:spPr>
      </p:pic>
      <p:pic>
        <p:nvPicPr>
          <p:cNvPr id="84" name="Рисунок 24"/>
          <p:cNvPicPr/>
          <p:nvPr/>
        </p:nvPicPr>
        <p:blipFill>
          <a:blip r:embed="rId8"/>
          <a:stretch/>
        </p:blipFill>
        <p:spPr>
          <a:xfrm>
            <a:off x="9812160" y="2508120"/>
            <a:ext cx="509760" cy="507960"/>
          </a:xfrm>
          <a:prstGeom prst="rect">
            <a:avLst/>
          </a:prstGeom>
          <a:ln>
            <a:noFill/>
          </a:ln>
        </p:spPr>
      </p:pic>
      <p:pic>
        <p:nvPicPr>
          <p:cNvPr id="85" name="Рисунок 25"/>
          <p:cNvPicPr/>
          <p:nvPr/>
        </p:nvPicPr>
        <p:blipFill>
          <a:blip r:embed="rId8"/>
          <a:stretch/>
        </p:blipFill>
        <p:spPr>
          <a:xfrm>
            <a:off x="9043920" y="4492800"/>
            <a:ext cx="498600" cy="536400"/>
          </a:xfrm>
          <a:prstGeom prst="rect">
            <a:avLst/>
          </a:prstGeom>
          <a:ln>
            <a:noFill/>
          </a:ln>
        </p:spPr>
      </p:pic>
      <p:pic>
        <p:nvPicPr>
          <p:cNvPr id="86" name="Рисунок 26"/>
          <p:cNvPicPr/>
          <p:nvPr/>
        </p:nvPicPr>
        <p:blipFill>
          <a:blip r:embed="rId8"/>
          <a:stretch/>
        </p:blipFill>
        <p:spPr>
          <a:xfrm>
            <a:off x="8291520" y="5398920"/>
            <a:ext cx="560520" cy="568440"/>
          </a:xfrm>
          <a:prstGeom prst="rect">
            <a:avLst/>
          </a:prstGeom>
          <a:ln>
            <a:noFill/>
          </a:ln>
        </p:spPr>
      </p:pic>
      <p:sp>
        <p:nvSpPr>
          <p:cNvPr id="87" name="Line 4"/>
          <p:cNvSpPr/>
          <p:nvPr/>
        </p:nvSpPr>
        <p:spPr>
          <a:xfrm flipV="1">
            <a:off x="6480000" y="3015720"/>
            <a:ext cx="3332160" cy="33480"/>
          </a:xfrm>
          <a:prstGeom prst="line">
            <a:avLst/>
          </a:prstGeom>
          <a:ln w="507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Line 5"/>
          <p:cNvSpPr/>
          <p:nvPr/>
        </p:nvSpPr>
        <p:spPr>
          <a:xfrm>
            <a:off x="6461280" y="3978360"/>
            <a:ext cx="1823760" cy="0"/>
          </a:xfrm>
          <a:prstGeom prst="line">
            <a:avLst/>
          </a:prstGeom>
          <a:ln w="507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Line 6"/>
          <p:cNvSpPr/>
          <p:nvPr/>
        </p:nvSpPr>
        <p:spPr>
          <a:xfrm>
            <a:off x="6480000" y="4983120"/>
            <a:ext cx="2587680" cy="0"/>
          </a:xfrm>
          <a:prstGeom prst="line">
            <a:avLst/>
          </a:prstGeom>
          <a:ln w="507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Line 7"/>
          <p:cNvSpPr/>
          <p:nvPr/>
        </p:nvSpPr>
        <p:spPr>
          <a:xfrm>
            <a:off x="6480000" y="5873760"/>
            <a:ext cx="1805040" cy="22320"/>
          </a:xfrm>
          <a:prstGeom prst="line">
            <a:avLst/>
          </a:prstGeom>
          <a:ln w="507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ru-RU" sz="5400" b="1" i="1" strike="noStrike" spc="-1">
                <a:solidFill>
                  <a:srgbClr val="000000"/>
                </a:solidFill>
                <a:latin typeface="Calibri Light"/>
              </a:rPr>
              <a:t>           Задание 2. Загадки</a:t>
            </a:r>
            <a:endParaRPr lang="en-US" sz="5400" b="0" strike="noStrike" spc="-1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92" name="Объект 2"/>
          <p:cNvPicPr/>
          <p:nvPr/>
        </p:nvPicPr>
        <p:blipFill>
          <a:blip r:embed="rId2"/>
          <a:stretch/>
        </p:blipFill>
        <p:spPr>
          <a:xfrm>
            <a:off x="615960" y="1536840"/>
            <a:ext cx="11131560" cy="4181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996840" y="11736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ru-RU" sz="5400" b="1" i="1" strike="noStrike" spc="-1">
                <a:solidFill>
                  <a:srgbClr val="000000"/>
                </a:solidFill>
                <a:latin typeface="Calibri Light"/>
              </a:rPr>
              <a:t>Задание 3. Найди чужака</a:t>
            </a:r>
            <a:endParaRPr lang="en-US" sz="5400" b="0" strike="noStrike" spc="-1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94" name="Объект 3"/>
          <p:cNvPicPr/>
          <p:nvPr/>
        </p:nvPicPr>
        <p:blipFill>
          <a:blip r:embed="rId2"/>
          <a:stretch/>
        </p:blipFill>
        <p:spPr>
          <a:xfrm>
            <a:off x="609480" y="1442880"/>
            <a:ext cx="11042640" cy="4905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ru-RU" sz="5400" b="1" i="1" strike="noStrike" spc="-1">
                <a:solidFill>
                  <a:srgbClr val="000000"/>
                </a:solidFill>
                <a:latin typeface="Calibri Light"/>
              </a:rPr>
              <a:t>Ход выполнения моего проекта</a:t>
            </a:r>
            <a:endParaRPr lang="en-US" sz="5400" b="0" strike="noStrike" spc="-1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96" name="Объект 3"/>
          <p:cNvPicPr/>
          <p:nvPr/>
        </p:nvPicPr>
        <p:blipFill>
          <a:blip r:embed="rId2"/>
          <a:stretch/>
        </p:blipFill>
        <p:spPr>
          <a:xfrm>
            <a:off x="4400640" y="1701720"/>
            <a:ext cx="3263760" cy="4351320"/>
          </a:xfrm>
          <a:prstGeom prst="rect">
            <a:avLst/>
          </a:prstGeom>
          <a:ln>
            <a:noFill/>
          </a:ln>
        </p:spPr>
      </p:pic>
      <p:pic>
        <p:nvPicPr>
          <p:cNvPr id="97" name="Рисунок 4"/>
          <p:cNvPicPr/>
          <p:nvPr/>
        </p:nvPicPr>
        <p:blipFill>
          <a:blip r:embed="rId3"/>
          <a:stretch/>
        </p:blipFill>
        <p:spPr>
          <a:xfrm>
            <a:off x="8058240" y="1714680"/>
            <a:ext cx="3244680" cy="4325760"/>
          </a:xfrm>
          <a:prstGeom prst="rect">
            <a:avLst/>
          </a:prstGeom>
          <a:ln>
            <a:noFill/>
          </a:ln>
        </p:spPr>
      </p:pic>
      <p:pic>
        <p:nvPicPr>
          <p:cNvPr id="98" name="Рисунок 5"/>
          <p:cNvPicPr/>
          <p:nvPr/>
        </p:nvPicPr>
        <p:blipFill>
          <a:blip r:embed="rId4"/>
          <a:stretch/>
        </p:blipFill>
        <p:spPr>
          <a:xfrm>
            <a:off x="838080" y="1714680"/>
            <a:ext cx="3245040" cy="4325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100" name="Объект 3"/>
          <p:cNvPicPr/>
          <p:nvPr/>
        </p:nvPicPr>
        <p:blipFill>
          <a:blip r:embed="rId2"/>
          <a:stretch/>
        </p:blipFill>
        <p:spPr>
          <a:xfrm>
            <a:off x="0" y="0"/>
            <a:ext cx="12192120" cy="6862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Application>Microsoft Office PowerPoint</Application>
  <PresentationFormat>Произвольный</PresentationFormat>
  <Slides>10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alexandr</dc:creator>
  <dc:description/>
  <cp:lastModifiedBy>alexandr</cp:lastModifiedBy>
  <cp:revision>22</cp:revision>
  <dcterms:created xsi:type="dcterms:W3CDTF">2019-01-17T10:49:05Z</dcterms:created>
  <dcterms:modified xsi:type="dcterms:W3CDTF">2019-03-20T16:58:14Z</dcterms:modified>
  <dc:language>en-US</dc:language>
</cp:coreProperties>
</file>