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69" r:id="rId4"/>
    <p:sldId id="270" r:id="rId5"/>
    <p:sldId id="262" r:id="rId6"/>
    <p:sldId id="263" r:id="rId7"/>
    <p:sldId id="272" r:id="rId8"/>
    <p:sldId id="268" r:id="rId9"/>
    <p:sldId id="265" r:id="rId10"/>
    <p:sldId id="258" r:id="rId11"/>
    <p:sldId id="259" r:id="rId12"/>
    <p:sldId id="260" r:id="rId13"/>
    <p:sldId id="261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761"/>
    <a:srgbClr val="75A527"/>
    <a:srgbClr val="63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4660"/>
  </p:normalViewPr>
  <p:slideViewPr>
    <p:cSldViewPr>
      <p:cViewPr varScale="1">
        <p:scale>
          <a:sx n="107" d="100"/>
          <a:sy n="107" d="100"/>
        </p:scale>
        <p:origin x="-20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E6420-9100-4033-BAAF-26F8A892343A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BC3E9-E5E8-4D2D-81BB-6404C4CC6601}">
      <dgm:prSet phldrT="[Текст]"/>
      <dgm:spPr/>
      <dgm:t>
        <a:bodyPr/>
        <a:lstStyle/>
        <a:p>
          <a:endParaRPr lang="ru-RU" dirty="0"/>
        </a:p>
      </dgm:t>
    </dgm:pt>
    <dgm:pt modelId="{6D365295-C1F1-4CCD-860C-E01F117C8306}" type="parTrans" cxnId="{03E71074-40AB-482B-B3DA-11600AA1731A}">
      <dgm:prSet/>
      <dgm:spPr/>
      <dgm:t>
        <a:bodyPr/>
        <a:lstStyle/>
        <a:p>
          <a:endParaRPr lang="ru-RU"/>
        </a:p>
      </dgm:t>
    </dgm:pt>
    <dgm:pt modelId="{824F5936-7E08-41CA-927C-7315E3E3B9ED}" type="sibTrans" cxnId="{03E71074-40AB-482B-B3DA-11600AA1731A}">
      <dgm:prSet/>
      <dgm:spPr/>
      <dgm:t>
        <a:bodyPr/>
        <a:lstStyle/>
        <a:p>
          <a:endParaRPr lang="ru-RU"/>
        </a:p>
      </dgm:t>
    </dgm:pt>
    <dgm:pt modelId="{A37CA172-5EC1-4CAD-9028-D8663C1355B3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algn="l"/>
          <a:r>
            <a:rPr lang="ru-RU" sz="2000" b="1" dirty="0" smtClean="0"/>
            <a:t>Сезонность </a:t>
          </a:r>
          <a:endParaRPr lang="ru-RU" sz="2000" b="1" dirty="0"/>
        </a:p>
      </dgm:t>
    </dgm:pt>
    <dgm:pt modelId="{CAC7E967-D918-4DF8-920E-308D4B63479C}" type="parTrans" cxnId="{B2BF48ED-1AC2-4774-8AF9-DD67D63C78EB}">
      <dgm:prSet/>
      <dgm:spPr/>
      <dgm:t>
        <a:bodyPr/>
        <a:lstStyle/>
        <a:p>
          <a:endParaRPr lang="ru-RU"/>
        </a:p>
      </dgm:t>
    </dgm:pt>
    <dgm:pt modelId="{57447205-8815-4A97-8B50-7BA0C1009156}" type="sibTrans" cxnId="{B2BF48ED-1AC2-4774-8AF9-DD67D63C78EB}">
      <dgm:prSet/>
      <dgm:spPr/>
      <dgm:t>
        <a:bodyPr/>
        <a:lstStyle/>
        <a:p>
          <a:endParaRPr lang="ru-RU"/>
        </a:p>
      </dgm:t>
    </dgm:pt>
    <dgm:pt modelId="{AED1C5B9-2279-4D98-A722-FDA9164CD26E}">
      <dgm:prSet phldrT="[Текст]"/>
      <dgm:spPr/>
      <dgm:t>
        <a:bodyPr/>
        <a:lstStyle/>
        <a:p>
          <a:endParaRPr lang="ru-RU" dirty="0"/>
        </a:p>
      </dgm:t>
    </dgm:pt>
    <dgm:pt modelId="{7557078B-F9B7-4AB0-81CD-2CC0E6E1EBB5}" type="parTrans" cxnId="{9C599ED3-44CE-4F48-B0A7-7852E600DA79}">
      <dgm:prSet/>
      <dgm:spPr/>
      <dgm:t>
        <a:bodyPr/>
        <a:lstStyle/>
        <a:p>
          <a:endParaRPr lang="ru-RU"/>
        </a:p>
      </dgm:t>
    </dgm:pt>
    <dgm:pt modelId="{FE9E01E0-AF28-4DF6-B62B-4126F8DA20E6}" type="sibTrans" cxnId="{9C599ED3-44CE-4F48-B0A7-7852E600DA79}">
      <dgm:prSet/>
      <dgm:spPr/>
      <dgm:t>
        <a:bodyPr/>
        <a:lstStyle/>
        <a:p>
          <a:endParaRPr lang="ru-RU"/>
        </a:p>
      </dgm:t>
    </dgm:pt>
    <dgm:pt modelId="{F57E587F-CC7E-410B-B396-6EEBF41C03F5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l"/>
          <a:endParaRPr lang="ru-RU" sz="2000" b="1" dirty="0" smtClean="0"/>
        </a:p>
        <a:p>
          <a:pPr algn="l"/>
          <a:r>
            <a:rPr lang="ru-RU" sz="2000" b="1" dirty="0" smtClean="0"/>
            <a:t>Наглядность</a:t>
          </a:r>
        </a:p>
        <a:p>
          <a:pPr algn="ctr"/>
          <a:endParaRPr lang="ru-RU" sz="1000" dirty="0" smtClean="0"/>
        </a:p>
        <a:p>
          <a:pPr algn="ctr"/>
          <a:endParaRPr lang="ru-RU" sz="1000" dirty="0"/>
        </a:p>
      </dgm:t>
    </dgm:pt>
    <dgm:pt modelId="{739A930E-623A-45FB-884E-2BD7B4A3A350}" type="sibTrans" cxnId="{D429E869-95D4-49CA-B368-92BFD35225EA}">
      <dgm:prSet/>
      <dgm:spPr/>
      <dgm:t>
        <a:bodyPr/>
        <a:lstStyle/>
        <a:p>
          <a:endParaRPr lang="ru-RU"/>
        </a:p>
      </dgm:t>
    </dgm:pt>
    <dgm:pt modelId="{F044643E-F33A-4A94-97FE-EF282FE6ECD6}" type="parTrans" cxnId="{D429E869-95D4-49CA-B368-92BFD35225EA}">
      <dgm:prSet/>
      <dgm:spPr/>
      <dgm:t>
        <a:bodyPr/>
        <a:lstStyle/>
        <a:p>
          <a:endParaRPr lang="ru-RU"/>
        </a:p>
      </dgm:t>
    </dgm:pt>
    <dgm:pt modelId="{81BDBF64-E0E1-4871-A8C5-830591C1CC2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ru-RU" sz="2000" b="1" dirty="0" smtClean="0"/>
            <a:t>Постепенность</a:t>
          </a:r>
          <a:endParaRPr lang="ru-RU" sz="2000" b="1" dirty="0"/>
        </a:p>
      </dgm:t>
    </dgm:pt>
    <dgm:pt modelId="{269498AB-C03E-463C-92A3-57DFF32D8334}" type="parTrans" cxnId="{6898612A-B173-4A83-ACB9-16B5601A2ABB}">
      <dgm:prSet/>
      <dgm:spPr/>
      <dgm:t>
        <a:bodyPr/>
        <a:lstStyle/>
        <a:p>
          <a:endParaRPr lang="ru-RU"/>
        </a:p>
      </dgm:t>
    </dgm:pt>
    <dgm:pt modelId="{260FB6BD-4D56-4B51-AEFE-FCB03AF79B00}" type="sibTrans" cxnId="{6898612A-B173-4A83-ACB9-16B5601A2ABB}">
      <dgm:prSet/>
      <dgm:spPr/>
      <dgm:t>
        <a:bodyPr/>
        <a:lstStyle/>
        <a:p>
          <a:endParaRPr lang="ru-RU"/>
        </a:p>
      </dgm:t>
    </dgm:pt>
    <dgm:pt modelId="{828292CB-F205-49EA-9368-6759B412EC93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/>
          <a:r>
            <a:rPr lang="ru-RU" sz="2000" b="1" dirty="0" smtClean="0"/>
            <a:t>Доступность</a:t>
          </a:r>
        </a:p>
      </dgm:t>
    </dgm:pt>
    <dgm:pt modelId="{34F177C3-1695-4BA4-947A-46B36676D6C4}" type="parTrans" cxnId="{C2DD2898-811B-411A-BF19-3D11988C5F1F}">
      <dgm:prSet/>
      <dgm:spPr/>
      <dgm:t>
        <a:bodyPr/>
        <a:lstStyle/>
        <a:p>
          <a:endParaRPr lang="ru-RU"/>
        </a:p>
      </dgm:t>
    </dgm:pt>
    <dgm:pt modelId="{A0EB78D1-A647-4723-94F0-1D459C9F3D4C}" type="sibTrans" cxnId="{C2DD2898-811B-411A-BF19-3D11988C5F1F}">
      <dgm:prSet/>
      <dgm:spPr/>
      <dgm:t>
        <a:bodyPr/>
        <a:lstStyle/>
        <a:p>
          <a:endParaRPr lang="ru-RU"/>
        </a:p>
      </dgm:t>
    </dgm:pt>
    <dgm:pt modelId="{83B859BA-E866-4952-94C3-1C61B85F9339}">
      <dgm:prSet/>
      <dgm:spPr>
        <a:solidFill>
          <a:schemeClr val="accent1"/>
        </a:solidFill>
      </dgm:spPr>
      <dgm:t>
        <a:bodyPr/>
        <a:lstStyle/>
        <a:p>
          <a:pPr algn="l"/>
          <a:r>
            <a:rPr lang="ru-RU" b="1" dirty="0" smtClean="0"/>
            <a:t>Систематичность и  последовательность</a:t>
          </a:r>
          <a:endParaRPr lang="ru-RU" b="1" dirty="0"/>
        </a:p>
      </dgm:t>
    </dgm:pt>
    <dgm:pt modelId="{9DA87B39-E15D-4FA3-8CC6-8D056E12F414}" type="parTrans" cxnId="{BB94D049-76D2-4997-8E75-B7F9844D9E55}">
      <dgm:prSet/>
      <dgm:spPr/>
      <dgm:t>
        <a:bodyPr/>
        <a:lstStyle/>
        <a:p>
          <a:endParaRPr lang="ru-RU"/>
        </a:p>
      </dgm:t>
    </dgm:pt>
    <dgm:pt modelId="{94435CDA-7472-4FA3-8CF1-B41C239D8529}" type="sibTrans" cxnId="{BB94D049-76D2-4997-8E75-B7F9844D9E55}">
      <dgm:prSet/>
      <dgm:spPr/>
      <dgm:t>
        <a:bodyPr/>
        <a:lstStyle/>
        <a:p>
          <a:endParaRPr lang="ru-RU"/>
        </a:p>
      </dgm:t>
    </dgm:pt>
    <dgm:pt modelId="{26087A4E-3727-4129-9556-5962C0A78F25}" type="pres">
      <dgm:prSet presAssocID="{CF5E6420-9100-4033-BAAF-26F8A89234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98EA2-343D-4A15-A8F8-B119F75C06F8}" type="pres">
      <dgm:prSet presAssocID="{F57E587F-CC7E-410B-B396-6EEBF41C03F5}" presName="circle1" presStyleLbl="node1" presStyleIdx="0" presStyleCnt="5" custFlipVert="1" custScaleX="103588" custScaleY="98384" custLinFactNeighborX="1092" custLinFactNeighborY="-808"/>
      <dgm:spPr/>
    </dgm:pt>
    <dgm:pt modelId="{D96950FE-5E4B-4035-945F-29FFE7B31E5A}" type="pres">
      <dgm:prSet presAssocID="{F57E587F-CC7E-410B-B396-6EEBF41C03F5}" presName="space" presStyleCnt="0"/>
      <dgm:spPr/>
    </dgm:pt>
    <dgm:pt modelId="{DBEF3B03-25EC-4836-AD99-2B93E6D266FB}" type="pres">
      <dgm:prSet presAssocID="{F57E587F-CC7E-410B-B396-6EEBF41C03F5}" presName="rect1" presStyleLbl="alignAcc1" presStyleIdx="0" presStyleCnt="5" custScaleX="100513" custScaleY="100000" custLinFactNeighborX="1839"/>
      <dgm:spPr/>
      <dgm:t>
        <a:bodyPr/>
        <a:lstStyle/>
        <a:p>
          <a:endParaRPr lang="ru-RU"/>
        </a:p>
      </dgm:t>
    </dgm:pt>
    <dgm:pt modelId="{FF82061F-C586-48F7-B929-7D6F1C8F2239}" type="pres">
      <dgm:prSet presAssocID="{83B859BA-E866-4952-94C3-1C61B85F9339}" presName="vertSpace2" presStyleLbl="node1" presStyleIdx="0" presStyleCnt="5"/>
      <dgm:spPr/>
    </dgm:pt>
    <dgm:pt modelId="{4ECB05E4-01F4-45BA-921E-FFF22ACE0AE8}" type="pres">
      <dgm:prSet presAssocID="{83B859BA-E866-4952-94C3-1C61B85F9339}" presName="circle2" presStyleLbl="node1" presStyleIdx="1" presStyleCnt="5"/>
      <dgm:spPr/>
    </dgm:pt>
    <dgm:pt modelId="{915A568C-85E3-4C52-AFD8-57B112804F8B}" type="pres">
      <dgm:prSet presAssocID="{83B859BA-E866-4952-94C3-1C61B85F9339}" presName="rect2" presStyleLbl="alignAcc1" presStyleIdx="1" presStyleCnt="5" custScaleY="98164"/>
      <dgm:spPr/>
      <dgm:t>
        <a:bodyPr/>
        <a:lstStyle/>
        <a:p>
          <a:endParaRPr lang="ru-RU"/>
        </a:p>
      </dgm:t>
    </dgm:pt>
    <dgm:pt modelId="{9B5FDD07-ED7B-4293-BB2C-25CAEB3728EC}" type="pres">
      <dgm:prSet presAssocID="{828292CB-F205-49EA-9368-6759B412EC93}" presName="vertSpace3" presStyleLbl="node1" presStyleIdx="1" presStyleCnt="5"/>
      <dgm:spPr/>
    </dgm:pt>
    <dgm:pt modelId="{A4A387E6-117C-440D-ACC9-DFB764700966}" type="pres">
      <dgm:prSet presAssocID="{828292CB-F205-49EA-9368-6759B412EC93}" presName="circle3" presStyleLbl="node1" presStyleIdx="2" presStyleCnt="5"/>
      <dgm:spPr/>
    </dgm:pt>
    <dgm:pt modelId="{44F68FFC-DF3B-41EB-B497-3502021C7619}" type="pres">
      <dgm:prSet presAssocID="{828292CB-F205-49EA-9368-6759B412EC93}" presName="rect3" presStyleLbl="alignAcc1" presStyleIdx="2" presStyleCnt="5" custScaleY="89865" custLinFactNeighborX="-128" custLinFactNeighborY="3510"/>
      <dgm:spPr/>
      <dgm:t>
        <a:bodyPr/>
        <a:lstStyle/>
        <a:p>
          <a:endParaRPr lang="ru-RU"/>
        </a:p>
      </dgm:t>
    </dgm:pt>
    <dgm:pt modelId="{291C7C31-29E6-4B3F-95B3-39991A5A23B0}" type="pres">
      <dgm:prSet presAssocID="{81BDBF64-E0E1-4871-A8C5-830591C1CC22}" presName="vertSpace4" presStyleLbl="node1" presStyleIdx="2" presStyleCnt="5"/>
      <dgm:spPr/>
    </dgm:pt>
    <dgm:pt modelId="{82FDEB98-C42C-40D1-BC7C-B4F6A444A77E}" type="pres">
      <dgm:prSet presAssocID="{81BDBF64-E0E1-4871-A8C5-830591C1CC22}" presName="circle4" presStyleLbl="node1" presStyleIdx="3" presStyleCnt="5"/>
      <dgm:spPr/>
    </dgm:pt>
    <dgm:pt modelId="{55D5F726-0B2B-46E0-A783-F85E8B7FE1CA}" type="pres">
      <dgm:prSet presAssocID="{81BDBF64-E0E1-4871-A8C5-830591C1CC22}" presName="rect4" presStyleLbl="alignAcc1" presStyleIdx="3" presStyleCnt="5" custScaleY="92500" custLinFactNeighborX="1058" custLinFactNeighborY="1900"/>
      <dgm:spPr/>
      <dgm:t>
        <a:bodyPr/>
        <a:lstStyle/>
        <a:p>
          <a:endParaRPr lang="ru-RU"/>
        </a:p>
      </dgm:t>
    </dgm:pt>
    <dgm:pt modelId="{D4071DAC-709A-40E6-8542-BA96C3E3141D}" type="pres">
      <dgm:prSet presAssocID="{A37CA172-5EC1-4CAD-9028-D8663C1355B3}" presName="vertSpace5" presStyleLbl="node1" presStyleIdx="3" presStyleCnt="5"/>
      <dgm:spPr/>
    </dgm:pt>
    <dgm:pt modelId="{05D94350-AF88-4A1B-B50E-8E100C6A6124}" type="pres">
      <dgm:prSet presAssocID="{A37CA172-5EC1-4CAD-9028-D8663C1355B3}" presName="circle5" presStyleLbl="node1" presStyleIdx="4" presStyleCnt="5"/>
      <dgm:spPr/>
    </dgm:pt>
    <dgm:pt modelId="{65882C10-CA27-4DEA-8076-6B6D85709802}" type="pres">
      <dgm:prSet presAssocID="{A37CA172-5EC1-4CAD-9028-D8663C1355B3}" presName="rect5" presStyleLbl="alignAcc1" presStyleIdx="4" presStyleCnt="5" custScaleY="82343" custLinFactNeighborX="-128" custLinFactNeighborY="-5416"/>
      <dgm:spPr/>
      <dgm:t>
        <a:bodyPr/>
        <a:lstStyle/>
        <a:p>
          <a:endParaRPr lang="ru-RU"/>
        </a:p>
      </dgm:t>
    </dgm:pt>
    <dgm:pt modelId="{1B1C7181-A021-403D-A258-C68F6D5B88E5}" type="pres">
      <dgm:prSet presAssocID="{F57E587F-CC7E-410B-B396-6EEBF41C03F5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3B10C-97F6-48D3-A76D-B58771D47F81}" type="pres">
      <dgm:prSet presAssocID="{F57E587F-CC7E-410B-B396-6EEBF41C03F5}" presName="rect1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3098D-148B-49FC-9D26-4AD2CD799F50}" type="pres">
      <dgm:prSet presAssocID="{83B859BA-E866-4952-94C3-1C61B85F9339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88CA5-84FF-470C-8203-60545D57351C}" type="pres">
      <dgm:prSet presAssocID="{83B859BA-E866-4952-94C3-1C61B85F9339}" presName="rect2ChTx" presStyleLbl="alignAcc1" presStyleIdx="4" presStyleCnt="5">
        <dgm:presLayoutVars>
          <dgm:bulletEnabled val="1"/>
        </dgm:presLayoutVars>
      </dgm:prSet>
      <dgm:spPr/>
    </dgm:pt>
    <dgm:pt modelId="{31687F81-8CC7-4DA5-87D3-2AC59A5F20C0}" type="pres">
      <dgm:prSet presAssocID="{828292CB-F205-49EA-9368-6759B412EC93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D7AE7-3448-43FE-A933-93182DA84ABB}" type="pres">
      <dgm:prSet presAssocID="{828292CB-F205-49EA-9368-6759B412EC93}" presName="rect3ChTx" presStyleLbl="alignAcc1" presStyleIdx="4" presStyleCnt="5">
        <dgm:presLayoutVars>
          <dgm:bulletEnabled val="1"/>
        </dgm:presLayoutVars>
      </dgm:prSet>
      <dgm:spPr/>
    </dgm:pt>
    <dgm:pt modelId="{B26B7C40-53CB-40C3-8C33-7FFBFC1AEF93}" type="pres">
      <dgm:prSet presAssocID="{81BDBF64-E0E1-4871-A8C5-830591C1CC22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BBE6E-CC59-4E91-89DD-511B2C628510}" type="pres">
      <dgm:prSet presAssocID="{81BDBF64-E0E1-4871-A8C5-830591C1CC22}" presName="rect4ChTx" presStyleLbl="alignAcc1" presStyleIdx="4" presStyleCnt="5">
        <dgm:presLayoutVars>
          <dgm:bulletEnabled val="1"/>
        </dgm:presLayoutVars>
      </dgm:prSet>
      <dgm:spPr/>
    </dgm:pt>
    <dgm:pt modelId="{DB852476-F51E-41D6-AE89-EEE3D24CEFC2}" type="pres">
      <dgm:prSet presAssocID="{A37CA172-5EC1-4CAD-9028-D8663C1355B3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B08A-F1B6-4FEF-B330-3B008574D245}" type="pres">
      <dgm:prSet presAssocID="{A37CA172-5EC1-4CAD-9028-D8663C1355B3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4D049-76D2-4997-8E75-B7F9844D9E55}" srcId="{CF5E6420-9100-4033-BAAF-26F8A892343A}" destId="{83B859BA-E866-4952-94C3-1C61B85F9339}" srcOrd="1" destOrd="0" parTransId="{9DA87B39-E15D-4FA3-8CC6-8D056E12F414}" sibTransId="{94435CDA-7472-4FA3-8CF1-B41C239D8529}"/>
    <dgm:cxn modelId="{5427668E-6DD9-4789-8282-ED112F454E42}" type="presOf" srcId="{A37CA172-5EC1-4CAD-9028-D8663C1355B3}" destId="{DB852476-F51E-41D6-AE89-EEE3D24CEFC2}" srcOrd="1" destOrd="0" presId="urn:microsoft.com/office/officeart/2005/8/layout/target3"/>
    <dgm:cxn modelId="{94319EF5-C7EB-46C6-B2B6-1AB2BA75D2F9}" type="presOf" srcId="{F57E587F-CC7E-410B-B396-6EEBF41C03F5}" destId="{DBEF3B03-25EC-4836-AD99-2B93E6D266FB}" srcOrd="0" destOrd="0" presId="urn:microsoft.com/office/officeart/2005/8/layout/target3"/>
    <dgm:cxn modelId="{1588140A-D253-4DFB-A4C9-A6456A39958F}" type="presOf" srcId="{81BDBF64-E0E1-4871-A8C5-830591C1CC22}" destId="{55D5F726-0B2B-46E0-A783-F85E8B7FE1CA}" srcOrd="0" destOrd="0" presId="urn:microsoft.com/office/officeart/2005/8/layout/target3"/>
    <dgm:cxn modelId="{C2DD2898-811B-411A-BF19-3D11988C5F1F}" srcId="{CF5E6420-9100-4033-BAAF-26F8A892343A}" destId="{828292CB-F205-49EA-9368-6759B412EC93}" srcOrd="2" destOrd="0" parTransId="{34F177C3-1695-4BA4-947A-46B36676D6C4}" sibTransId="{A0EB78D1-A647-4723-94F0-1D459C9F3D4C}"/>
    <dgm:cxn modelId="{5CD9EA9A-5CA2-44CE-B015-0BC29C0BAC51}" type="presOf" srcId="{83B859BA-E866-4952-94C3-1C61B85F9339}" destId="{97F3098D-148B-49FC-9D26-4AD2CD799F50}" srcOrd="1" destOrd="0" presId="urn:microsoft.com/office/officeart/2005/8/layout/target3"/>
    <dgm:cxn modelId="{E47FFCD8-5BDA-442A-AD83-486324F0D90B}" type="presOf" srcId="{F57E587F-CC7E-410B-B396-6EEBF41C03F5}" destId="{1B1C7181-A021-403D-A258-C68F6D5B88E5}" srcOrd="1" destOrd="0" presId="urn:microsoft.com/office/officeart/2005/8/layout/target3"/>
    <dgm:cxn modelId="{B2BF48ED-1AC2-4774-8AF9-DD67D63C78EB}" srcId="{CF5E6420-9100-4033-BAAF-26F8A892343A}" destId="{A37CA172-5EC1-4CAD-9028-D8663C1355B3}" srcOrd="4" destOrd="0" parTransId="{CAC7E967-D918-4DF8-920E-308D4B63479C}" sibTransId="{57447205-8815-4A97-8B50-7BA0C1009156}"/>
    <dgm:cxn modelId="{66C171B3-27D5-4458-98C4-27A3E8113E94}" type="presOf" srcId="{A37CA172-5EC1-4CAD-9028-D8663C1355B3}" destId="{65882C10-CA27-4DEA-8076-6B6D85709802}" srcOrd="0" destOrd="0" presId="urn:microsoft.com/office/officeart/2005/8/layout/target3"/>
    <dgm:cxn modelId="{03E71074-40AB-482B-B3DA-11600AA1731A}" srcId="{F57E587F-CC7E-410B-B396-6EEBF41C03F5}" destId="{55ABC3E9-E5E8-4D2D-81BB-6404C4CC6601}" srcOrd="0" destOrd="0" parTransId="{6D365295-C1F1-4CCD-860C-E01F117C8306}" sibTransId="{824F5936-7E08-41CA-927C-7315E3E3B9ED}"/>
    <dgm:cxn modelId="{E79E8411-327A-484E-8398-C5253A600AD6}" type="presOf" srcId="{AED1C5B9-2279-4D98-A722-FDA9164CD26E}" destId="{6B63B08A-F1B6-4FEF-B330-3B008574D245}" srcOrd="0" destOrd="0" presId="urn:microsoft.com/office/officeart/2005/8/layout/target3"/>
    <dgm:cxn modelId="{DA7F6EBA-0C60-414E-8009-94B1E5C1092D}" type="presOf" srcId="{55ABC3E9-E5E8-4D2D-81BB-6404C4CC6601}" destId="{6513B10C-97F6-48D3-A76D-B58771D47F81}" srcOrd="0" destOrd="0" presId="urn:microsoft.com/office/officeart/2005/8/layout/target3"/>
    <dgm:cxn modelId="{6898612A-B173-4A83-ACB9-16B5601A2ABB}" srcId="{CF5E6420-9100-4033-BAAF-26F8A892343A}" destId="{81BDBF64-E0E1-4871-A8C5-830591C1CC22}" srcOrd="3" destOrd="0" parTransId="{269498AB-C03E-463C-92A3-57DFF32D8334}" sibTransId="{260FB6BD-4D56-4B51-AEFE-FCB03AF79B00}"/>
    <dgm:cxn modelId="{917DDFD6-F9F0-4077-84FB-1E499B56BB27}" type="presOf" srcId="{83B859BA-E866-4952-94C3-1C61B85F9339}" destId="{915A568C-85E3-4C52-AFD8-57B112804F8B}" srcOrd="0" destOrd="0" presId="urn:microsoft.com/office/officeart/2005/8/layout/target3"/>
    <dgm:cxn modelId="{9C599ED3-44CE-4F48-B0A7-7852E600DA79}" srcId="{A37CA172-5EC1-4CAD-9028-D8663C1355B3}" destId="{AED1C5B9-2279-4D98-A722-FDA9164CD26E}" srcOrd="0" destOrd="0" parTransId="{7557078B-F9B7-4AB0-81CD-2CC0E6E1EBB5}" sibTransId="{FE9E01E0-AF28-4DF6-B62B-4126F8DA20E6}"/>
    <dgm:cxn modelId="{D429E869-95D4-49CA-B368-92BFD35225EA}" srcId="{CF5E6420-9100-4033-BAAF-26F8A892343A}" destId="{F57E587F-CC7E-410B-B396-6EEBF41C03F5}" srcOrd="0" destOrd="0" parTransId="{F044643E-F33A-4A94-97FE-EF282FE6ECD6}" sibTransId="{739A930E-623A-45FB-884E-2BD7B4A3A350}"/>
    <dgm:cxn modelId="{9A52932C-A30F-49E1-AE7D-9BAC94DF379D}" type="presOf" srcId="{828292CB-F205-49EA-9368-6759B412EC93}" destId="{31687F81-8CC7-4DA5-87D3-2AC59A5F20C0}" srcOrd="1" destOrd="0" presId="urn:microsoft.com/office/officeart/2005/8/layout/target3"/>
    <dgm:cxn modelId="{08742E2C-B546-4D55-A2DD-B5F74F18BE1D}" type="presOf" srcId="{828292CB-F205-49EA-9368-6759B412EC93}" destId="{44F68FFC-DF3B-41EB-B497-3502021C7619}" srcOrd="0" destOrd="0" presId="urn:microsoft.com/office/officeart/2005/8/layout/target3"/>
    <dgm:cxn modelId="{3AAAA758-83FE-457B-AB03-AD65588A841A}" type="presOf" srcId="{CF5E6420-9100-4033-BAAF-26F8A892343A}" destId="{26087A4E-3727-4129-9556-5962C0A78F25}" srcOrd="0" destOrd="0" presId="urn:microsoft.com/office/officeart/2005/8/layout/target3"/>
    <dgm:cxn modelId="{032DFC8E-57FC-41D9-BC68-F7DCA5F4A106}" type="presOf" srcId="{81BDBF64-E0E1-4871-A8C5-830591C1CC22}" destId="{B26B7C40-53CB-40C3-8C33-7FFBFC1AEF93}" srcOrd="1" destOrd="0" presId="urn:microsoft.com/office/officeart/2005/8/layout/target3"/>
    <dgm:cxn modelId="{62D27939-BA85-4091-AAA2-8FB0A6BC46F1}" type="presParOf" srcId="{26087A4E-3727-4129-9556-5962C0A78F25}" destId="{1CD98EA2-343D-4A15-A8F8-B119F75C06F8}" srcOrd="0" destOrd="0" presId="urn:microsoft.com/office/officeart/2005/8/layout/target3"/>
    <dgm:cxn modelId="{2D01A355-68DC-4677-8843-AFBC53C4A3C0}" type="presParOf" srcId="{26087A4E-3727-4129-9556-5962C0A78F25}" destId="{D96950FE-5E4B-4035-945F-29FFE7B31E5A}" srcOrd="1" destOrd="0" presId="urn:microsoft.com/office/officeart/2005/8/layout/target3"/>
    <dgm:cxn modelId="{212CA122-E7B4-44A5-A601-FED68F29E424}" type="presParOf" srcId="{26087A4E-3727-4129-9556-5962C0A78F25}" destId="{DBEF3B03-25EC-4836-AD99-2B93E6D266FB}" srcOrd="2" destOrd="0" presId="urn:microsoft.com/office/officeart/2005/8/layout/target3"/>
    <dgm:cxn modelId="{DF9AC067-C160-479C-8123-7C8751D687AF}" type="presParOf" srcId="{26087A4E-3727-4129-9556-5962C0A78F25}" destId="{FF82061F-C586-48F7-B929-7D6F1C8F2239}" srcOrd="3" destOrd="0" presId="urn:microsoft.com/office/officeart/2005/8/layout/target3"/>
    <dgm:cxn modelId="{CB69FDE7-2C23-40E2-A517-37D621CE98A0}" type="presParOf" srcId="{26087A4E-3727-4129-9556-5962C0A78F25}" destId="{4ECB05E4-01F4-45BA-921E-FFF22ACE0AE8}" srcOrd="4" destOrd="0" presId="urn:microsoft.com/office/officeart/2005/8/layout/target3"/>
    <dgm:cxn modelId="{D5343395-54CB-4138-86B7-539DC503F23B}" type="presParOf" srcId="{26087A4E-3727-4129-9556-5962C0A78F25}" destId="{915A568C-85E3-4C52-AFD8-57B112804F8B}" srcOrd="5" destOrd="0" presId="urn:microsoft.com/office/officeart/2005/8/layout/target3"/>
    <dgm:cxn modelId="{D552E481-3DD4-421B-B453-23D97EAECE26}" type="presParOf" srcId="{26087A4E-3727-4129-9556-5962C0A78F25}" destId="{9B5FDD07-ED7B-4293-BB2C-25CAEB3728EC}" srcOrd="6" destOrd="0" presId="urn:microsoft.com/office/officeart/2005/8/layout/target3"/>
    <dgm:cxn modelId="{FA001155-E5DF-4D6D-A190-A804AB026973}" type="presParOf" srcId="{26087A4E-3727-4129-9556-5962C0A78F25}" destId="{A4A387E6-117C-440D-ACC9-DFB764700966}" srcOrd="7" destOrd="0" presId="urn:microsoft.com/office/officeart/2005/8/layout/target3"/>
    <dgm:cxn modelId="{8F603EBB-2832-4DA4-88A3-47CFD2524F75}" type="presParOf" srcId="{26087A4E-3727-4129-9556-5962C0A78F25}" destId="{44F68FFC-DF3B-41EB-B497-3502021C7619}" srcOrd="8" destOrd="0" presId="urn:microsoft.com/office/officeart/2005/8/layout/target3"/>
    <dgm:cxn modelId="{C09E9DFE-AF06-48B5-AFFB-2389E14D6DBD}" type="presParOf" srcId="{26087A4E-3727-4129-9556-5962C0A78F25}" destId="{291C7C31-29E6-4B3F-95B3-39991A5A23B0}" srcOrd="9" destOrd="0" presId="urn:microsoft.com/office/officeart/2005/8/layout/target3"/>
    <dgm:cxn modelId="{7AA0D6D3-1E57-4943-8555-AF9AC8BAAC4E}" type="presParOf" srcId="{26087A4E-3727-4129-9556-5962C0A78F25}" destId="{82FDEB98-C42C-40D1-BC7C-B4F6A444A77E}" srcOrd="10" destOrd="0" presId="urn:microsoft.com/office/officeart/2005/8/layout/target3"/>
    <dgm:cxn modelId="{FB1C2E4E-D939-4F63-866C-DD649C0B2736}" type="presParOf" srcId="{26087A4E-3727-4129-9556-5962C0A78F25}" destId="{55D5F726-0B2B-46E0-A783-F85E8B7FE1CA}" srcOrd="11" destOrd="0" presId="urn:microsoft.com/office/officeart/2005/8/layout/target3"/>
    <dgm:cxn modelId="{9D9544A8-41D8-4637-88FC-23DF8B8B44D6}" type="presParOf" srcId="{26087A4E-3727-4129-9556-5962C0A78F25}" destId="{D4071DAC-709A-40E6-8542-BA96C3E3141D}" srcOrd="12" destOrd="0" presId="urn:microsoft.com/office/officeart/2005/8/layout/target3"/>
    <dgm:cxn modelId="{7A26C6EC-3A72-45D2-B263-91031F8EDDCA}" type="presParOf" srcId="{26087A4E-3727-4129-9556-5962C0A78F25}" destId="{05D94350-AF88-4A1B-B50E-8E100C6A6124}" srcOrd="13" destOrd="0" presId="urn:microsoft.com/office/officeart/2005/8/layout/target3"/>
    <dgm:cxn modelId="{EC1F5045-4119-4F6E-A65A-3913644D2B24}" type="presParOf" srcId="{26087A4E-3727-4129-9556-5962C0A78F25}" destId="{65882C10-CA27-4DEA-8076-6B6D85709802}" srcOrd="14" destOrd="0" presId="urn:microsoft.com/office/officeart/2005/8/layout/target3"/>
    <dgm:cxn modelId="{E8B00DB5-23AA-4737-A0E5-D6973B48DA41}" type="presParOf" srcId="{26087A4E-3727-4129-9556-5962C0A78F25}" destId="{1B1C7181-A021-403D-A258-C68F6D5B88E5}" srcOrd="15" destOrd="0" presId="urn:microsoft.com/office/officeart/2005/8/layout/target3"/>
    <dgm:cxn modelId="{2B657E83-6E89-4BC3-BF8C-3F06A090000C}" type="presParOf" srcId="{26087A4E-3727-4129-9556-5962C0A78F25}" destId="{6513B10C-97F6-48D3-A76D-B58771D47F81}" srcOrd="16" destOrd="0" presId="urn:microsoft.com/office/officeart/2005/8/layout/target3"/>
    <dgm:cxn modelId="{E3C37F05-83F0-4B08-8F86-A2A1CB9ED7F8}" type="presParOf" srcId="{26087A4E-3727-4129-9556-5962C0A78F25}" destId="{97F3098D-148B-49FC-9D26-4AD2CD799F50}" srcOrd="17" destOrd="0" presId="urn:microsoft.com/office/officeart/2005/8/layout/target3"/>
    <dgm:cxn modelId="{6ACBD6CF-1F58-4F37-90A0-C1F6E2CFC2CA}" type="presParOf" srcId="{26087A4E-3727-4129-9556-5962C0A78F25}" destId="{3CC88CA5-84FF-470C-8203-60545D57351C}" srcOrd="18" destOrd="0" presId="urn:microsoft.com/office/officeart/2005/8/layout/target3"/>
    <dgm:cxn modelId="{1F89469F-D9C1-4BD4-A5B6-B81514A49BEE}" type="presParOf" srcId="{26087A4E-3727-4129-9556-5962C0A78F25}" destId="{31687F81-8CC7-4DA5-87D3-2AC59A5F20C0}" srcOrd="19" destOrd="0" presId="urn:microsoft.com/office/officeart/2005/8/layout/target3"/>
    <dgm:cxn modelId="{0DA9931E-2BF7-4F1F-A8C2-C66240036964}" type="presParOf" srcId="{26087A4E-3727-4129-9556-5962C0A78F25}" destId="{B87D7AE7-3448-43FE-A933-93182DA84ABB}" srcOrd="20" destOrd="0" presId="urn:microsoft.com/office/officeart/2005/8/layout/target3"/>
    <dgm:cxn modelId="{12972579-404E-41CF-8A2B-E820000F2286}" type="presParOf" srcId="{26087A4E-3727-4129-9556-5962C0A78F25}" destId="{B26B7C40-53CB-40C3-8C33-7FFBFC1AEF93}" srcOrd="21" destOrd="0" presId="urn:microsoft.com/office/officeart/2005/8/layout/target3"/>
    <dgm:cxn modelId="{6200A8CB-F3BF-4872-9512-DDA200910147}" type="presParOf" srcId="{26087A4E-3727-4129-9556-5962C0A78F25}" destId="{D40BBE6E-CC59-4E91-89DD-511B2C628510}" srcOrd="22" destOrd="0" presId="urn:microsoft.com/office/officeart/2005/8/layout/target3"/>
    <dgm:cxn modelId="{375977E2-1097-4359-A8DE-941AB3A18B2B}" type="presParOf" srcId="{26087A4E-3727-4129-9556-5962C0A78F25}" destId="{DB852476-F51E-41D6-AE89-EEE3D24CEFC2}" srcOrd="23" destOrd="0" presId="urn:microsoft.com/office/officeart/2005/8/layout/target3"/>
    <dgm:cxn modelId="{9D303C18-EF37-444E-BF48-22BA0228FB47}" type="presParOf" srcId="{26087A4E-3727-4129-9556-5962C0A78F25}" destId="{6B63B08A-F1B6-4FEF-B330-3B008574D245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98EA2-343D-4A15-A8F8-B119F75C06F8}">
      <dsp:nvSpPr>
        <dsp:cNvPr id="0" name=""/>
        <dsp:cNvSpPr/>
      </dsp:nvSpPr>
      <dsp:spPr>
        <a:xfrm flipV="1">
          <a:off x="1307" y="-36328"/>
          <a:ext cx="4657366" cy="44233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EF3B03-25EC-4836-AD99-2B93E6D266FB}">
      <dsp:nvSpPr>
        <dsp:cNvPr id="0" name=""/>
        <dsp:cNvSpPr/>
      </dsp:nvSpPr>
      <dsp:spPr>
        <a:xfrm>
          <a:off x="2265973" y="0"/>
          <a:ext cx="5846712" cy="4496048"/>
        </a:xfrm>
        <a:prstGeom prst="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Наглядность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265973" y="0"/>
        <a:ext cx="2923356" cy="719367"/>
      </dsp:txXfrm>
    </dsp:sp>
    <dsp:sp modelId="{4ECB05E4-01F4-45BA-921E-FFF22ACE0AE8}">
      <dsp:nvSpPr>
        <dsp:cNvPr id="0" name=""/>
        <dsp:cNvSpPr/>
      </dsp:nvSpPr>
      <dsp:spPr>
        <a:xfrm>
          <a:off x="504954" y="719367"/>
          <a:ext cx="3551877" cy="35518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A568C-85E3-4C52-AFD8-57B112804F8B}">
      <dsp:nvSpPr>
        <dsp:cNvPr id="0" name=""/>
        <dsp:cNvSpPr/>
      </dsp:nvSpPr>
      <dsp:spPr>
        <a:xfrm>
          <a:off x="2280893" y="751973"/>
          <a:ext cx="5816871" cy="3486665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Систематичность и  последовательность</a:t>
          </a:r>
          <a:endParaRPr lang="ru-RU" sz="1900" b="1" kern="1200" dirty="0"/>
        </a:p>
      </dsp:txBody>
      <dsp:txXfrm>
        <a:off x="2280893" y="751973"/>
        <a:ext cx="2908435" cy="706160"/>
      </dsp:txXfrm>
    </dsp:sp>
    <dsp:sp modelId="{A4A387E6-117C-440D-ACC9-DFB764700966}">
      <dsp:nvSpPr>
        <dsp:cNvPr id="0" name=""/>
        <dsp:cNvSpPr/>
      </dsp:nvSpPr>
      <dsp:spPr>
        <a:xfrm>
          <a:off x="977039" y="1438735"/>
          <a:ext cx="2607707" cy="26077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68FFC-DF3B-41EB-B497-3502021C7619}">
      <dsp:nvSpPr>
        <dsp:cNvPr id="0" name=""/>
        <dsp:cNvSpPr/>
      </dsp:nvSpPr>
      <dsp:spPr>
        <a:xfrm>
          <a:off x="2273447" y="1662411"/>
          <a:ext cx="5816871" cy="2343416"/>
        </a:xfrm>
        <a:prstGeom prst="rect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Доступность</a:t>
          </a:r>
        </a:p>
      </dsp:txBody>
      <dsp:txXfrm>
        <a:off x="2273447" y="1662411"/>
        <a:ext cx="2908435" cy="646459"/>
      </dsp:txXfrm>
    </dsp:sp>
    <dsp:sp modelId="{82FDEB98-C42C-40D1-BC7C-B4F6A444A77E}">
      <dsp:nvSpPr>
        <dsp:cNvPr id="0" name=""/>
        <dsp:cNvSpPr/>
      </dsp:nvSpPr>
      <dsp:spPr>
        <a:xfrm>
          <a:off x="1449124" y="2158103"/>
          <a:ext cx="1663537" cy="16635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5F726-0B2B-46E0-A783-F85E8B7FE1CA}">
      <dsp:nvSpPr>
        <dsp:cNvPr id="0" name=""/>
        <dsp:cNvSpPr/>
      </dsp:nvSpPr>
      <dsp:spPr>
        <a:xfrm>
          <a:off x="2280893" y="2252092"/>
          <a:ext cx="5816871" cy="1538772"/>
        </a:xfrm>
        <a:prstGeom prst="rect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Постепенность</a:t>
          </a:r>
          <a:endParaRPr lang="ru-RU" sz="2000" b="1" kern="1200" dirty="0"/>
        </a:p>
      </dsp:txBody>
      <dsp:txXfrm>
        <a:off x="2280893" y="2252092"/>
        <a:ext cx="2908435" cy="665415"/>
      </dsp:txXfrm>
    </dsp:sp>
    <dsp:sp modelId="{05D94350-AF88-4A1B-B50E-8E100C6A6124}">
      <dsp:nvSpPr>
        <dsp:cNvPr id="0" name=""/>
        <dsp:cNvSpPr/>
      </dsp:nvSpPr>
      <dsp:spPr>
        <a:xfrm>
          <a:off x="1921209" y="2877470"/>
          <a:ext cx="719367" cy="719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82C10-CA27-4DEA-8076-6B6D85709802}">
      <dsp:nvSpPr>
        <dsp:cNvPr id="0" name=""/>
        <dsp:cNvSpPr/>
      </dsp:nvSpPr>
      <dsp:spPr>
        <a:xfrm>
          <a:off x="2273447" y="2902019"/>
          <a:ext cx="5816871" cy="592348"/>
        </a:xfrm>
        <a:prstGeom prst="rect">
          <a:avLst/>
        </a:prstGeom>
        <a:solidFill>
          <a:srgbClr val="7030A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Сезонность </a:t>
          </a:r>
          <a:endParaRPr lang="ru-RU" sz="2000" b="1" kern="1200" dirty="0"/>
        </a:p>
      </dsp:txBody>
      <dsp:txXfrm>
        <a:off x="2273447" y="2902019"/>
        <a:ext cx="2908435" cy="592348"/>
      </dsp:txXfrm>
    </dsp:sp>
    <dsp:sp modelId="{6513B10C-97F6-48D3-A76D-B58771D47F81}">
      <dsp:nvSpPr>
        <dsp:cNvPr id="0" name=""/>
        <dsp:cNvSpPr/>
      </dsp:nvSpPr>
      <dsp:spPr>
        <a:xfrm>
          <a:off x="5189329" y="0"/>
          <a:ext cx="2908435" cy="71936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 dirty="0"/>
        </a:p>
      </dsp:txBody>
      <dsp:txXfrm>
        <a:off x="5189329" y="0"/>
        <a:ext cx="2908435" cy="719367"/>
      </dsp:txXfrm>
    </dsp:sp>
    <dsp:sp modelId="{6B63B08A-F1B6-4FEF-B330-3B008574D245}">
      <dsp:nvSpPr>
        <dsp:cNvPr id="0" name=""/>
        <dsp:cNvSpPr/>
      </dsp:nvSpPr>
      <dsp:spPr>
        <a:xfrm>
          <a:off x="5189329" y="2877470"/>
          <a:ext cx="2908435" cy="71936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 dirty="0"/>
        </a:p>
      </dsp:txBody>
      <dsp:txXfrm>
        <a:off x="5189329" y="2877470"/>
        <a:ext cx="2908435" cy="719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888AA2-ABA3-43EF-B348-F81887461AE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C90163-DC71-4921-9080-98F89BF5B9E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5" y="1315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75657" y="1628800"/>
            <a:ext cx="6120680" cy="28803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Художественная студия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по развитию творчества детей раннего возраста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«Весёлые шарики»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(аппликация из бумажных шариков)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(совместная деятельность детей и родителей)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Воспитатель : Истомина В.А.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66259" y="4941876"/>
            <a:ext cx="1776536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г. о. Электросталь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971873"/>
            <a:ext cx="3672408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МДОУ «Центр развития ребёнка – д/с №7»</a:t>
            </a:r>
          </a:p>
        </p:txBody>
      </p:sp>
    </p:spTree>
    <p:extLst>
      <p:ext uri="{BB962C8B-B14F-4D97-AF65-F5344CB8AC3E}">
        <p14:creationId xmlns:p14="http://schemas.microsoft.com/office/powerpoint/2010/main" val="7114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+mn-lt"/>
              </a:rPr>
              <a:t>Календарное планирование  занятий художественной студии по  развитию творчества детей     раннего </a:t>
            </a:r>
            <a:r>
              <a:rPr lang="ru-RU" sz="2000" b="1" dirty="0" smtClean="0">
                <a:latin typeface="+mn-lt"/>
              </a:rPr>
              <a:t>возраста «Весёлые шарики»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07312"/>
              </p:ext>
            </p:extLst>
          </p:nvPr>
        </p:nvGraphicFramePr>
        <p:xfrm>
          <a:off x="179513" y="1556791"/>
          <a:ext cx="4320479" cy="505436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8111"/>
                <a:gridCol w="3312368"/>
              </a:tblGrid>
              <a:tr h="456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 indent="11252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Тема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</a:tr>
              <a:tr h="269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Октябрь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</a:tr>
              <a:tr h="516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Листопад, листопад - листья желтые летят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Дождик, дождик кап, кап, кап- мокрые дорожки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Дорожка для </a:t>
                      </a:r>
                      <a:r>
                        <a:rPr lang="ru-RU" sz="1800" b="1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колобка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1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Бусы для куклы Маши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Ноябрь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</a:tr>
              <a:tr h="303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Российский флаг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Морковка для зайчика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7.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Мишка косолапый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8.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0" marR="327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Цып</a:t>
                      </a: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цып</a:t>
                      </a: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мои цыплятки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F:\фото для презентации КРОХА\P1240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77906"/>
            <a:ext cx="1872208" cy="14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для презентации КРОХА\P12405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7" r="12181"/>
          <a:stretch/>
        </p:blipFill>
        <p:spPr bwMode="auto">
          <a:xfrm>
            <a:off x="4855604" y="5077906"/>
            <a:ext cx="1944216" cy="14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 с атестации\P1240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7835" y="1892877"/>
            <a:ext cx="2112329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 с атестации\P12405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605" t="168882" r="304090" b="-168882"/>
          <a:stretch/>
        </p:blipFill>
        <p:spPr bwMode="auto">
          <a:xfrm>
            <a:off x="-561704" y="5077906"/>
            <a:ext cx="1724297" cy="19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Фото  с атестации\P12405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56" y="1599952"/>
            <a:ext cx="2114358" cy="15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Фото  с атестации\P124055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r="12524"/>
          <a:stretch/>
        </p:blipFill>
        <p:spPr bwMode="auto">
          <a:xfrm>
            <a:off x="5951686" y="3104078"/>
            <a:ext cx="1696267" cy="19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82267"/>
              </p:ext>
            </p:extLst>
          </p:nvPr>
        </p:nvGraphicFramePr>
        <p:xfrm>
          <a:off x="5508104" y="908720"/>
          <a:ext cx="3384376" cy="566457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80120"/>
                <a:gridCol w="2304256"/>
              </a:tblGrid>
              <a:tr h="454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Декабрь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</a:tr>
              <a:tr h="5970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9.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Снег идёт!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10.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Снеговик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11.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Деревья под снегом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12.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Украсим нашу ёлочку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Январь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</a:tr>
              <a:tr h="569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13.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Шубка для зайки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14.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Снежные деревья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15.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Птичкам голодно зимой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16.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16" marR="634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Снегирь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F:\фото КРОХА\0-02-04-3d6c75681d1af4bb39de667d9a8c1aa6d0b142ba9e0f913fd04d7f8e54033bfb_fu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41341" r="50308"/>
          <a:stretch/>
        </p:blipFill>
        <p:spPr bwMode="auto">
          <a:xfrm>
            <a:off x="2351249" y="908720"/>
            <a:ext cx="1683544" cy="16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фото для презентации КРОХА\P124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03" y="1268577"/>
            <a:ext cx="2302578" cy="17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для презентации КРОХА\P1240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3786" y="4389142"/>
            <a:ext cx="2496220" cy="18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 для презентации КРОХА\P12405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" y="4361847"/>
            <a:ext cx="2471143" cy="18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фото для презентации КРОХА\P12405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1" y="2704480"/>
            <a:ext cx="2226285" cy="16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758808"/>
              </p:ext>
            </p:extLst>
          </p:nvPr>
        </p:nvGraphicFramePr>
        <p:xfrm>
          <a:off x="323528" y="1052736"/>
          <a:ext cx="3240359" cy="54726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92087"/>
                <a:gridCol w="2448272"/>
              </a:tblGrid>
              <a:tr h="488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 dirty="0">
                          <a:effectLst/>
                        </a:rPr>
                        <a:t>Февраль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>
                          <a:effectLst/>
                        </a:rPr>
                        <a:t>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Игрушка для котёнка (мячик)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8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>
                          <a:effectLst/>
                        </a:rPr>
                        <a:t>18.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Золотая рыбка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>
                          <a:effectLst/>
                        </a:rPr>
                        <a:t>19.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Светофор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>
                          <a:effectLst/>
                        </a:rPr>
                        <a:t>20.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Самолётик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>
                          <a:effectLst/>
                        </a:rPr>
                        <a:t>Март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>
                          <a:effectLst/>
                        </a:rPr>
                        <a:t>21.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Мимоза для мамы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>
                          <a:effectLst/>
                        </a:rPr>
                        <a:t>22.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Солнечный зайчик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>
                          <a:effectLst/>
                        </a:rPr>
                        <a:t>23.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Веточка вербы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200">
                          <a:effectLst/>
                        </a:rPr>
                        <a:t>24.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Веточка вербы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 descr="F:\фото для презентации КРОХА\P124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8583" y="1593576"/>
            <a:ext cx="2598177" cy="1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для презентации КРОХА\P12405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/>
          <a:stretch/>
        </p:blipFill>
        <p:spPr bwMode="auto">
          <a:xfrm rot="5400000">
            <a:off x="3881475" y="1297731"/>
            <a:ext cx="2644810" cy="21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для презентации КРОХА\P12405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r="15106"/>
          <a:stretch/>
        </p:blipFill>
        <p:spPr bwMode="auto">
          <a:xfrm>
            <a:off x="3779912" y="4077072"/>
            <a:ext cx="2313941" cy="22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фото для презентации КРОХА\P1240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67" y="4597125"/>
            <a:ext cx="2392456" cy="179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811221"/>
              </p:ext>
            </p:extLst>
          </p:nvPr>
        </p:nvGraphicFramePr>
        <p:xfrm>
          <a:off x="5292080" y="908721"/>
          <a:ext cx="3456384" cy="56269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76804"/>
                <a:gridCol w="2479580"/>
              </a:tblGrid>
              <a:tr h="3137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effectLst/>
                        </a:rPr>
                        <a:t>Апрель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effectLst/>
                        </a:rPr>
                        <a:t>25.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Одуванчики в траве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effectLst/>
                        </a:rPr>
                        <a:t>26.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Одуванчики в траве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effectLst/>
                        </a:rPr>
                        <a:t>27.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Плывёт, плывёт кораблик </a:t>
                      </a:r>
                      <a:r>
                        <a:rPr lang="ru-RU" sz="180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effectLst/>
                        </a:rPr>
                        <a:t>28.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Плывёт, плывёт кораблик </a:t>
                      </a:r>
                      <a:r>
                        <a:rPr lang="ru-RU" sz="18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7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effectLst/>
                        </a:rPr>
                        <a:t>Май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effectLst/>
                        </a:rPr>
                        <a:t>29.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УРА! Салют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effectLst/>
                        </a:rPr>
                        <a:t>30.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Божья коровка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effectLst/>
                        </a:rPr>
                        <a:t>31.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Бабочка - красавица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effectLst/>
                        </a:rPr>
                        <a:t>32.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Радуга-дуга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F:\фото КРОХА\0-02-04-a9e72b484b535b096f2cf69b081dd6df8c1bf056e5255a5d088494fa3a5b5167_fu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r="9552"/>
          <a:stretch/>
        </p:blipFill>
        <p:spPr bwMode="auto">
          <a:xfrm>
            <a:off x="323527" y="980728"/>
            <a:ext cx="224770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фото для презентации КРОХА\P1240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90" t="-106562" r="69290" b="106562"/>
          <a:stretch/>
        </p:blipFill>
        <p:spPr bwMode="auto">
          <a:xfrm rot="5400000">
            <a:off x="2843769" y="1556831"/>
            <a:ext cx="2304256" cy="17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для презентации КРОХА\P12405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/>
          <a:stretch/>
        </p:blipFill>
        <p:spPr bwMode="auto">
          <a:xfrm rot="5400000">
            <a:off x="2624029" y="2279833"/>
            <a:ext cx="2635027" cy="21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 для презентации КРОХА\P1240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1" y="4509120"/>
            <a:ext cx="2664295" cy="19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5" y="1315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87860" y="1628800"/>
            <a:ext cx="6120680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Итогом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реализации программы являются: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2996952"/>
            <a:ext cx="6457057" cy="27363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выставки </a:t>
            </a:r>
            <a:r>
              <a:rPr lang="ru-RU" sz="2400" dirty="0">
                <a:solidFill>
                  <a:schemeClr val="tx1"/>
                </a:solidFill>
              </a:rPr>
              <a:t>детских работ в детском саду;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дни </a:t>
            </a:r>
            <a:r>
              <a:rPr lang="ru-RU" sz="2400" dirty="0">
                <a:solidFill>
                  <a:schemeClr val="tx1"/>
                </a:solidFill>
              </a:rPr>
              <a:t>презентации детских работ родителям (сотрудникам, малышам);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составление альбома лучших работ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7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dirty="0"/>
              <a:t>Аппликации и поделки из бумаги для детей 3-4 лет-М: Стрекоза,2010.</a:t>
            </a:r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 Грушина Л.В. Игрушки в интерьере. Мастерилка.- Москва: «Карапуз»; 1999..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Грушина Л.В. Что имеем, то храним. Мастерилка.- Москва: «Карапуз»; 1999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</a:t>
            </a:r>
            <a:r>
              <a:rPr lang="ru-RU" dirty="0"/>
              <a:t> Гришина Н.Н, Анистратова А.А. Поделки из кусочков бумаги – М., Оникс, 2009 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Корнева Г.М. Бумага: Играем, вырезаем, клеим.- СПб.: Издательский Дом «Кристалл», 2001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</a:t>
            </a:r>
            <a:r>
              <a:rPr lang="ru-RU" dirty="0"/>
              <a:t>Корнева Г.М. Поделки из бумаги.- Изд. дом «Кристалл»-2002.</a:t>
            </a:r>
          </a:p>
          <a:p>
            <a:r>
              <a:rPr lang="ru-RU" dirty="0" smtClean="0"/>
              <a:t>7.НевилькоН</a:t>
            </a:r>
            <a:r>
              <a:rPr lang="ru-RU" dirty="0"/>
              <a:t>. Волшебные салфетки - Обруч,2003,№</a:t>
            </a:r>
            <a:r>
              <a:rPr lang="ru-RU" dirty="0" smtClean="0"/>
              <a:t>1</a:t>
            </a:r>
            <a:endParaRPr lang="ru-RU" dirty="0"/>
          </a:p>
          <a:p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/>
              <a:t>Петрова И.М. Объемная аппликация: Учебно – методическое пособие.- СПб.: «Детство – пресс»; 2008.</a:t>
            </a:r>
          </a:p>
          <a:p>
            <a:r>
              <a:rPr lang="ru-RU" dirty="0"/>
              <a:t>9</a:t>
            </a:r>
            <a:r>
              <a:rPr lang="ru-RU" dirty="0" smtClean="0"/>
              <a:t>.Рябко </a:t>
            </a:r>
            <a:r>
              <a:rPr lang="ru-RU" dirty="0"/>
              <a:t>Н.Б. Занятия по изобразительной деятельности дошкольника – бумажная пластика. Учебно-практическое пособие – М., Педагогическое общество России, 2007.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5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3312368" cy="2592288"/>
          </a:xfrm>
        </p:spPr>
        <p:txBody>
          <a:bodyPr>
            <a:normAutofit/>
          </a:bodyPr>
          <a:lstStyle/>
          <a:p>
            <a:pPr algn="just"/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фото КРОХА\0-02-04-b9509e07d52b0879173c5694216675fc83e979a29d1dfa8e04c007ff4981ce2f_ful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r="30866"/>
          <a:stretch/>
        </p:blipFill>
        <p:spPr bwMode="auto">
          <a:xfrm>
            <a:off x="899592" y="1395833"/>
            <a:ext cx="2304256" cy="318529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КРОХА\0-02-04-885aa64dc1776a002ede4b910510221aed9a8dc2e509505ec933ca5fd0dae823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744416" cy="28083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Ребёнок </a:t>
            </a:r>
            <a:r>
              <a:rPr lang="ru-RU" dirty="0"/>
              <a:t>узнаёт мир с помощью манипуляций, то есть действий с различными предметами, которые позволяют ему узнать и изучить их </a:t>
            </a:r>
            <a:r>
              <a:rPr lang="ru-RU" dirty="0" smtClean="0"/>
              <a:t>свойства и , познавая  </a:t>
            </a:r>
            <a:r>
              <a:rPr lang="ru-RU" dirty="0"/>
              <a:t>свои творческие способности, изменить то, к чему прикасается. </a:t>
            </a:r>
            <a:endParaRPr lang="ru-RU" dirty="0" smtClean="0"/>
          </a:p>
          <a:p>
            <a:r>
              <a:rPr lang="ru-RU" dirty="0" smtClean="0"/>
              <a:t>Одним </a:t>
            </a:r>
            <a:r>
              <a:rPr lang="ru-RU" dirty="0"/>
              <a:t>из помощников ребёнка в этом важнейшем для его развития деле является – </a:t>
            </a:r>
            <a:r>
              <a:rPr lang="ru-RU" i="1" dirty="0"/>
              <a:t>работа с бумагой. </a:t>
            </a:r>
            <a:r>
              <a:rPr lang="ru-RU" dirty="0"/>
              <a:t>Богатейшее поле для эстетического развития детей, а также развития их творческих способностей </a:t>
            </a:r>
            <a:r>
              <a:rPr lang="ru-RU" dirty="0" smtClean="0"/>
              <a:t>представляет аппликация</a:t>
            </a:r>
            <a:r>
              <a:rPr lang="ru-RU" dirty="0"/>
              <a:t>,  бумажная пластика и оригами. </a:t>
            </a:r>
            <a:r>
              <a:rPr lang="ru-RU" i="1" dirty="0"/>
              <a:t>Аппликация </a:t>
            </a:r>
            <a:r>
              <a:rPr lang="ru-RU" dirty="0"/>
              <a:t>– это один из самых простых, увлекательных и эффективных видов художественной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6453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33265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8884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Дети с удовольствием работают с бумагой, потому что она легко поддается обработке. </a:t>
            </a:r>
          </a:p>
          <a:p>
            <a:r>
              <a:rPr lang="ru-RU" dirty="0" smtClean="0"/>
              <a:t>Необычное </a:t>
            </a:r>
            <a:r>
              <a:rPr lang="ru-RU" dirty="0"/>
              <a:t>сочетание материалов и инструментов, доступность, простота техники исполнения удовлетворяет в них исследовательскую потребность, пробуждает чувство радости, успеха, развивает трудовые умения и </a:t>
            </a:r>
            <a:r>
              <a:rPr lang="ru-RU" dirty="0" smtClean="0"/>
              <a:t>навыки, позволяет быстро </a:t>
            </a:r>
            <a:r>
              <a:rPr lang="ru-RU" dirty="0"/>
              <a:t>достичь желаемого </a:t>
            </a:r>
            <a:r>
              <a:rPr lang="ru-RU" dirty="0" smtClean="0"/>
              <a:t>результата, делает </a:t>
            </a:r>
            <a:r>
              <a:rPr lang="ru-RU" dirty="0"/>
              <a:t>его более увлекательным и интересным, что очень важно для работы с </a:t>
            </a:r>
            <a:r>
              <a:rPr lang="ru-RU" dirty="0" smtClean="0"/>
              <a:t>малышами.</a:t>
            </a:r>
          </a:p>
        </p:txBody>
      </p:sp>
      <p:pic>
        <p:nvPicPr>
          <p:cNvPr id="1026" name="Picture 2" descr="F:\фото КРОХА\0-02-04-8b98aaf35393adb37ff269a5646b197eb4149a13874c9c6ff9beadc4d62396fc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54782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КРОХА\0-02-04-3d6c75681d1af4bb39de667d9a8c1aa6d0b142ba9e0f913fd04d7f8e54033bfb_f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/>
          <a:stretch/>
        </p:blipFill>
        <p:spPr bwMode="auto">
          <a:xfrm>
            <a:off x="6372200" y="4744538"/>
            <a:ext cx="2448272" cy="18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КРОХА\0-02-04-b097e89917d2f951a1a250e36c8e79015775b726289f9732ef04430d561703cb_fu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5" r="10895" b="10362"/>
          <a:stretch/>
        </p:blipFill>
        <p:spPr bwMode="auto">
          <a:xfrm>
            <a:off x="3851920" y="4854782"/>
            <a:ext cx="1790700" cy="17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096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Ученые пришли к заключению, что формирование речевых областей совершается под влиянием импульсов от рук, а точнее от пальцев. Если развитие движений пальцев отстает, то задерживается и речевое развитие.      </a:t>
            </a:r>
            <a:r>
              <a:rPr lang="ru-RU" dirty="0" smtClean="0"/>
              <a:t>Поэтому необходимо </a:t>
            </a:r>
            <a:r>
              <a:rPr lang="ru-RU" dirty="0"/>
              <a:t>стимулировать речевое развитие детей путем тренировки движений пальцев </a:t>
            </a:r>
            <a:r>
              <a:rPr lang="ru-RU" dirty="0" smtClean="0"/>
              <a:t>рук</a:t>
            </a:r>
            <a:r>
              <a:rPr lang="ru-RU" dirty="0"/>
              <a:t>.</a:t>
            </a:r>
          </a:p>
        </p:txBody>
      </p:sp>
      <p:pic>
        <p:nvPicPr>
          <p:cNvPr id="1026" name="Picture 2" descr="F:\схема коры\схема кор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8" t="3166" r="-5380" b="10881"/>
          <a:stretch/>
        </p:blipFill>
        <p:spPr bwMode="auto">
          <a:xfrm>
            <a:off x="467544" y="908721"/>
            <a:ext cx="8661276" cy="31372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15200" cy="288032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latin typeface="+mn-lt"/>
              </a:rPr>
              <a:t>Цель :  </a:t>
            </a:r>
            <a:r>
              <a:rPr lang="ru-RU" sz="2700" dirty="0" smtClean="0">
                <a:latin typeface="+mn-lt"/>
              </a:rPr>
              <a:t>приобретение </a:t>
            </a:r>
            <a:r>
              <a:rPr lang="ru-RU" sz="2700" dirty="0">
                <a:latin typeface="+mn-lt"/>
              </a:rPr>
              <a:t>нового сенсорного опыта, </a:t>
            </a:r>
            <a:r>
              <a:rPr lang="ru-RU" sz="2700" dirty="0" smtClean="0">
                <a:latin typeface="+mn-lt"/>
              </a:rPr>
              <a:t>развитие речи, через </a:t>
            </a:r>
            <a:r>
              <a:rPr lang="ru-RU" sz="2700" dirty="0">
                <a:latin typeface="+mn-lt"/>
              </a:rPr>
              <a:t>укрепление мелкой моторики пальцев рук и </a:t>
            </a:r>
            <a:r>
              <a:rPr lang="ru-RU" sz="2700" dirty="0" smtClean="0">
                <a:latin typeface="+mn-lt"/>
              </a:rPr>
              <a:t>организации </a:t>
            </a:r>
            <a:r>
              <a:rPr lang="ru-RU" sz="2700" dirty="0">
                <a:latin typeface="+mn-lt"/>
              </a:rPr>
              <a:t>совместного изобразительного творчества детей и взрослых.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1642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pPr lvl="0"/>
            <a:r>
              <a:rPr lang="ru-RU" sz="2400" dirty="0" smtClean="0"/>
              <a:t>Учить синхронизировать и  </a:t>
            </a:r>
            <a:r>
              <a:rPr lang="ru-RU" sz="2400" dirty="0"/>
              <a:t>координировать</a:t>
            </a:r>
            <a:r>
              <a:rPr lang="ru-RU" sz="2400" dirty="0" smtClean="0"/>
              <a:t> </a:t>
            </a:r>
            <a:r>
              <a:rPr lang="ru-RU" sz="2400" dirty="0"/>
              <a:t>работу обеих рук, </a:t>
            </a:r>
            <a:r>
              <a:rPr lang="ru-RU" sz="2400" dirty="0" smtClean="0"/>
              <a:t>и глаз.</a:t>
            </a:r>
          </a:p>
          <a:p>
            <a:r>
              <a:rPr lang="ru-RU" sz="2400" dirty="0" smtClean="0"/>
              <a:t>Учить мять </a:t>
            </a:r>
            <a:r>
              <a:rPr lang="ru-RU" sz="2400" dirty="0"/>
              <a:t>и  скатывать шарики из бумаги круговыми  движениями  и располагать их  в нужном месте на листе  бумаги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/>
              <a:t>Учить </a:t>
            </a:r>
            <a:r>
              <a:rPr lang="ru-RU" sz="2400" dirty="0" smtClean="0"/>
              <a:t>видеть </a:t>
            </a:r>
            <a:r>
              <a:rPr lang="ru-RU" sz="2400" dirty="0"/>
              <a:t>основные формы предметов, выделять их яркие и наиболее характерные признаки, сравнивать похожие по форме </a:t>
            </a:r>
            <a:r>
              <a:rPr lang="ru-RU" sz="2400" dirty="0" smtClean="0"/>
              <a:t>предметы.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7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+mn-lt"/>
              </a:rPr>
              <a:t>Принципы, положенные в основу рабочей </a:t>
            </a:r>
            <a:r>
              <a:rPr lang="ru-RU" sz="3100" b="1" dirty="0" smtClean="0">
                <a:solidFill>
                  <a:schemeClr val="tx1"/>
                </a:solidFill>
                <a:latin typeface="+mn-lt"/>
              </a:rPr>
              <a:t>программы художественной студии </a:t>
            </a:r>
            <a:r>
              <a:rPr lang="ru-RU" sz="3100" b="1" dirty="0">
                <a:solidFill>
                  <a:schemeClr val="tx1"/>
                </a:solidFill>
                <a:latin typeface="+mn-lt"/>
              </a:rPr>
              <a:t>«Весёлые шарики</a:t>
            </a:r>
            <a:r>
              <a:rPr lang="ru-RU" sz="3100" b="1" dirty="0" smtClean="0">
                <a:solidFill>
                  <a:schemeClr val="tx1"/>
                </a:solidFill>
                <a:latin typeface="+mn-lt"/>
              </a:rPr>
              <a:t>»:</a:t>
            </a:r>
            <a:r>
              <a:rPr lang="ru-RU" sz="5400" b="1" dirty="0">
                <a:solidFill>
                  <a:schemeClr val="bg1"/>
                </a:solidFill>
              </a:rPr>
              <a:t/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5400" dirty="0">
                <a:solidFill>
                  <a:schemeClr val="bg1"/>
                </a:solidFill>
              </a:rPr>
              <a:t/>
            </a:r>
            <a:br>
              <a:rPr lang="ru-RU" sz="5400" dirty="0">
                <a:solidFill>
                  <a:schemeClr val="bg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67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31956097"/>
              </p:ext>
            </p:extLst>
          </p:nvPr>
        </p:nvGraphicFramePr>
        <p:xfrm>
          <a:off x="683568" y="2204864"/>
          <a:ext cx="8064896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8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 освоения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6275040" cy="5040560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Первый</a:t>
            </a:r>
            <a:r>
              <a:rPr lang="ru-RU" sz="2000" dirty="0" smtClean="0"/>
              <a:t>– (исходные формы) воспитатель </a:t>
            </a:r>
            <a:r>
              <a:rPr lang="ru-RU" sz="2000" dirty="0"/>
              <a:t>объясняет и показывает, как делать круглые формы, </a:t>
            </a:r>
            <a:r>
              <a:rPr lang="ru-RU" sz="2000" dirty="0" smtClean="0"/>
              <a:t>путём </a:t>
            </a:r>
            <a:r>
              <a:rPr lang="ru-RU" sz="2000" dirty="0"/>
              <a:t>сминания  и   скатывания  кусочков салфеток в шарообразную форму  и хаотично </a:t>
            </a:r>
            <a:r>
              <a:rPr lang="ru-RU" sz="2000" dirty="0" smtClean="0"/>
              <a:t>размещения их </a:t>
            </a:r>
            <a:r>
              <a:rPr lang="ru-RU" sz="2000" dirty="0"/>
              <a:t>на пространстве листа, не делая акцента на качестве исполнения. Основная задача здесь – научить. 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торой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(доработка </a:t>
            </a:r>
            <a:r>
              <a:rPr lang="ru-RU" sz="2000" dirty="0"/>
              <a:t>исходных </a:t>
            </a:r>
            <a:r>
              <a:rPr lang="ru-RU" sz="2000" dirty="0" smtClean="0"/>
              <a:t>форм) выполнение </a:t>
            </a:r>
            <a:r>
              <a:rPr lang="ru-RU" sz="2000" dirty="0"/>
              <a:t>более сложных изделий, и размещение бумажных шариков на контурах рисунка . Полученные навыки закрепляются, изделия еще более усложняются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b="1" dirty="0" smtClean="0"/>
              <a:t>Третий</a:t>
            </a:r>
            <a:r>
              <a:rPr lang="ru-RU" sz="2000" dirty="0" smtClean="0"/>
              <a:t>– (сложные изделия) выполнение </a:t>
            </a:r>
            <a:r>
              <a:rPr lang="ru-RU" sz="2000" dirty="0"/>
              <a:t>сложных изделий и размещение бумажных шариков внутри контура поделки,  здесь </a:t>
            </a:r>
            <a:r>
              <a:rPr lang="ru-RU" sz="2000" dirty="0" smtClean="0"/>
              <a:t>ребенку даётся возможность </a:t>
            </a:r>
            <a:r>
              <a:rPr lang="ru-RU" sz="2000" dirty="0"/>
              <a:t>справляться самостоятельно. Третий раздел включает смешанную технику, добавление пластилинографии  и аппликации. </a:t>
            </a:r>
          </a:p>
          <a:p>
            <a:endParaRPr lang="ru-RU" sz="1800" dirty="0"/>
          </a:p>
        </p:txBody>
      </p:sp>
      <p:pic>
        <p:nvPicPr>
          <p:cNvPr id="4098" name="Picture 2" descr="F:\фото КРОХА\0-02-04-d63d476a5931a039fb98c43ee0b05c651a1ebcac92875175aaf7889feb250d3b_fu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7630" b="14995"/>
          <a:stretch/>
        </p:blipFill>
        <p:spPr bwMode="auto">
          <a:xfrm>
            <a:off x="6755451" y="1844824"/>
            <a:ext cx="2125922" cy="13942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КРОХА\0-02-04-5a4195e6aa71a47515f3641524ddd0768b7afc1175944ea9f458fc15b3837101_f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315" t="82642" r="231295" b="-82642"/>
          <a:stretch/>
        </p:blipFill>
        <p:spPr bwMode="auto">
          <a:xfrm>
            <a:off x="1625600" y="5758947"/>
            <a:ext cx="1689100" cy="1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КРОХА\0-02-04-5a4195e6aa71a47515f3641524ddd0768b7afc1175944ea9f458fc15b3837101_fu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4" t="10169" r="26543" b="14580"/>
          <a:stretch/>
        </p:blipFill>
        <p:spPr bwMode="auto">
          <a:xfrm>
            <a:off x="7236296" y="3645024"/>
            <a:ext cx="1232884" cy="2425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5" y="1315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87860" y="1628800"/>
            <a:ext cx="6120680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Прогнозируемые результаты</a:t>
            </a:r>
            <a:r>
              <a:rPr lang="ru-RU" sz="2000" b="1" dirty="0"/>
              <a:t>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2996952"/>
            <a:ext cx="6457057" cy="27363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Проявление детьми положительных эмоций в процессе занятия, выражение радости от результатов 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Развитие мелкой моторики.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Развитие </a:t>
            </a:r>
            <a:r>
              <a:rPr lang="ru-RU" sz="2400" dirty="0" smtClean="0">
                <a:solidFill>
                  <a:schemeClr val="tx1"/>
                </a:solidFill>
              </a:rPr>
              <a:t>речи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43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85921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Схема занятия включает: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Организационный момент с </a:t>
            </a:r>
            <a:r>
              <a:rPr lang="ru-RU" dirty="0" smtClean="0"/>
              <a:t>элементами  релаксации (слушание музыки  и движение под музыку</a:t>
            </a:r>
            <a:r>
              <a:rPr lang="ru-RU" dirty="0"/>
              <a:t>), с элементами пальчиковой </a:t>
            </a:r>
            <a:r>
              <a:rPr lang="ru-RU" dirty="0"/>
              <a:t>гимнастики;</a:t>
            </a:r>
          </a:p>
          <a:p>
            <a:pPr lvl="0"/>
            <a:r>
              <a:rPr lang="ru-RU" dirty="0"/>
              <a:t>Знакомство с объектом </a:t>
            </a:r>
            <a:r>
              <a:rPr lang="ru-RU" dirty="0" smtClean="0"/>
              <a:t>и </a:t>
            </a:r>
            <a:r>
              <a:rPr lang="ru-RU" dirty="0"/>
              <a:t>его обследование (беседа, рассматривание готового образца, иллюстрации);</a:t>
            </a:r>
          </a:p>
          <a:p>
            <a:pPr lvl="0"/>
            <a:r>
              <a:rPr lang="ru-RU" dirty="0"/>
              <a:t>Объяснение и показ новых способов </a:t>
            </a:r>
            <a:r>
              <a:rPr lang="ru-RU" dirty="0" smtClean="0"/>
              <a:t>с </a:t>
            </a:r>
            <a:r>
              <a:rPr lang="ru-RU" dirty="0"/>
              <a:t>выбором  наиболее приемлемых; </a:t>
            </a:r>
          </a:p>
          <a:p>
            <a:pPr lvl="0"/>
            <a:r>
              <a:rPr lang="ru-RU" dirty="0"/>
              <a:t>Техника безопасности при работе;</a:t>
            </a:r>
          </a:p>
          <a:p>
            <a:pPr lvl="0"/>
            <a:r>
              <a:rPr lang="ru-RU" dirty="0"/>
              <a:t>Практическая деятельность детей;</a:t>
            </a:r>
          </a:p>
          <a:p>
            <a:pPr lvl="0"/>
            <a:r>
              <a:rPr lang="ru-RU" dirty="0"/>
              <a:t>Анализ работ;</a:t>
            </a:r>
          </a:p>
          <a:p>
            <a:pPr lvl="0"/>
            <a:r>
              <a:rPr lang="ru-RU" dirty="0"/>
              <a:t>Рефлексия (возможность самостоятельно обыграть созданный образ).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590</TotalTime>
  <Words>704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Актуальность </vt:lpstr>
      <vt:lpstr>Презентация PowerPoint</vt:lpstr>
      <vt:lpstr>Презентация PowerPoint</vt:lpstr>
      <vt:lpstr>       Цель :  приобретение нового сенсорного опыта, развитие речи, через укрепление мелкой моторики пальцев рук и организации совместного изобразительного творчества детей и взрослых.  </vt:lpstr>
      <vt:lpstr>Принципы, положенные в основу рабочей программы художественной студии «Весёлые шарики»:   </vt:lpstr>
      <vt:lpstr>Этапы  освоения программы:</vt:lpstr>
      <vt:lpstr>Презентация PowerPoint</vt:lpstr>
      <vt:lpstr>Схема занятия включает: </vt:lpstr>
      <vt:lpstr>Календарное планирование  занятий художественной студии по  развитию творчества детей     раннего возраста «Весёлые шарики»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 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2019-03-05T12:26:49Z</dcterms:created>
  <dcterms:modified xsi:type="dcterms:W3CDTF">2019-03-13T11:27:53Z</dcterms:modified>
</cp:coreProperties>
</file>