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9" r:id="rId11"/>
    <p:sldId id="271" r:id="rId12"/>
    <p:sldId id="273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3B136-9C97-489C-84DA-59BB26641914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083AD-2E60-44BA-820E-11A000574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3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оспитательные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*Формирование потребности в ежедневных физических упражнениях;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*Воспитание умения рационально использовать физические упражнения в самостоятельной двигательной деятельности;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*Приобретение грации, пластичности, выразительности движений;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*Воспитание самостоятельности, инициативности, самоорганизации, взаимопомощи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*Формирование двигательных умений и навыков;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*Развитие психофизических качеств( быстроты, силы, гибкости, выносливости, глазомера, ловкости);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Развитие двигательных способностей (функции равновесия, координации движений</a:t>
            </a:r>
          </a:p>
          <a:p>
            <a:pPr lvl="0" algn="just">
              <a:spcBef>
                <a:spcPts val="1125"/>
              </a:spcBef>
              <a:spcAft>
                <a:spcPts val="1125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BB696-A20B-46EC-AB94-0579BCB879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F48A-260C-4862-936A-88517435B9FC}" type="datetimeFigureOut">
              <a:rPr lang="ru-RU" smtClean="0"/>
              <a:pPr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0D78-F869-49C1-B680-9B72D056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s88.ru/9826-fizkulturnye-zanyatiya-na-ulitse--ikh-aktualnost-i-organizatsiya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s88.ru/2844-ispolzovanie-netraditsionnogo-fizkulturnogo-oborudovaniya-v-fizicheskom-razvitii-detey-doshkolnogo-vozrasta.html" TargetMode="External"/><Relationship Id="rId3" Type="http://schemas.openxmlformats.org/officeDocument/2006/relationships/hyperlink" Target="http://ds88.ru/3148-kompleksnaya-metodika-korrektsionnoy-raboty-po-rinolalii-u-detey-doshkolnogo-vozrasta.html" TargetMode="External"/><Relationship Id="rId7" Type="http://schemas.openxmlformats.org/officeDocument/2006/relationships/hyperlink" Target="http://ds88.ru/10069-formirovanie-ekologicheskikh-znaniy-u-detey-doshkolnogo-vozrasta-cherez-didakticheskie-igry.html" TargetMode="External"/><Relationship Id="rId12" Type="http://schemas.openxmlformats.org/officeDocument/2006/relationships/hyperlink" Target="http://ds88.ru/3319-kompozitory-nashego-kraya--znakomstvo-s-tvorchestvom-t-b--teraevich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s88.ru/401-vnedrenie-effektivnykh-metodov-i-priyomov-slukhovogo-vospriyatiya-i-ikh-vliyanie-na-razvitie-muzykalnykh-sposobnostey-detey-starshego-doshkolnogo-vozrasta--neobkhodimykh-dlya-dalneyshego-obucheniya-v-.html" TargetMode="External"/><Relationship Id="rId11" Type="http://schemas.openxmlformats.org/officeDocument/2006/relationships/hyperlink" Target="http://ds88.ru/5978-organizatsiya-raboty-s-detmi-s-ogranichennymi-vozmozhnostyami-s-tselyu-ikh-dalneyshey-sotsialnoy-adaptatsii-k-zhizni-v-obshchestve.html" TargetMode="External"/><Relationship Id="rId5" Type="http://schemas.openxmlformats.org/officeDocument/2006/relationships/hyperlink" Target="http://ds88.ru/416-vozmozhnosti-ispolzovaniya-informatsionno-kommunikatsionnykh-tekhnologiy-vo-vzaimodeystvii-s-roditelyami.html" TargetMode="External"/><Relationship Id="rId10" Type="http://schemas.openxmlformats.org/officeDocument/2006/relationships/hyperlink" Target="http://ds88.ru/222-v-zdorovom-tele--zdorovyy-dukh.html" TargetMode="External"/><Relationship Id="rId4" Type="http://schemas.openxmlformats.org/officeDocument/2006/relationships/hyperlink" Target="http://ds88.ru/2537-integrirovannoe-zanyatie-po-sensornomu-vospitaniyu-i-izobrazitelnoy-deyatelnosti.html" TargetMode="External"/><Relationship Id="rId9" Type="http://schemas.openxmlformats.org/officeDocument/2006/relationships/hyperlink" Target="http://ds88.ru/284-vzaimodeystvie-vospitatelya-i-roditeley-v-formirovanii-u-detey-potrebnosti-v-zdorovom-obraze-zhizni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YandexDisk\Загрузки\310942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7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МБДОУ «ЦРР – детский сад № 10»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cs typeface="Aparajita" pitchFamily="34" charset="0"/>
              </a:rPr>
              <a:t>«Система совместной работы с родителями по физическому развитию детей старшего дошкольного возраста»</a:t>
            </a:r>
            <a:br>
              <a:rPr lang="ru-RU" b="1" i="1" dirty="0" smtClean="0">
                <a:solidFill>
                  <a:srgbClr val="FF0000"/>
                </a:solidFill>
                <a:cs typeface="Aparajita" pitchFamily="34" charset="0"/>
              </a:rPr>
            </a:br>
            <a:endParaRPr lang="ru-RU" b="1" i="1" dirty="0" smtClean="0">
              <a:solidFill>
                <a:srgbClr val="FF0000"/>
              </a:solidFill>
              <a:cs typeface="Aparajita" pitchFamily="34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  <a:cs typeface="Aparajita" pitchFamily="34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  <a:cs typeface="Aparajita" pitchFamily="34" charset="0"/>
            </a:endParaRPr>
          </a:p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  <a:cs typeface="Aparajita" pitchFamily="34" charset="0"/>
            </a:endParaRPr>
          </a:p>
          <a:p>
            <a:pPr algn="ctr">
              <a:buNone/>
            </a:pPr>
            <a:endParaRPr lang="ru-RU" sz="2800" b="1" i="1" dirty="0" smtClean="0">
              <a:cs typeface="Aparajita" pitchFamily="34" charset="0"/>
            </a:endParaRPr>
          </a:p>
          <a:p>
            <a:pPr algn="ctr">
              <a:buNone/>
            </a:pPr>
            <a:endParaRPr lang="ru-RU" sz="2800" b="1" i="1" dirty="0" smtClean="0">
              <a:cs typeface="Aparajita" pitchFamily="34" charset="0"/>
            </a:endParaRPr>
          </a:p>
          <a:p>
            <a:pPr algn="ctr">
              <a:buNone/>
            </a:pPr>
            <a:r>
              <a:rPr lang="ru-RU" sz="2800" b="1" i="1" dirty="0" smtClean="0">
                <a:cs typeface="Aparajita" pitchFamily="34" charset="0"/>
              </a:rPr>
              <a:t>Воспитатель старшей группы </a:t>
            </a:r>
            <a:r>
              <a:rPr lang="ru-RU" sz="2800" b="1" i="1" dirty="0" err="1" smtClean="0">
                <a:cs typeface="Aparajita" pitchFamily="34" charset="0"/>
              </a:rPr>
              <a:t>Антименко</a:t>
            </a:r>
            <a:r>
              <a:rPr lang="ru-RU" sz="2800" b="1" i="1" dirty="0" smtClean="0">
                <a:cs typeface="Aparajita" pitchFamily="34" charset="0"/>
              </a:rPr>
              <a:t> Т.А.</a:t>
            </a:r>
            <a:endParaRPr lang="ru-RU" sz="2800" b="1" i="1" dirty="0">
              <a:cs typeface="Aparajita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1" name="Picture 2" descr="C:\Users\Admin\YandexDisk\Загрузки\podvizhnye-igry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614704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756084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Структура НОД</a:t>
            </a:r>
            <a:r>
              <a:rPr lang="ru-RU" u="sng" dirty="0" smtClean="0"/>
              <a:t>.</a:t>
            </a:r>
          </a:p>
          <a:p>
            <a:pPr algn="ctr"/>
            <a:endParaRPr lang="ru-RU" dirty="0" smtClean="0"/>
          </a:p>
          <a:p>
            <a:r>
              <a:rPr lang="ru-RU" sz="2000" b="1" i="1" dirty="0" smtClean="0"/>
              <a:t>Каждое НОД состоит из традиционных трех частей: </a:t>
            </a:r>
            <a:r>
              <a:rPr lang="ru-RU" sz="2000" b="1" i="1" dirty="0" smtClean="0">
                <a:solidFill>
                  <a:srgbClr val="002060"/>
                </a:solidFill>
              </a:rPr>
              <a:t>вводно-подготовительной, основной и заключительной.</a:t>
            </a:r>
          </a:p>
          <a:p>
            <a:r>
              <a:rPr lang="ru-RU" sz="2000" b="1" i="1" u="sng" dirty="0" smtClean="0"/>
              <a:t>Основная цель всех трех частей</a:t>
            </a:r>
            <a:r>
              <a:rPr lang="ru-RU" sz="2000" dirty="0" smtClean="0"/>
              <a:t>: помочь родителям и детям ощутить радость от совместной двигательной деятельности, помочь взрослым установить эмоционально-тактильный контакт с детьми, способствовать развитию межличностного общения у ребенка со взрослым.</a:t>
            </a:r>
          </a:p>
          <a:p>
            <a:r>
              <a:rPr lang="ru-RU" b="1" u="sng" dirty="0" smtClean="0"/>
              <a:t>В</a:t>
            </a:r>
            <a:r>
              <a:rPr lang="ru-RU" sz="2000" b="1" u="sng" dirty="0" smtClean="0"/>
              <a:t> </a:t>
            </a:r>
            <a:r>
              <a:rPr lang="ru-RU" sz="2000" b="1" i="1" u="sng" dirty="0" smtClean="0"/>
              <a:t>вводную</a:t>
            </a:r>
            <a:r>
              <a:rPr lang="ru-RU" sz="2000" b="1" u="sng" dirty="0" smtClean="0"/>
              <a:t> </a:t>
            </a:r>
            <a:r>
              <a:rPr lang="ru-RU" sz="2000" b="1" i="1" u="sng" dirty="0" smtClean="0"/>
              <a:t>часть</a:t>
            </a:r>
            <a:r>
              <a:rPr lang="ru-RU" sz="2000" dirty="0" smtClean="0"/>
              <a:t> входят различные виды ходьбы, бега, прыжков, танцевальные движения.</a:t>
            </a:r>
          </a:p>
          <a:p>
            <a:r>
              <a:rPr lang="ru-RU" sz="2000" b="1" u="sng" dirty="0" smtClean="0"/>
              <a:t>В </a:t>
            </a:r>
            <a:r>
              <a:rPr lang="ru-RU" sz="2000" b="1" i="1" u="sng" dirty="0" smtClean="0"/>
              <a:t>основную часть</a:t>
            </a:r>
            <a:r>
              <a:rPr lang="ru-RU" sz="2000" b="1" dirty="0" smtClean="0"/>
              <a:t> </a:t>
            </a:r>
            <a:r>
              <a:rPr lang="ru-RU" sz="2000" dirty="0" smtClean="0"/>
              <a:t>входят ОРУ, упражнения, направленные на выработку правильного положения головы, плеч, других частей тела. Проводятся совместные подвижные игры.</a:t>
            </a:r>
          </a:p>
          <a:p>
            <a:r>
              <a:rPr lang="ru-RU" sz="2000" dirty="0" smtClean="0"/>
              <a:t>Взрослые следят за правильным выполнением упражнений детьми и сами выполняют их.</a:t>
            </a:r>
          </a:p>
          <a:p>
            <a:r>
              <a:rPr lang="ru-RU" sz="2000" b="1" u="sng" dirty="0" smtClean="0"/>
              <a:t>В </a:t>
            </a:r>
            <a:r>
              <a:rPr lang="ru-RU" sz="2000" b="1" i="1" u="sng" dirty="0" smtClean="0"/>
              <a:t>заключительной части</a:t>
            </a:r>
            <a:r>
              <a:rPr lang="ru-RU" sz="2000" dirty="0" smtClean="0"/>
              <a:t> взрослые, и дети выполняют упражнение на дыхание, расслабление, точечный массаж, участвуют в играх малой подвижности.</a:t>
            </a:r>
          </a:p>
          <a:p>
            <a:r>
              <a:rPr lang="ru-RU" sz="2000" b="1" i="1" dirty="0" smtClean="0"/>
              <a:t>Подводится итог НОД.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5191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48680"/>
            <a:ext cx="813690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Физкультурные праздники и развлечения.</a:t>
            </a:r>
          </a:p>
          <a:p>
            <a:pPr algn="ctr"/>
            <a:r>
              <a:rPr lang="ru-RU" sz="2000" b="1" dirty="0" smtClean="0"/>
              <a:t>В совместном с родителями проведении всех праздников и развлечений я отмечается </a:t>
            </a:r>
            <a:r>
              <a:rPr lang="ru-RU" sz="2000" b="1" u="sng" dirty="0" smtClean="0"/>
              <a:t>три этапа</a:t>
            </a:r>
            <a:r>
              <a:rPr lang="ru-RU" sz="2000" b="1" dirty="0" smtClean="0"/>
              <a:t>:</a:t>
            </a:r>
          </a:p>
          <a:p>
            <a:r>
              <a:rPr lang="ru-RU" b="1" i="1" u="sng" dirty="0" smtClean="0"/>
              <a:t>На первом этапе</a:t>
            </a:r>
            <a:r>
              <a:rPr lang="ru-RU" b="1" i="1" dirty="0" smtClean="0"/>
              <a:t> ведущая организаторская определяющая роль принадлежит педагогу по физическому воспитанию и воспитателям. Мы готовим сценарий, план мероприятия, оформление, атрибуты, исполняют роли, а взрослые и дети участвуют в спортивном празднике или развлечениях. Такая организация совместных физкультурных праздников и развлечений характерна для начального этапа работы по физическому воспитанию с взрослыми.</a:t>
            </a:r>
          </a:p>
          <a:p>
            <a:r>
              <a:rPr lang="ru-RU" b="1" i="1" u="sng" dirty="0" smtClean="0"/>
              <a:t>На втором этапе</a:t>
            </a:r>
            <a:r>
              <a:rPr lang="ru-RU" b="1" i="1" dirty="0" smtClean="0"/>
              <a:t> сценарий и план мероприятий готовят педагог и родители. Взрослые играют роли сказочных персонажей, являются членами жюри, помогают в оформлении зала, готовят атрибуты, костюмы.</a:t>
            </a:r>
          </a:p>
          <a:p>
            <a:r>
              <a:rPr lang="ru-RU" b="1" i="1" dirty="0" smtClean="0"/>
              <a:t>И, наконец, </a:t>
            </a:r>
            <a:r>
              <a:rPr lang="ru-RU" b="1" i="1" u="sng" dirty="0" smtClean="0"/>
              <a:t>третий этап</a:t>
            </a:r>
            <a:r>
              <a:rPr lang="ru-RU" b="1" i="1" dirty="0" smtClean="0"/>
              <a:t>: родители и дети — инициаторы, авторы спортивных мероприятий.</a:t>
            </a:r>
          </a:p>
          <a:p>
            <a:r>
              <a:rPr lang="ru-RU" b="1" i="1" dirty="0" smtClean="0"/>
              <a:t>Разработанная и апробированная система совместной работы способствует физическому развитию и оздоровлению детей, повышению педагогических условий для физического развития ребенка, налицо повышение педагогической культуры родителей в области физического воспитания.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759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19256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Для достижения положительного результата, в своей работе я использую такие традиционные формы работы с семьёй, как: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Беседы (индивидуальные и групповые)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Открытые физкультурные занятия для родителей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Дни открытых дверей в спортивном зале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Физкультурные праздники и развлечения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Консультации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Разработка и оформление стендовой информации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Родительское собрания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Анкетирование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Фотовыставки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3044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5" y="3336667"/>
            <a:ext cx="23762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69898" y="2967335"/>
            <a:ext cx="3034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Объем части         формируемой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образовательных отношений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(не более 40%)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Picture 3" descr="C:\Users\Admin\YandexDisk\Загрузки\f5798db5e1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44" y="3233688"/>
            <a:ext cx="7914456" cy="3624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8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836713"/>
            <a:ext cx="59584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hlinkClick r:id="rId3"/>
              </a:rPr>
              <a:t>Актуальность</a:t>
            </a:r>
            <a:r>
              <a:rPr lang="ru-RU" sz="4000" dirty="0" smtClean="0">
                <a:solidFill>
                  <a:srgbClr val="0070C0"/>
                </a:solidFill>
              </a:rPr>
              <a:t>: </a:t>
            </a:r>
          </a:p>
          <a:p>
            <a:pPr algn="ctr"/>
            <a:endParaRPr lang="ru-RU" sz="4000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i="1" dirty="0" smtClean="0"/>
              <a:t>проблемы обуславливается поиском новых форм и  методов сотрудничества детского сада и семьи в плане физического воспитания и оздоровления детей. Также актуальной является проблема повышения уровня физкультурной грамотности и компетенции родителей.</a:t>
            </a:r>
          </a:p>
          <a:p>
            <a:pPr algn="ctr"/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002060"/>
                </a:solidFill>
              </a:rPr>
              <a:t>Цель моей работы:</a:t>
            </a:r>
            <a:endParaRPr lang="ru-RU" sz="4000" u="sng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2060"/>
                </a:solidFill>
                <a:hlinkClick r:id="rId3"/>
              </a:rPr>
              <a:t>Повышение эффективности работы по</a:t>
            </a:r>
            <a:r>
              <a:rPr lang="ru-RU" b="1" i="1" u="sng" dirty="0" smtClean="0">
                <a:solidFill>
                  <a:srgbClr val="002060"/>
                </a:solidFill>
              </a:rPr>
              <a:t> физическому </a:t>
            </a:r>
            <a:r>
              <a:rPr lang="ru-RU" b="1" i="1" u="sng" dirty="0" smtClean="0">
                <a:solidFill>
                  <a:srgbClr val="002060"/>
                </a:solidFill>
                <a:hlinkClick r:id="rId4"/>
              </a:rPr>
              <a:t>воспитанию и</a:t>
            </a:r>
            <a:r>
              <a:rPr lang="ru-RU" b="1" i="1" u="sng" dirty="0" smtClean="0">
                <a:solidFill>
                  <a:srgbClr val="002060"/>
                </a:solidFill>
              </a:rPr>
              <a:t> оздоровлению детей.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2060"/>
                </a:solidFill>
              </a:rPr>
              <a:t>Получение </a:t>
            </a:r>
            <a:r>
              <a:rPr lang="ru-RU" b="1" i="1" u="sng" dirty="0" smtClean="0">
                <a:solidFill>
                  <a:srgbClr val="002060"/>
                </a:solidFill>
                <a:hlinkClick r:id="rId5"/>
              </a:rPr>
              <a:t>родителями</a:t>
            </a:r>
            <a:r>
              <a:rPr lang="ru-RU" b="1" i="1" u="sng" dirty="0" smtClean="0">
                <a:solidFill>
                  <a:srgbClr val="002060"/>
                </a:solidFill>
              </a:rPr>
              <a:t> </a:t>
            </a:r>
            <a:r>
              <a:rPr lang="ru-RU" b="1" i="1" u="sng" dirty="0" smtClean="0">
                <a:solidFill>
                  <a:srgbClr val="002060"/>
                </a:solidFill>
                <a:hlinkClick r:id="rId6"/>
              </a:rPr>
              <a:t>необходимых</a:t>
            </a:r>
            <a:r>
              <a:rPr lang="ru-RU" b="1" i="1" u="sng" dirty="0" smtClean="0">
                <a:solidFill>
                  <a:srgbClr val="002060"/>
                </a:solidFill>
              </a:rPr>
              <a:t> </a:t>
            </a:r>
            <a:r>
              <a:rPr lang="ru-RU" b="1" i="1" u="sng" dirty="0" smtClean="0">
                <a:solidFill>
                  <a:srgbClr val="002060"/>
                </a:solidFill>
                <a:hlinkClick r:id="rId7"/>
              </a:rPr>
              <a:t>знаний</a:t>
            </a:r>
            <a:r>
              <a:rPr lang="ru-RU" b="1" i="1" u="sng" dirty="0" smtClean="0">
                <a:solidFill>
                  <a:srgbClr val="002060"/>
                </a:solidFill>
              </a:rPr>
              <a:t> 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2060"/>
                </a:solidFill>
              </a:rPr>
              <a:t> </a:t>
            </a:r>
            <a:r>
              <a:rPr lang="ru-RU" b="1" i="1" u="sng" dirty="0" smtClean="0">
                <a:solidFill>
                  <a:srgbClr val="002060"/>
                </a:solidFill>
                <a:hlinkClick r:id="rId8"/>
              </a:rPr>
              <a:t>физическом развитии</a:t>
            </a:r>
            <a:r>
              <a:rPr lang="ru-RU" b="1" i="1" u="sng" dirty="0" smtClean="0">
                <a:solidFill>
                  <a:srgbClr val="002060"/>
                </a:solidFill>
              </a:rPr>
              <a:t> ребенка.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2060"/>
                </a:solidFill>
              </a:rPr>
              <a:t>Формирование </a:t>
            </a:r>
            <a:r>
              <a:rPr lang="ru-RU" b="1" i="1" u="sng" dirty="0" smtClean="0">
                <a:solidFill>
                  <a:srgbClr val="002060"/>
                </a:solidFill>
                <a:hlinkClick r:id="rId9"/>
              </a:rPr>
              <a:t>потребности в</a:t>
            </a:r>
            <a:r>
              <a:rPr lang="ru-RU" b="1" i="1" u="sng" dirty="0" smtClean="0">
                <a:solidFill>
                  <a:srgbClr val="002060"/>
                </a:solidFill>
              </a:rPr>
              <a:t> </a:t>
            </a:r>
            <a:r>
              <a:rPr lang="ru-RU" b="1" i="1" u="sng" dirty="0" smtClean="0">
                <a:solidFill>
                  <a:srgbClr val="002060"/>
                </a:solidFill>
                <a:hlinkClick r:id="rId10"/>
              </a:rPr>
              <a:t>здоровом</a:t>
            </a:r>
            <a:r>
              <a:rPr lang="ru-RU" b="1" i="1" u="sng" dirty="0" smtClean="0">
                <a:solidFill>
                  <a:srgbClr val="002060"/>
                </a:solidFill>
              </a:rPr>
              <a:t> образе </a:t>
            </a:r>
            <a:r>
              <a:rPr lang="ru-RU" b="1" i="1" u="sng" dirty="0" smtClean="0">
                <a:solidFill>
                  <a:srgbClr val="002060"/>
                </a:solidFill>
                <a:hlinkClick r:id="rId11"/>
              </a:rPr>
              <a:t>жизни в</a:t>
            </a:r>
            <a:r>
              <a:rPr lang="ru-RU" b="1" i="1" u="sng" dirty="0" smtClean="0">
                <a:solidFill>
                  <a:srgbClr val="002060"/>
                </a:solidFill>
              </a:rPr>
              <a:t> семье.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2060"/>
                </a:solidFill>
                <a:hlinkClick r:id="rId12"/>
              </a:rPr>
              <a:t>Знакомство с</a:t>
            </a:r>
            <a:r>
              <a:rPr lang="ru-RU" b="1" i="1" u="sng" dirty="0" smtClean="0">
                <a:solidFill>
                  <a:srgbClr val="002060"/>
                </a:solidFill>
              </a:rPr>
              <a:t> работой сада по физическому развитию и оздоровлению детей.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rgbClr val="002060"/>
                </a:solidFill>
              </a:rPr>
              <a:t>Обеспечение преемственности методов и приемов воспитания детей в семье и детском саду.</a:t>
            </a:r>
          </a:p>
          <a:p>
            <a:pPr algn="ctr">
              <a:buNone/>
            </a:pP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332656"/>
            <a:ext cx="64087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2060"/>
                </a:solidFill>
              </a:rPr>
              <a:t>Задачи:</a:t>
            </a:r>
          </a:p>
          <a:p>
            <a:pPr algn="ctr"/>
            <a:endParaRPr lang="ru-RU" sz="4400" u="sng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 Изучить особенности физического воспитания детей в семье.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 Разработать систему физических упражнений для совместных занятий с детьми.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 Разработать рекомендации по дальнейшему совершенствованию системы физического воспитания детей в семье и пути внедрения ее в быт семьи.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 Приобщать детей и родителей к здоровому образу жизни и воспитывать потребность в нём.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115616" y="908720"/>
            <a:ext cx="76328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</a:rPr>
              <a:t>Система совместной работы с родителями предполагает несколько форм сотрудничества:</a:t>
            </a:r>
          </a:p>
          <a:p>
            <a:pPr algn="ctr"/>
            <a:endParaRPr lang="ru-RU" sz="3200" u="sng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dirty="0" smtClean="0"/>
              <a:t> </a:t>
            </a:r>
            <a:r>
              <a:rPr lang="ru-RU" sz="2800" b="1" i="1" dirty="0" smtClean="0"/>
              <a:t>Система домашних заданий-   консультаций для родителей.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i="1" dirty="0" smtClean="0"/>
              <a:t> Организация и проведение совместных физкультурных занятий детей и родителей.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800" b="1" i="1" dirty="0" smtClean="0"/>
              <a:t> Проведение спортивных развлечений и праздников с участием родителей.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" y="-25570"/>
            <a:ext cx="9144000" cy="688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980728"/>
            <a:ext cx="648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002060"/>
                </a:solidFill>
              </a:rPr>
              <a:t>Предварительная работа:</a:t>
            </a:r>
          </a:p>
          <a:p>
            <a:endParaRPr lang="ru-RU" sz="4000" u="sng" dirty="0" smtClean="0">
              <a:solidFill>
                <a:srgbClr val="00206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/>
              <a:t>   </a:t>
            </a:r>
            <a:r>
              <a:rPr lang="ru-RU" sz="2400" b="1" i="1" dirty="0" smtClean="0"/>
              <a:t>Анкетирование родителей.</a:t>
            </a:r>
          </a:p>
          <a:p>
            <a:pPr>
              <a:buClr>
                <a:srgbClr val="FF0000"/>
              </a:buClr>
            </a:pPr>
            <a:endParaRPr lang="ru-RU" sz="2400" b="1" i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b="1" i="1" dirty="0" smtClean="0"/>
              <a:t>  Разработка конспектов совместных физкультурных НОД и развлечений для детей старшего дошкольного возраста.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75656" y="1052736"/>
            <a:ext cx="738031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Tahoma" pitchFamily="34" charset="0"/>
              </a:rPr>
              <a:t>Организация совместных физкультурных 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НОД.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Цель совместных физкультурных НОД детей с родителями – гармонизация детско-родительских отношений средствами физической культуры и повышение грамотности родителей в области физического развития и воспитания своих детей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Tahoma" pitchFamily="34" charset="0"/>
                <a:cs typeface="Tahoma" pitchFamily="34" charset="0"/>
              </a:rPr>
              <a:t>.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564113"/>
            <a:ext cx="6799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49694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Задачи совместных физкультурных НОД родителей с детьми:</a:t>
            </a:r>
          </a:p>
          <a:p>
            <a:pPr algn="ctr"/>
            <a:endParaRPr lang="ru-RU" b="1" u="sng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u="sng" dirty="0" smtClean="0"/>
              <a:t>У детей:</a:t>
            </a:r>
            <a:endParaRPr lang="ru-RU" sz="24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b="1" dirty="0" smtClean="0"/>
              <a:t> </a:t>
            </a:r>
            <a:r>
              <a:rPr lang="ru-RU" sz="2000" b="1" dirty="0" smtClean="0"/>
              <a:t>формировать правильную осанку и содействовать профилактике плоскостопия;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 закреплять и совершенствовать двигательные умения и навыки;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 развивать мышечную силу, гибкость, скоростно-силовые и координационные способности;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 содействовать развитию чувства ритма, музыкального слуха, умения согласовывать движения с музыкой;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 развивать у детей психические процессы: внимание, память, воображение, мышление;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 формировать навыки выразительности, пластичности в движении;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 развивать ручную умелость и мелкую моторику;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 совершенствовать эмоционально-волевую сферу, способствовать развитию произвольной регуляции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9610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751344"/>
            <a:ext cx="727280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002060"/>
                </a:solidFill>
              </a:rPr>
              <a:t>У родителей:</a:t>
            </a:r>
          </a:p>
          <a:p>
            <a:pPr algn="ctr"/>
            <a:endParaRPr lang="ru-RU" sz="20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формировать практические умения в области физического воспитания ребенка;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повышать уровень педагогической культуры.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 smtClean="0"/>
          </a:p>
          <a:p>
            <a:pPr algn="ctr"/>
            <a:r>
              <a:rPr lang="ru-RU" sz="2400" b="1" i="1" u="sng" dirty="0" smtClean="0">
                <a:solidFill>
                  <a:srgbClr val="002060"/>
                </a:solidFill>
              </a:rPr>
              <a:t>У родителей и детей:</a:t>
            </a:r>
          </a:p>
          <a:p>
            <a:pPr algn="ctr"/>
            <a:endParaRPr lang="ru-RU" sz="2400" b="1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формировать двигательные умения;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содействовать вербальному и невербальному общению;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содействовать формированию гармоничных взаимоотношений между детьми и родителями, изменению образа ребенка в представлении родителей в положительную сторону;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развивать у детей и у взрослых творческую, познавательную активность, спонтанность, инициативу, расширять кругозор;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b="1" dirty="0" smtClean="0"/>
              <a:t>воспитывать умение эмоционально выражать себя в движении.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472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556</Words>
  <Application>Microsoft Office PowerPoint</Application>
  <PresentationFormat>Экран (4:3)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Aparajita</vt:lpstr>
      <vt:lpstr>Arial</vt:lpstr>
      <vt:lpstr>Calibri</vt:lpstr>
      <vt:lpstr>Tahoma</vt:lpstr>
      <vt:lpstr>Times New Roman</vt:lpstr>
      <vt:lpstr>Wingdings</vt:lpstr>
      <vt:lpstr>Тема Office</vt:lpstr>
      <vt:lpstr>МБДОУ «ЦРР – детский сад № 10» </vt:lpstr>
      <vt:lpstr>Презентация PowerPoint</vt:lpstr>
      <vt:lpstr>Цель моей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достижения положительного результата, в своей работе я использую такие традиционные формы работы с семьёй, как: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36</cp:revision>
  <dcterms:created xsi:type="dcterms:W3CDTF">2016-02-29T13:33:32Z</dcterms:created>
  <dcterms:modified xsi:type="dcterms:W3CDTF">2019-04-05T04:32:12Z</dcterms:modified>
</cp:coreProperties>
</file>