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" ContentType="application/vnd.ms-powerpoint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1"/>
  </p:notesMasterIdLst>
  <p:sldIdLst>
    <p:sldId id="275" r:id="rId2"/>
    <p:sldId id="405" r:id="rId3"/>
    <p:sldId id="308" r:id="rId4"/>
    <p:sldId id="274" r:id="rId5"/>
    <p:sldId id="390" r:id="rId6"/>
    <p:sldId id="256" r:id="rId7"/>
    <p:sldId id="334" r:id="rId8"/>
    <p:sldId id="391" r:id="rId9"/>
    <p:sldId id="329" r:id="rId10"/>
    <p:sldId id="392" r:id="rId11"/>
    <p:sldId id="323" r:id="rId12"/>
    <p:sldId id="393" r:id="rId13"/>
    <p:sldId id="373" r:id="rId14"/>
    <p:sldId id="394" r:id="rId15"/>
    <p:sldId id="395" r:id="rId16"/>
    <p:sldId id="335" r:id="rId17"/>
    <p:sldId id="401" r:id="rId18"/>
    <p:sldId id="400" r:id="rId19"/>
    <p:sldId id="399" r:id="rId20"/>
    <p:sldId id="370" r:id="rId21"/>
    <p:sldId id="396" r:id="rId22"/>
    <p:sldId id="257" r:id="rId23"/>
    <p:sldId id="332" r:id="rId24"/>
    <p:sldId id="299" r:id="rId25"/>
    <p:sldId id="337" r:id="rId26"/>
    <p:sldId id="342" r:id="rId27"/>
    <p:sldId id="312" r:id="rId28"/>
    <p:sldId id="336" r:id="rId29"/>
    <p:sldId id="277" r:id="rId30"/>
    <p:sldId id="343" r:id="rId31"/>
    <p:sldId id="346" r:id="rId32"/>
    <p:sldId id="321" r:id="rId33"/>
    <p:sldId id="349" r:id="rId34"/>
    <p:sldId id="350" r:id="rId35"/>
    <p:sldId id="351" r:id="rId36"/>
    <p:sldId id="311" r:id="rId37"/>
    <p:sldId id="357" r:id="rId38"/>
    <p:sldId id="358" r:id="rId39"/>
    <p:sldId id="359" r:id="rId40"/>
    <p:sldId id="361" r:id="rId41"/>
    <p:sldId id="362" r:id="rId42"/>
    <p:sldId id="363" r:id="rId43"/>
    <p:sldId id="364" r:id="rId44"/>
    <p:sldId id="375" r:id="rId45"/>
    <p:sldId id="376" r:id="rId46"/>
    <p:sldId id="378" r:id="rId47"/>
    <p:sldId id="381" r:id="rId48"/>
    <p:sldId id="382" r:id="rId49"/>
    <p:sldId id="384" r:id="rId50"/>
    <p:sldId id="385" r:id="rId51"/>
    <p:sldId id="397" r:id="rId52"/>
    <p:sldId id="258" r:id="rId53"/>
    <p:sldId id="333" r:id="rId54"/>
    <p:sldId id="260" r:id="rId55"/>
    <p:sldId id="269" r:id="rId56"/>
    <p:sldId id="268" r:id="rId57"/>
    <p:sldId id="271" r:id="rId58"/>
    <p:sldId id="340" r:id="rId59"/>
    <p:sldId id="341" r:id="rId60"/>
    <p:sldId id="338" r:id="rId61"/>
    <p:sldId id="339" r:id="rId62"/>
    <p:sldId id="296" r:id="rId63"/>
    <p:sldId id="330" r:id="rId64"/>
    <p:sldId id="331" r:id="rId65"/>
    <p:sldId id="324" r:id="rId66"/>
    <p:sldId id="347" r:id="rId67"/>
    <p:sldId id="352" r:id="rId68"/>
    <p:sldId id="353" r:id="rId69"/>
    <p:sldId id="313" r:id="rId70"/>
    <p:sldId id="356" r:id="rId71"/>
    <p:sldId id="360" r:id="rId72"/>
    <p:sldId id="297" r:id="rId73"/>
    <p:sldId id="377" r:id="rId74"/>
    <p:sldId id="389" r:id="rId75"/>
    <p:sldId id="345" r:id="rId76"/>
    <p:sldId id="348" r:id="rId77"/>
    <p:sldId id="355" r:id="rId78"/>
    <p:sldId id="402" r:id="rId79"/>
    <p:sldId id="398" r:id="rId80"/>
    <p:sldId id="344" r:id="rId81"/>
    <p:sldId id="272" r:id="rId82"/>
    <p:sldId id="371" r:id="rId83"/>
    <p:sldId id="322" r:id="rId84"/>
    <p:sldId id="294" r:id="rId85"/>
    <p:sldId id="354" r:id="rId86"/>
    <p:sldId id="365" r:id="rId87"/>
    <p:sldId id="366" r:id="rId88"/>
    <p:sldId id="367" r:id="rId89"/>
    <p:sldId id="368" r:id="rId90"/>
    <p:sldId id="380" r:id="rId91"/>
    <p:sldId id="388" r:id="rId92"/>
    <p:sldId id="369" r:id="rId93"/>
    <p:sldId id="374" r:id="rId94"/>
    <p:sldId id="379" r:id="rId95"/>
    <p:sldId id="383" r:id="rId96"/>
    <p:sldId id="386" r:id="rId97"/>
    <p:sldId id="387" r:id="rId98"/>
    <p:sldId id="403" r:id="rId99"/>
    <p:sldId id="404" r:id="rId10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68" autoAdjust="0"/>
    <p:restoredTop sz="98765" autoAdjust="0"/>
  </p:normalViewPr>
  <p:slideViewPr>
    <p:cSldViewPr>
      <p:cViewPr>
        <p:scale>
          <a:sx n="80" d="100"/>
          <a:sy n="80" d="100"/>
        </p:scale>
        <p:origin x="-96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0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826B164-8860-40B0-91BB-4B20A1DDD2D3}" type="datetimeFigureOut">
              <a:rPr lang="ru-RU"/>
              <a:pPr>
                <a:defRPr/>
              </a:pPr>
              <a:t>18.12.2014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D558BB9-EEB5-4796-98E6-9616031E0C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640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E788B13-297D-413F-BB19-61214B3AAAC6}" type="slidenum">
              <a:rPr lang="ru-RU" smtClean="0"/>
              <a:pPr/>
              <a:t>4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DCB446B-21F6-4EA9-8A1A-BE8BD704688A}" type="slidenum">
              <a:rPr lang="ru-RU" smtClean="0"/>
              <a:pPr/>
              <a:t>6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DCB446B-21F6-4EA9-8A1A-BE8BD704688A}" type="slidenum">
              <a:rPr lang="ru-RU" smtClean="0"/>
              <a:pPr/>
              <a:t>7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D7292-C3A9-4EE0-8C80-A227CC66AF24}" type="datetimeFigureOut">
              <a:rPr lang="ru-RU"/>
              <a:pPr>
                <a:defRPr/>
              </a:pPr>
              <a:t>18.12.2014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0F25B4-A665-44E8-8256-EBB18432C7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02C69-1E53-4D78-8678-F566C183E844}" type="datetimeFigureOut">
              <a:rPr lang="ru-RU"/>
              <a:pPr>
                <a:defRPr/>
              </a:pPr>
              <a:t>18.12.2014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DCEB8-E8D6-406B-8F1F-292CF7C817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4E460-20B1-4E96-8B6E-4686324213F3}" type="datetimeFigureOut">
              <a:rPr lang="ru-RU"/>
              <a:pPr>
                <a:defRPr/>
              </a:pPr>
              <a:t>18.12.2014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7C7DC-1E30-4256-9628-DCD06E9431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FEDE9-5D48-49D7-BE7C-90903B1F6EDD}" type="datetimeFigureOut">
              <a:rPr lang="ru-RU"/>
              <a:pPr>
                <a:defRPr/>
              </a:pPr>
              <a:t>18.12.2014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743D8-7085-43F6-9740-4A4538975D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94CB9-6D85-48DF-90A3-7B84446284FD}" type="datetimeFigureOut">
              <a:rPr lang="ru-RU"/>
              <a:pPr>
                <a:defRPr/>
              </a:pPr>
              <a:t>18.12.2014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C6F90-5E90-404C-B43C-89833737E2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BA7F0-5CE3-4B45-845C-5CDD8653182A}" type="datetimeFigureOut">
              <a:rPr lang="ru-RU"/>
              <a:pPr>
                <a:defRPr/>
              </a:pPr>
              <a:t>18.12.2014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82186-6C99-4714-852B-BAAC0AA5EF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79A91-EAA2-4DD0-8957-C40BAF51A5D5}" type="datetimeFigureOut">
              <a:rPr lang="ru-RU"/>
              <a:pPr>
                <a:defRPr/>
              </a:pPr>
              <a:t>18.12.2014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14C44-6413-4B05-9B90-72B39A2DA1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826D5-5E79-4EF7-9B13-1FF69BE016FE}" type="datetimeFigureOut">
              <a:rPr lang="ru-RU"/>
              <a:pPr>
                <a:defRPr/>
              </a:pPr>
              <a:t>18.12.2014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521C9-254F-4449-9F33-DA280AE97C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0A8E0-EE60-49A3-BA4E-C47C0FBC9CC3}" type="datetimeFigureOut">
              <a:rPr lang="ru-RU"/>
              <a:pPr>
                <a:defRPr/>
              </a:pPr>
              <a:t>18.12.2014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91211-3505-4F4F-B54F-C0C9B507F0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E0CC3-867C-48BA-B06C-5EFADF04B84F}" type="datetimeFigureOut">
              <a:rPr lang="ru-RU"/>
              <a:pPr>
                <a:defRPr/>
              </a:pPr>
              <a:t>18.12.2014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0C42A-A9E3-4857-BAD1-9DAC47FF64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7EB86-FC99-48EF-98FA-A7C6188A1ECE}" type="datetimeFigureOut">
              <a:rPr lang="ru-RU"/>
              <a:pPr>
                <a:defRPr/>
              </a:pPr>
              <a:t>18.12.2014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D82DA-093F-4A87-AAFF-1E0FB7C90E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3787E6D-1EFC-41FA-AB41-0E6085E03020}" type="datetimeFigureOut">
              <a:rPr lang="ru-RU"/>
              <a:pPr>
                <a:defRPr/>
              </a:pPr>
              <a:t>18.12.2014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B54F196-BC79-4B57-B788-2735C3AA5A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emf"/><Relationship Id="rId5" Type="http://schemas.openxmlformats.org/officeDocument/2006/relationships/oleObject" Target="../embeddings/Microsoft_PowerPoint_97-2003_Presentation1.ppt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4.png"/><Relationship Id="rId4" Type="http://schemas.openxmlformats.org/officeDocument/2006/relationships/image" Target="../media/image12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13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5.png"/><Relationship Id="rId4" Type="http://schemas.openxmlformats.org/officeDocument/2006/relationships/image" Target="../media/image15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7" Type="http://schemas.openxmlformats.org/officeDocument/2006/relationships/image" Target="../media/image169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9.jpeg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5.jpeg"/><Relationship Id="rId4" Type="http://schemas.openxmlformats.org/officeDocument/2006/relationships/image" Target="../media/image204.gi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8.jpeg"/><Relationship Id="rId4" Type="http://schemas.openxmlformats.org/officeDocument/2006/relationships/image" Target="../media/image207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0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3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8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0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3.jpeg"/><Relationship Id="rId4" Type="http://schemas.openxmlformats.org/officeDocument/2006/relationships/image" Target="../media/image2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9.jpeg"/><Relationship Id="rId4" Type="http://schemas.openxmlformats.org/officeDocument/2006/relationships/image" Target="../media/image228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1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4.jpeg"/><Relationship Id="rId4" Type="http://schemas.openxmlformats.org/officeDocument/2006/relationships/image" Target="../media/image233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6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8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2.jp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95739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03648" y="1772816"/>
            <a:ext cx="67881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Портфолио класса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2917" y="3933056"/>
            <a:ext cx="4206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Классный руководитель:</a:t>
            </a:r>
          </a:p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Пугачёва Наталья Александровна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3768" y="836712"/>
            <a:ext cx="37049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Состав учащихся 2 «В» класса</a:t>
            </a:r>
          </a:p>
          <a:p>
            <a:r>
              <a:rPr lang="ru-RU" dirty="0" smtClean="0"/>
              <a:t>20 человек.</a:t>
            </a:r>
          </a:p>
          <a:p>
            <a:r>
              <a:rPr lang="ru-RU" dirty="0" smtClean="0"/>
              <a:t>Мальчиков-11 человек</a:t>
            </a:r>
          </a:p>
          <a:p>
            <a:r>
              <a:rPr lang="ru-RU" dirty="0" smtClean="0"/>
              <a:t>Девочек-9 человек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059832" y="3068960"/>
            <a:ext cx="2782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Отличников-4 человека.</a:t>
            </a:r>
          </a:p>
          <a:p>
            <a:r>
              <a:rPr lang="ru-RU" dirty="0" smtClean="0"/>
              <a:t>Хорошистов-9 человек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03848" y="2668270"/>
            <a:ext cx="1794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Успеваемость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03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Мне для работы\ВСЕ ДЛЯ ПРЕЗЕНТАЦИЙ\Школьные фоны\kartinki2_0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072074"/>
            <a:ext cx="1307486" cy="1643074"/>
          </a:xfrm>
          <a:prstGeom prst="rect">
            <a:avLst/>
          </a:prstGeom>
          <a:noFill/>
        </p:spPr>
      </p:pic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214282" y="142852"/>
          <a:ext cx="2187563" cy="1640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6" name="Презентация" r:id="rId5" imgW="4570378" imgH="3427533" progId="PowerPoint.Show.8">
                  <p:embed/>
                </p:oleObj>
              </mc:Choice>
              <mc:Fallback>
                <p:oleObj name="Презентация" r:id="rId5" imgW="4570378" imgH="3427533" progId="PowerPoint.Show.8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282" y="142852"/>
                        <a:ext cx="2187563" cy="16404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359282"/>
            <a:ext cx="6300192" cy="4725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701097" y="417438"/>
            <a:ext cx="47134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Третий класс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55976" y="1174616"/>
            <a:ext cx="16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2013-2014 год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232"/>
            <a:ext cx="9144000" cy="7315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5696" y="548680"/>
            <a:ext cx="37049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Состав учащихся 3 «В» класса</a:t>
            </a:r>
          </a:p>
          <a:p>
            <a:r>
              <a:rPr lang="ru-RU" dirty="0" smtClean="0"/>
              <a:t>20 человек.</a:t>
            </a:r>
          </a:p>
          <a:p>
            <a:r>
              <a:rPr lang="ru-RU" dirty="0" smtClean="0"/>
              <a:t>Мальчиков-10 человек</a:t>
            </a:r>
          </a:p>
          <a:p>
            <a:r>
              <a:rPr lang="ru-RU" dirty="0" smtClean="0"/>
              <a:t>Девочек-</a:t>
            </a:r>
            <a:r>
              <a:rPr lang="en-US" dirty="0" smtClean="0"/>
              <a:t>10</a:t>
            </a:r>
            <a:r>
              <a:rPr lang="ru-RU" dirty="0" smtClean="0"/>
              <a:t> </a:t>
            </a:r>
            <a:r>
              <a:rPr lang="ru-RU" dirty="0" smtClean="0"/>
              <a:t>человек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059832" y="2780928"/>
            <a:ext cx="27186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Успеваемость: </a:t>
            </a:r>
          </a:p>
          <a:p>
            <a:r>
              <a:rPr lang="ru-RU" dirty="0" smtClean="0"/>
              <a:t>Отличников-2 человека</a:t>
            </a:r>
          </a:p>
          <a:p>
            <a:r>
              <a:rPr lang="ru-RU" dirty="0" smtClean="0"/>
              <a:t>Хорошистов-11 человек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401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4" y="0"/>
            <a:ext cx="9153748" cy="6857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700808"/>
            <a:ext cx="5508104" cy="36835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2915816" y="5733256"/>
            <a:ext cx="623305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Четвёртый класс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4273" y="1331476"/>
            <a:ext cx="16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2014-2015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664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"/>
            <a:ext cx="9144000" cy="7086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3768" y="836712"/>
            <a:ext cx="26518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Состав 4 «В» класса:</a:t>
            </a:r>
          </a:p>
          <a:p>
            <a:r>
              <a:rPr lang="ru-RU" dirty="0" smtClean="0"/>
              <a:t>21 человек.</a:t>
            </a:r>
          </a:p>
          <a:p>
            <a:r>
              <a:rPr lang="ru-RU" dirty="0" smtClean="0"/>
              <a:t>Мальчиков-11 человек</a:t>
            </a:r>
          </a:p>
          <a:p>
            <a:r>
              <a:rPr lang="ru-RU" dirty="0" smtClean="0"/>
              <a:t>Девочек-10 человек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059832" y="3068960"/>
            <a:ext cx="27590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Успеваемость:</a:t>
            </a:r>
          </a:p>
          <a:p>
            <a:r>
              <a:rPr lang="ru-RU" dirty="0" smtClean="0"/>
              <a:t>Отличников-3 человека</a:t>
            </a:r>
          </a:p>
          <a:p>
            <a:r>
              <a:rPr lang="ru-RU" dirty="0" smtClean="0"/>
              <a:t>Хорошистов-10 человек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471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99592" y="2276872"/>
            <a:ext cx="75279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Учебные достижения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125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6387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blipFill dpi="0" rotWithShape="1">
            <a:blip r:embed="rId2" cstate="print"/>
            <a:srcRect/>
            <a:stretch>
              <a:fillRect/>
            </a:stretch>
          </a:blipFill>
        </p:spPr>
        <p:txBody>
          <a:bodyPr/>
          <a:lstStyle/>
          <a:p>
            <a:endParaRPr lang="ru-RU" dirty="0" smtClean="0"/>
          </a:p>
          <a:p>
            <a:r>
              <a:rPr lang="ru-RU" dirty="0" smtClean="0"/>
              <a:t>              </a:t>
            </a:r>
          </a:p>
          <a:p>
            <a:endParaRPr lang="ru-RU" i="1" dirty="0" smtClean="0"/>
          </a:p>
          <a:p>
            <a:endParaRPr lang="ru-RU" i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548680"/>
            <a:ext cx="7584471" cy="107721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Итоговая комплексная работа за первый класс. Наши успехи!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7778314"/>
              </p:ext>
            </p:extLst>
          </p:nvPr>
        </p:nvGraphicFramePr>
        <p:xfrm>
          <a:off x="457200" y="1961166"/>
          <a:ext cx="8229601" cy="40741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0322"/>
                <a:gridCol w="854081"/>
                <a:gridCol w="445584"/>
                <a:gridCol w="409034"/>
                <a:gridCol w="409572"/>
                <a:gridCol w="409572"/>
                <a:gridCol w="409572"/>
                <a:gridCol w="409572"/>
                <a:gridCol w="409572"/>
                <a:gridCol w="454722"/>
                <a:gridCol w="409572"/>
                <a:gridCol w="409572"/>
                <a:gridCol w="409572"/>
                <a:gridCol w="421397"/>
                <a:gridCol w="421397"/>
                <a:gridCol w="454722"/>
                <a:gridCol w="466546"/>
                <a:gridCol w="60522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Основная часть(базовый уровень)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Дополнительная часть(повышенный уровень)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</a:tr>
              <a:tr h="652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№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Ф.И.учашегося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№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Вари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анта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Итого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Итого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Допол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нитель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ные баллы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Общий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результат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</a:tr>
              <a:tr h="1631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Абилова Э.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</a:tr>
              <a:tr h="1631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Алексеев А.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</a:tr>
              <a:tr h="1631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Алексеев В.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</a:tr>
              <a:tr h="1631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4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Близнюк В.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</a:tr>
              <a:tr h="1631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Володин В.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</a:tr>
              <a:tr h="1631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6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Давыдочев Д.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</a:tr>
              <a:tr h="1631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Дриган Е.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</a:tr>
              <a:tr h="1631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8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Миленкова С.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</a:tr>
              <a:tr h="1631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9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Молчанов Н.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</a:tr>
              <a:tr h="1631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Полякова А.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</a:tr>
              <a:tr h="1631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Рахимов А.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</a:tr>
              <a:tr h="1631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12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Руднев К.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</a:tr>
              <a:tr h="1631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Русанов Е.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</a:tr>
              <a:tr h="1631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</a:rPr>
                        <a:t>Толочек</a:t>
                      </a:r>
                      <a:r>
                        <a:rPr lang="ru-RU" sz="900" dirty="0">
                          <a:effectLst/>
                        </a:rPr>
                        <a:t> А.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</a:tr>
              <a:tr h="1631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</a:rPr>
                        <a:t>Филипов</a:t>
                      </a:r>
                      <a:r>
                        <a:rPr lang="ru-RU" sz="900" dirty="0">
                          <a:effectLst/>
                        </a:rPr>
                        <a:t> Д.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</a:tr>
              <a:tr h="1631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Хороших Н.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5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</a:tr>
              <a:tr h="1631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</a:rPr>
                        <a:t>Хромова</a:t>
                      </a:r>
                      <a:r>
                        <a:rPr lang="ru-RU" sz="900" dirty="0">
                          <a:effectLst/>
                        </a:rPr>
                        <a:t> Д.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3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12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</a:tr>
              <a:tr h="1631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Шакурова В.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13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</a:tr>
              <a:tr h="1631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Шувалов Д.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</a:tr>
              <a:tr h="1631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Шувалов И.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15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0" marR="5805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346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5776" y="404664"/>
            <a:ext cx="5595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Итоговая комплексная работа за второй класс.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Наши успехи!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614613" y="1600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652388" y="1654905"/>
          <a:ext cx="7839224" cy="4416552"/>
        </p:xfrm>
        <a:graphic>
          <a:graphicData uri="http://schemas.openxmlformats.org/drawingml/2006/table">
            <a:tbl>
              <a:tblPr firstRow="1" firstCol="1" bandRow="1"/>
              <a:tblGrid>
                <a:gridCol w="795844"/>
                <a:gridCol w="275917"/>
                <a:gridCol w="277169"/>
                <a:gridCol w="277169"/>
                <a:gridCol w="232121"/>
                <a:gridCol w="272164"/>
                <a:gridCol w="177063"/>
                <a:gridCol w="177688"/>
                <a:gridCol w="177063"/>
                <a:gridCol w="177688"/>
                <a:gridCol w="265907"/>
                <a:gridCol w="265907"/>
                <a:gridCol w="265907"/>
                <a:gridCol w="266533"/>
                <a:gridCol w="265907"/>
                <a:gridCol w="265907"/>
                <a:gridCol w="177063"/>
                <a:gridCol w="177688"/>
                <a:gridCol w="177688"/>
                <a:gridCol w="177063"/>
                <a:gridCol w="265907"/>
                <a:gridCol w="355377"/>
                <a:gridCol w="177063"/>
                <a:gridCol w="166426"/>
                <a:gridCol w="93980"/>
                <a:gridCol w="93980"/>
                <a:gridCol w="93980"/>
                <a:gridCol w="93980"/>
                <a:gridCol w="93980"/>
                <a:gridCol w="93980"/>
                <a:gridCol w="93980"/>
                <a:gridCol w="357879"/>
                <a:gridCol w="356628"/>
                <a:gridCol w="356628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Ф.И 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учащегося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№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1.1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1.2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1.3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1.4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51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5.2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5.3        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6.А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6.Б1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6.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Б2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7.А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7Б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7В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9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Итого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12А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12Б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12В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И</a:t>
                      </a: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того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70C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Дополнит.баллы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Вся 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работа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Абилова Э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22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13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70C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36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Алексеев 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21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70C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32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Алексеев 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17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9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70C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26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Дриган 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14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70C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22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Близнюк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20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12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70C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33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Володин 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14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70C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19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Давыдочев 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18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70C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26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Миленкова 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20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12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70C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32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Молчанов 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13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70C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18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Полякова 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18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9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70C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28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Рахимов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17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70C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28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Руднев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18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70C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26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Русанов 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12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70C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22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Толочек 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21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70C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32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Филипов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9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70C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17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Хороших 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12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70C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18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Хромова 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16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70C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22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Шакурова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21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13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70C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25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Шувалов И.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22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13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70C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36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Шувалов Д.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20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13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70C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33</a:t>
                      </a:r>
                      <a:endParaRPr lang="ru-RU" sz="11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652463" y="16541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474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687"/>
            <a:ext cx="9251504" cy="693862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4046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Итоговая комплексная работа за </a:t>
            </a:r>
            <a:r>
              <a:rPr lang="ru-RU" b="1" dirty="0" smtClean="0">
                <a:solidFill>
                  <a:srgbClr val="FF0000"/>
                </a:solidFill>
              </a:rPr>
              <a:t>ТРЕТИЙ класс</a:t>
            </a:r>
            <a:r>
              <a:rPr lang="ru-RU" b="1" dirty="0">
                <a:solidFill>
                  <a:srgbClr val="FF0000"/>
                </a:solidFill>
              </a:rPr>
              <a:t>. Наши успехи!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652388" y="1751298"/>
          <a:ext cx="7839224" cy="43639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5844"/>
                <a:gridCol w="275917"/>
                <a:gridCol w="277169"/>
                <a:gridCol w="277169"/>
                <a:gridCol w="232121"/>
                <a:gridCol w="272164"/>
                <a:gridCol w="177063"/>
                <a:gridCol w="177688"/>
                <a:gridCol w="177063"/>
                <a:gridCol w="177688"/>
                <a:gridCol w="265907"/>
                <a:gridCol w="265907"/>
                <a:gridCol w="265907"/>
                <a:gridCol w="266533"/>
                <a:gridCol w="265907"/>
                <a:gridCol w="265907"/>
                <a:gridCol w="177063"/>
                <a:gridCol w="177688"/>
                <a:gridCol w="177688"/>
                <a:gridCol w="177063"/>
                <a:gridCol w="265907"/>
                <a:gridCol w="355377"/>
                <a:gridCol w="177063"/>
                <a:gridCol w="166426"/>
                <a:gridCol w="93980"/>
                <a:gridCol w="93980"/>
                <a:gridCol w="93980"/>
                <a:gridCol w="93980"/>
                <a:gridCol w="93980"/>
                <a:gridCol w="93980"/>
                <a:gridCol w="93980"/>
                <a:gridCol w="357879"/>
                <a:gridCol w="356628"/>
                <a:gridCol w="356628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Ф.И 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учащегося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№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1.1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1.2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1.3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1.4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5.2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5.3        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6.А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6.Б1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6.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Б2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7.А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7Б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7В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Итого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12А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12Б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12В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</a:t>
                      </a:r>
                      <a:r>
                        <a:rPr lang="ru-RU" sz="900">
                          <a:effectLst/>
                        </a:rPr>
                        <a:t>того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Дополнит.баллы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Вся 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работа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Абилова Э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36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Алексеев 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Алексеев 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17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26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Близнюк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82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Володин 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14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19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Давыдочев 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18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26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Миленкова 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Молчанов 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18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Полякова 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18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28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Рахимов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17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28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Руднев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18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26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Русанов 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Толочек 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Тохирова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16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Тохиров 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29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Филипов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17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Хороших 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18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Хромова 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16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Шевченко 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19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25</a:t>
                      </a:r>
                      <a:endParaRPr lang="ru-RU" sz="11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53856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6" y="0"/>
            <a:ext cx="9144000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49" y="1124744"/>
            <a:ext cx="8105775" cy="1533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90" y="3583850"/>
            <a:ext cx="8477250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83768" y="539388"/>
            <a:ext cx="3758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Рейтинг УУД во втором классе.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412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3129" y="1443841"/>
            <a:ext cx="468673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Первый погожий, сентябрьский денёк</a:t>
            </a:r>
          </a:p>
          <a:p>
            <a:r>
              <a:rPr lang="ru-RU" b="1" i="1" dirty="0" smtClean="0"/>
              <a:t>Робко входил я под светлые своды.</a:t>
            </a:r>
          </a:p>
          <a:p>
            <a:r>
              <a:rPr lang="ru-RU" b="1" i="1" dirty="0" smtClean="0"/>
              <a:t>Первый учебник и первый урок,</a:t>
            </a:r>
          </a:p>
          <a:p>
            <a:r>
              <a:rPr lang="ru-RU" b="1" i="1" dirty="0" smtClean="0"/>
              <a:t>Так начинаются школьные годы.</a:t>
            </a:r>
          </a:p>
          <a:p>
            <a:endParaRPr lang="ru-RU" b="1" i="1" dirty="0"/>
          </a:p>
          <a:p>
            <a:r>
              <a:rPr lang="ru-RU" b="1" i="1" dirty="0" smtClean="0"/>
              <a:t>Школьные годы чудесные!</a:t>
            </a:r>
          </a:p>
          <a:p>
            <a:r>
              <a:rPr lang="ru-RU" b="1" i="1" dirty="0" smtClean="0"/>
              <a:t>С дружбою, с книгою, с песнею!</a:t>
            </a:r>
          </a:p>
          <a:p>
            <a:r>
              <a:rPr lang="ru-RU" b="1" i="1" dirty="0" smtClean="0"/>
              <a:t>Как они быстро летят,</a:t>
            </a:r>
          </a:p>
          <a:p>
            <a:r>
              <a:rPr lang="ru-RU" b="1" i="1" dirty="0" smtClean="0"/>
              <a:t>Их не воротишь назад.</a:t>
            </a:r>
          </a:p>
          <a:p>
            <a:r>
              <a:rPr lang="ru-RU" b="1" i="1" dirty="0" smtClean="0"/>
              <a:t>Разве они пролетят без следа?</a:t>
            </a:r>
          </a:p>
          <a:p>
            <a:r>
              <a:rPr lang="ru-RU" b="1" i="1" dirty="0" smtClean="0"/>
              <a:t>Нет! Не забудет никто, никогда!</a:t>
            </a:r>
          </a:p>
          <a:p>
            <a:r>
              <a:rPr lang="ru-RU" b="1" i="1" dirty="0" smtClean="0"/>
              <a:t>Школьные годы!!!</a:t>
            </a:r>
          </a:p>
          <a:p>
            <a:endParaRPr lang="ru-RU" b="1" i="1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79307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7" y="0"/>
            <a:ext cx="9196528" cy="699735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-79653"/>
            <a:ext cx="889248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									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Мониторинг УУД. 3 класс. </a:t>
            </a:r>
            <a:r>
              <a:rPr lang="ru-RU" dirty="0" smtClean="0">
                <a:solidFill>
                  <a:srgbClr val="FF0000"/>
                </a:solidFill>
              </a:rPr>
              <a:t>Обобщенный прогресс в развитии УУД в целом по классу</a:t>
            </a:r>
            <a:r>
              <a:rPr lang="ru-RU" dirty="0" smtClean="0"/>
              <a:t>. 									</a:t>
            </a:r>
          </a:p>
          <a:p>
            <a:pPr algn="ctr"/>
            <a:r>
              <a:rPr lang="ru-RU" dirty="0" smtClean="0"/>
              <a:t>Блоки умений	Регулятивные УУД			Познавательные УУД			Коммуникативные УУД		</a:t>
            </a:r>
          </a:p>
          <a:p>
            <a:pPr algn="ctr"/>
            <a:r>
              <a:rPr lang="ru-RU" dirty="0" smtClean="0"/>
              <a:t>Прогресс типа А	27%			8%			22%		</a:t>
            </a:r>
          </a:p>
          <a:p>
            <a:pPr algn="ctr"/>
            <a:r>
              <a:rPr lang="ru-RU" dirty="0" smtClean="0"/>
              <a:t>Прогресс типа B	57%			55%			25%		</a:t>
            </a:r>
          </a:p>
          <a:p>
            <a:pPr algn="ctr"/>
            <a:r>
              <a:rPr lang="ru-RU" dirty="0" smtClean="0"/>
              <a:t>Прогресс типа С	10%			19%			18%		</a:t>
            </a:r>
          </a:p>
          <a:p>
            <a:pPr algn="ctr"/>
            <a:r>
              <a:rPr lang="ru-RU" dirty="0" smtClean="0"/>
              <a:t>Прогресс типа D	24%			35%			53%		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31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9573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91680" y="1916832"/>
            <a:ext cx="655272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Проектная деятельность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7824" y="4293096"/>
            <a:ext cx="3969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С первого по четвёртый класс.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16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257550" cy="3179762"/>
          </a:xfrm>
        </p:spPr>
        <p:txBody>
          <a:bodyPr/>
          <a:lstStyle/>
          <a:p>
            <a:r>
              <a:rPr lang="ru-RU" smtClean="0">
                <a:solidFill>
                  <a:srgbClr val="FF0000"/>
                </a:solidFill>
              </a:rPr>
              <a:t>Школа – это светлый дом,</a:t>
            </a:r>
          </a:p>
          <a:p>
            <a:r>
              <a:rPr lang="ru-RU" smtClean="0">
                <a:solidFill>
                  <a:srgbClr val="FF0000"/>
                </a:solidFill>
              </a:rPr>
              <a:t> Мы учиться будем в нём.</a:t>
            </a:r>
          </a:p>
          <a:p>
            <a:r>
              <a:rPr lang="ru-RU" smtClean="0">
                <a:solidFill>
                  <a:srgbClr val="FF0000"/>
                </a:solidFill>
              </a:rPr>
              <a:t>Там научимся    </a:t>
            </a:r>
          </a:p>
          <a:p>
            <a:r>
              <a:rPr lang="ru-RU" smtClean="0">
                <a:solidFill>
                  <a:srgbClr val="FF0000"/>
                </a:solidFill>
              </a:rPr>
              <a:t>       писать,</a:t>
            </a:r>
          </a:p>
          <a:p>
            <a:r>
              <a:rPr lang="ru-RU" smtClean="0">
                <a:solidFill>
                  <a:srgbClr val="FF0000"/>
                </a:solidFill>
              </a:rPr>
              <a:t>      Складывать и     </a:t>
            </a:r>
          </a:p>
          <a:p>
            <a:r>
              <a:rPr lang="ru-RU" smtClean="0">
                <a:solidFill>
                  <a:srgbClr val="FF0000"/>
                </a:solidFill>
              </a:rPr>
              <a:t>     умножать.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84" y="-71438"/>
            <a:ext cx="9712325" cy="6929438"/>
          </a:xfrm>
          <a:noFill/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14348" y="571481"/>
            <a:ext cx="7972453" cy="642941"/>
          </a:xfrm>
        </p:spPr>
        <p:txBody>
          <a:bodyPr/>
          <a:lstStyle/>
          <a:p>
            <a:pPr algn="ctr">
              <a:defRPr/>
            </a:pPr>
            <a:r>
              <a:rPr lang="en-US" sz="32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	</a:t>
            </a:r>
            <a:r>
              <a:rPr lang="ru-RU" sz="32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Проект-театр. Сказка « Как петушок кукареку искал!»</a:t>
            </a:r>
            <a:endParaRPr lang="ru-RU" sz="320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79925" y="2967038"/>
            <a:ext cx="18415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ru-RU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388657"/>
            <a:ext cx="4006150" cy="30046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57" y="1321014"/>
            <a:ext cx="4027810" cy="30208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417" y="548680"/>
            <a:ext cx="1597918" cy="18884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502814"/>
            <a:ext cx="1615704" cy="20563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257550" cy="3179762"/>
          </a:xfrm>
        </p:spPr>
        <p:txBody>
          <a:bodyPr/>
          <a:lstStyle/>
          <a:p>
            <a:r>
              <a:rPr lang="ru-RU" smtClean="0">
                <a:solidFill>
                  <a:srgbClr val="FF0000"/>
                </a:solidFill>
              </a:rPr>
              <a:t>Школа – это светлый дом,</a:t>
            </a:r>
          </a:p>
          <a:p>
            <a:r>
              <a:rPr lang="ru-RU" smtClean="0">
                <a:solidFill>
                  <a:srgbClr val="FF0000"/>
                </a:solidFill>
              </a:rPr>
              <a:t> Мы учиться будем в нём.</a:t>
            </a:r>
          </a:p>
          <a:p>
            <a:r>
              <a:rPr lang="ru-RU" smtClean="0">
                <a:solidFill>
                  <a:srgbClr val="FF0000"/>
                </a:solidFill>
              </a:rPr>
              <a:t>Там научимся    </a:t>
            </a:r>
          </a:p>
          <a:p>
            <a:r>
              <a:rPr lang="ru-RU" smtClean="0">
                <a:solidFill>
                  <a:srgbClr val="FF0000"/>
                </a:solidFill>
              </a:rPr>
              <a:t>       писать,</a:t>
            </a:r>
          </a:p>
          <a:p>
            <a:r>
              <a:rPr lang="ru-RU" smtClean="0">
                <a:solidFill>
                  <a:srgbClr val="FF0000"/>
                </a:solidFill>
              </a:rPr>
              <a:t>      Складывать и     </a:t>
            </a:r>
          </a:p>
          <a:p>
            <a:r>
              <a:rPr lang="ru-RU" smtClean="0">
                <a:solidFill>
                  <a:srgbClr val="FF0000"/>
                </a:solidFill>
              </a:rPr>
              <a:t>     умножать.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106161"/>
            <a:ext cx="9712325" cy="6929438"/>
          </a:xfrm>
          <a:noFill/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14348" y="571481"/>
            <a:ext cx="7972453" cy="642941"/>
          </a:xfrm>
        </p:spPr>
        <p:txBody>
          <a:bodyPr/>
          <a:lstStyle/>
          <a:p>
            <a:pPr algn="ctr">
              <a:defRPr/>
            </a:pPr>
            <a:r>
              <a:rPr lang="ru-RU" sz="32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Проект «Рассказ о том , где живут книги»</a:t>
            </a:r>
          </a:p>
          <a:p>
            <a:pPr algn="ctr">
              <a:defRPr/>
            </a:pPr>
            <a:r>
              <a:rPr lang="ru-RU" sz="32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Экскурсия в поселковую библиотеку.</a:t>
            </a:r>
            <a:endParaRPr lang="ru-RU" sz="320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79925" y="2967038"/>
            <a:ext cx="18415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ru-RU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225" y="1772816"/>
            <a:ext cx="4041775" cy="30313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82" y="1505345"/>
            <a:ext cx="4197056" cy="31477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036" y="4868426"/>
            <a:ext cx="2072987" cy="175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7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048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blipFill dpi="0" rotWithShape="1">
            <a:blip r:embed="rId2" cstate="print"/>
            <a:srcRect/>
            <a:stretch>
              <a:fillRect/>
            </a:stretch>
          </a:blipFill>
        </p:spPr>
        <p:txBody>
          <a:bodyPr/>
          <a:lstStyle/>
          <a:p>
            <a:endParaRPr lang="ru-RU" dirty="0" smtClean="0"/>
          </a:p>
          <a:p>
            <a:r>
              <a:rPr lang="ru-RU" dirty="0" smtClean="0"/>
              <a:t>      </a:t>
            </a:r>
            <a:endParaRPr lang="ru-RU" sz="2400" dirty="0" smtClean="0">
              <a:solidFill>
                <a:schemeClr val="tx2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132856"/>
            <a:ext cx="4764021" cy="35730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7664" y="1721856"/>
            <a:ext cx="710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Проект!!! «Золотая осень. Стихи русских поэтов»!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048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blipFill dpi="0" rotWithShape="1">
            <a:blip r:embed="rId2" cstate="print"/>
            <a:srcRect/>
            <a:stretch>
              <a:fillRect/>
            </a:stretch>
          </a:blipFill>
        </p:spPr>
        <p:txBody>
          <a:bodyPr/>
          <a:lstStyle/>
          <a:p>
            <a:endParaRPr lang="ru-RU" dirty="0" smtClean="0"/>
          </a:p>
          <a:p>
            <a:r>
              <a:rPr lang="ru-RU" dirty="0" smtClean="0"/>
              <a:t>      </a:t>
            </a:r>
            <a:endParaRPr lang="ru-RU" sz="2400" dirty="0" smtClean="0">
              <a:solidFill>
                <a:schemeClr val="tx2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5776" y="548680"/>
            <a:ext cx="3635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Акция- «Помоги птицам зимой»!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014" y="918012"/>
            <a:ext cx="3942186" cy="2956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83" y="3381831"/>
            <a:ext cx="3899924" cy="29249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538619"/>
            <a:ext cx="3689767" cy="27673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891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311897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-1496"/>
            <a:ext cx="955321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Проект. День св. Валентина!</a:t>
            </a:r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631" y="1752830"/>
            <a:ext cx="3881594" cy="29111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0" y="3861048"/>
            <a:ext cx="3323861" cy="24928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780" y="3861325"/>
            <a:ext cx="3419872" cy="25649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 rot="19920942">
            <a:off x="6724856" y="1696544"/>
            <a:ext cx="1608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Второй класс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932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71600" y="116632"/>
            <a:ext cx="76796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 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Днём Влюблённых!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196752"/>
            <a:ext cx="2759367" cy="2069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518" y="1309102"/>
            <a:ext cx="2459765" cy="184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64" y="3573016"/>
            <a:ext cx="2725474" cy="2044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518" y="3496228"/>
            <a:ext cx="2646666" cy="198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6073833" y="1512034"/>
            <a:ext cx="2962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 День Святого Валентина в третьем классе наши девочки испекли печенье и поздравили учителей!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780928"/>
            <a:ext cx="1616492" cy="1939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2531" name="Содержимое 2"/>
          <p:cNvSpPr>
            <a:spLocks noGrp="1"/>
          </p:cNvSpPr>
          <p:nvPr>
            <p:ph idx="1"/>
          </p:nvPr>
        </p:nvSpPr>
        <p:spPr>
          <a:xfrm>
            <a:off x="-108520" y="0"/>
            <a:ext cx="9144000" cy="6880515"/>
          </a:xfrm>
          <a:blipFill dpi="0" rotWithShape="1">
            <a:blip r:embed="rId2" cstate="print"/>
            <a:srcRect/>
            <a:stretch>
              <a:fillRect/>
            </a:stretch>
          </a:blipFill>
        </p:spPr>
        <p:txBody>
          <a:bodyPr/>
          <a:lstStyle/>
          <a:p>
            <a:endParaRPr lang="ru-RU" sz="2000" dirty="0" smtClean="0"/>
          </a:p>
          <a:p>
            <a:endParaRPr lang="ru-RU" sz="20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2357422" y="642919"/>
            <a:ext cx="521497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Ежегодный ПРОЕКТ!! Праздник </a:t>
            </a:r>
            <a:r>
              <a:rPr lang="ru-RU" sz="1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масленницы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!!!!</a:t>
            </a:r>
          </a:p>
        </p:txBody>
      </p:sp>
      <p:sp>
        <p:nvSpPr>
          <p:cNvPr id="7271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2712" name="Rectangle 8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87400" algn="l"/>
              </a:tabLst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87400" algn="l"/>
              </a:tabLst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	</a:t>
            </a:r>
            <a:endParaRPr kumimoji="0" lang="ru-RU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87400" algn="l"/>
              </a:tabLst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2713" name="Rectangle 9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84400" algn="l"/>
              </a:tabLst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84400" algn="l"/>
              </a:tabLst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	</a:t>
            </a:r>
            <a:endParaRPr kumimoji="0" lang="ru-RU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84400" algn="l"/>
              </a:tabLst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3564474" cy="26733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01999"/>
            <a:ext cx="3528392" cy="26462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220" y="4437112"/>
            <a:ext cx="2091074" cy="19857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55" y="4322624"/>
            <a:ext cx="1735214" cy="20924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509485"/>
            <a:ext cx="2412268" cy="171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6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28728" y="434762"/>
            <a:ext cx="4786346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Проект!!!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Фотопоздравление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для МУРЗИЛКИ!!!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14506"/>
            <a:ext cx="5400600" cy="4050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221088"/>
            <a:ext cx="1988840" cy="19888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365104"/>
            <a:ext cx="1988840" cy="19888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968" y="1972931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8" y="1"/>
            <a:ext cx="9201608" cy="6857999"/>
          </a:xfrm>
        </p:spPr>
      </p:pic>
      <p:sp>
        <p:nvSpPr>
          <p:cNvPr id="8" name="Прямоугольник 7"/>
          <p:cNvSpPr/>
          <p:nvPr/>
        </p:nvSpPr>
        <p:spPr>
          <a:xfrm>
            <a:off x="111187" y="260648"/>
            <a:ext cx="92332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Дом,в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котором мы живём!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005064"/>
            <a:ext cx="1965533" cy="19888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419600"/>
            <a:ext cx="2305050" cy="1981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87624" y="0"/>
            <a:ext cx="75017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Проект «Профессии»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35696" y="924454"/>
            <a:ext cx="5269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Во втором классе мы с ребятами сходили на экскурсию в котельную нашего посёлка и узнали откуда к нам в дома приходит тепло.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5" y="1916832"/>
            <a:ext cx="3144921" cy="23586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522" y="1907751"/>
            <a:ext cx="3157029" cy="23677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881" y="3933056"/>
            <a:ext cx="3251281" cy="24384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9624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1560" y="404664"/>
            <a:ext cx="828092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Проект «Помним, Любим, Скорбим»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348880"/>
            <a:ext cx="2267744" cy="17008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594" y="2348880"/>
            <a:ext cx="2411760" cy="18088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293096"/>
            <a:ext cx="2555776" cy="19168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28184" y="4693791"/>
            <a:ext cx="2448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 нас в гостях во втором классе ветераны Великой Отечественной Войны.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122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9143999" cy="68681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5776" y="764704"/>
            <a:ext cx="4528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Проект. « Путешествие в страну Химия»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940" y="1412776"/>
            <a:ext cx="5628117" cy="42210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7704" y="980728"/>
            <a:ext cx="6463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Участие в международной неделе охраны дикой природы!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56792"/>
            <a:ext cx="3456384" cy="27363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389" y="1700808"/>
            <a:ext cx="4095329" cy="30714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39552" y="5517232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Наш класс оформил стенгазету на тему «Международный день птиц»!</a:t>
            </a:r>
          </a:p>
          <a:p>
            <a:r>
              <a:rPr lang="ru-RU" dirty="0" smtClean="0"/>
              <a:t>Ребята сами искали информацию о птицах, сочиняли стихи и рисовали!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878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83281" cy="69573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60866" y="116632"/>
            <a:ext cx="938706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Проект «Школа кулинаров»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969" y="1873816"/>
            <a:ext cx="5653609" cy="4240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116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212" y="0"/>
            <a:ext cx="9949722" cy="69826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5" y="548680"/>
            <a:ext cx="3835053" cy="28762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548679"/>
            <a:ext cx="3820719" cy="28655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991" y="2780928"/>
            <a:ext cx="4392488" cy="32943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6191671" y="3591607"/>
            <a:ext cx="27008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Ребята учились работать с кухонными принадлежностями, узнали искусство сервировки и историю приготовления салатов!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412686"/>
            <a:ext cx="540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Активное участие в проекте приняли родители!!!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268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560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blipFill>
            <a:blip r:embed="rId2" cstate="print"/>
            <a:stretch>
              <a:fillRect/>
            </a:stretch>
          </a:blipFill>
        </p:spPr>
        <p:txBody>
          <a:bodyPr/>
          <a:lstStyle/>
          <a:p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ru-RU" sz="1600" b="1" dirty="0" smtClean="0"/>
              <a:t> </a:t>
            </a:r>
            <a:endParaRPr lang="ru-RU" sz="16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4479634" y="2967335"/>
            <a:ext cx="1847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110" y="2158990"/>
            <a:ext cx="4752528" cy="3564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4285" y="404664"/>
            <a:ext cx="870417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Проект «Юные поэты!»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85141" y="5949280"/>
            <a:ext cx="5420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Стихи ребят напечатаны в журнале «КОТЕЛЛО»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МОЛОДЦЫ!!!         ПОЗДРАВЛЯЕМ!!!!!!!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782"/>
            <a:ext cx="9144000" cy="700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14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11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"/>
            <a:ext cx="9144000" cy="71139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7624" y="594597"/>
            <a:ext cx="4642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Проект «ЭКОНОМИКА РОДНОГО КРАЯ»!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052736"/>
            <a:ext cx="3217531" cy="24131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57" y="3693898"/>
            <a:ext cx="3282698" cy="24620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43060"/>
            <a:ext cx="3024336" cy="22682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44008" y="4324745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ходе проекта ребята ознакомились с работой СБЕРБАНКА РФ и магазина « Пятёрочка»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932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Заголовок 11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ru-RU" sz="3200" i="1" dirty="0" smtClean="0">
                <a:solidFill>
                  <a:srgbClr val="FF0000"/>
                </a:solidFill>
              </a:rPr>
              <a:t>Свидетельство о рождении класса.</a:t>
            </a:r>
          </a:p>
        </p:txBody>
      </p:sp>
      <p:sp>
        <p:nvSpPr>
          <p:cNvPr id="3076" name="Содержимое 20"/>
          <p:cNvSpPr>
            <a:spLocks noGrp="1"/>
          </p:cNvSpPr>
          <p:nvPr>
            <p:ph sz="quarter" idx="4"/>
          </p:nvPr>
        </p:nvSpPr>
        <p:spPr>
          <a:xfrm>
            <a:off x="4572000" y="1357313"/>
            <a:ext cx="4041775" cy="4697412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Родился 1 сентября  2011г.</a:t>
            </a:r>
          </a:p>
          <a:p>
            <a:pPr>
              <a:buFont typeface="Arial" charset="0"/>
              <a:buNone/>
            </a:pPr>
            <a:endParaRPr lang="ru-RU" sz="2000" b="1" i="1" dirty="0" smtClean="0">
              <a:solidFill>
                <a:schemeClr val="tx2"/>
              </a:solidFill>
            </a:endParaRPr>
          </a:p>
          <a:p>
            <a:pPr algn="ctr">
              <a:buFont typeface="Arial" charset="0"/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              Посёлок </a:t>
            </a:r>
            <a:r>
              <a:rPr lang="ru-RU" sz="2000" b="1" i="1" dirty="0" err="1" smtClean="0">
                <a:solidFill>
                  <a:schemeClr val="tx2"/>
                </a:solidFill>
              </a:rPr>
              <a:t>Грицовский</a:t>
            </a:r>
            <a:r>
              <a:rPr lang="ru-RU" sz="2000" b="1" i="1" dirty="0" smtClean="0">
                <a:solidFill>
                  <a:schemeClr val="tx2"/>
                </a:solidFill>
              </a:rPr>
              <a:t>, МОУ « </a:t>
            </a:r>
            <a:r>
              <a:rPr lang="ru-RU" sz="2000" b="1" i="1" dirty="0" err="1" smtClean="0">
                <a:solidFill>
                  <a:schemeClr val="tx2"/>
                </a:solidFill>
              </a:rPr>
              <a:t>Грицовская</a:t>
            </a:r>
            <a:r>
              <a:rPr lang="ru-RU" sz="2000" b="1" i="1" dirty="0" smtClean="0">
                <a:solidFill>
                  <a:schemeClr val="tx2"/>
                </a:solidFill>
              </a:rPr>
              <a:t> СШ </a:t>
            </a:r>
            <a:r>
              <a:rPr lang="ru-RU" sz="2000" b="1" i="1" dirty="0" err="1" smtClean="0">
                <a:solidFill>
                  <a:schemeClr val="tx2"/>
                </a:solidFill>
              </a:rPr>
              <a:t>им.Д.С</a:t>
            </a:r>
            <a:r>
              <a:rPr lang="ru-RU" sz="2000" b="1" i="1" dirty="0" smtClean="0">
                <a:solidFill>
                  <a:schemeClr val="tx2"/>
                </a:solidFill>
              </a:rPr>
              <a:t>. Сидорова»</a:t>
            </a:r>
          </a:p>
          <a:p>
            <a:pPr algn="ctr">
              <a:buFont typeface="Arial" charset="0"/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Родитель: Пугачёва Наталья Александровна</a:t>
            </a:r>
            <a:endParaRPr lang="ru-RU" sz="2000" dirty="0" smtClean="0">
              <a:solidFill>
                <a:schemeClr val="tx2"/>
              </a:solidFill>
            </a:endParaRPr>
          </a:p>
        </p:txBody>
      </p:sp>
      <p:pic>
        <p:nvPicPr>
          <p:cNvPr id="2" name="Picture 2" descr="E:\Мне для работы\ВСЕ ДЛЯ ПРЕЗЕНТАЦИЙ\открытки\t_ae1_1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1214422"/>
            <a:ext cx="2039934" cy="1606448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24944"/>
            <a:ext cx="4040188" cy="30963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252536" y="188640"/>
            <a:ext cx="939653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Проект «Важная профессия»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23407"/>
            <a:ext cx="3570515" cy="26778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054" y="2107890"/>
            <a:ext cx="3611893" cy="27089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50799" y="5229200"/>
            <a:ext cx="8712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Мы с ребятами решили узнать об одной из самой важной профессии- кто такие спасатели ПОЖАРНЫЕ? И отправились на место работы в пожарную часть!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571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09" y="583284"/>
            <a:ext cx="3024336" cy="22682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614398"/>
            <a:ext cx="2785603" cy="20892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09" y="3219313"/>
            <a:ext cx="2883364" cy="21625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010" y="3140968"/>
            <a:ext cx="2771800" cy="2078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367644" y="5661248"/>
            <a:ext cx="6840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 ходе проекта ребята узнали всё о работе наших пожарных: научились одевать противогазы и спец костюмы, «тушить» пожар и подниматься по приставной лестнице!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847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9712" y="692696"/>
            <a:ext cx="531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Ежегодный проект «Помним. Любим. Скорбим.»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196752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314928" y="5013176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В этот раз  у нас в гостях бабушки-ветераны Великой Отечественной Войны! 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03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" y="-171401"/>
            <a:ext cx="9372532" cy="70294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059" y="479906"/>
            <a:ext cx="3744416" cy="28083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6582891" y="1560896"/>
            <a:ext cx="20215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Дети дарят ветеранам цветы…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635" y="3645024"/>
            <a:ext cx="3131840" cy="23488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7020273" y="4149080"/>
            <a:ext cx="1728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Читают стихи о войне и о Великой Победе!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409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661"/>
            <a:ext cx="916668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77945" y="147990"/>
            <a:ext cx="4803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Ежегодный Проект «Русь Православная»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97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7"/>
            <a:ext cx="92773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518" y="332656"/>
            <a:ext cx="88569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Ежегодно наш класс делает проект «Русь Православная». В большие праздники мы посещаем наш храм. Отец Евгений рассказывает детям библейские истории, историю нашего храма, объясняет детям обычаи и порядок поведения в храме. Ребята задают отцу Евгению много вопросов и всегда получают правильный ответ.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50" y="1853260"/>
            <a:ext cx="2983990" cy="19975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36258"/>
            <a:ext cx="3242381" cy="2170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67" y="4368682"/>
            <a:ext cx="3096344" cy="20727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034" y="4417560"/>
            <a:ext cx="3167342" cy="2120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8478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54" y="0"/>
            <a:ext cx="930165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27784" y="539388"/>
            <a:ext cx="342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Проект « Итальянская кухня»!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3315006" cy="22191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093447"/>
            <a:ext cx="3240360" cy="21691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96729" y="3645024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Мы с ребятами в четвёртом классе провели очень интересный кулинарный проект! Ребята не только узнали об истории создания пиццы, но и приготовили свои собственные наивкуснейшие пиццы!!!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128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1720" y="764704"/>
            <a:ext cx="5506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Проект по математике «Математика </a:t>
            </a:r>
            <a:r>
              <a:rPr lang="ru-RU" dirty="0">
                <a:solidFill>
                  <a:srgbClr val="FF0000"/>
                </a:solidFill>
              </a:rPr>
              <a:t>в</a:t>
            </a:r>
            <a:r>
              <a:rPr lang="ru-RU" dirty="0" smtClean="0">
                <a:solidFill>
                  <a:srgbClr val="FF0000"/>
                </a:solidFill>
              </a:rPr>
              <a:t>округ нас»!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23728" y="1916832"/>
            <a:ext cx="48965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этом проекте ребята решили проявить себя как юные журналисты! Они во главе с учителем посетили все значимые объекты нашего посёлка: госпиталь, </a:t>
            </a:r>
            <a:r>
              <a:rPr lang="ru-RU" dirty="0" err="1" smtClean="0"/>
              <a:t>дет.садики</a:t>
            </a:r>
            <a:r>
              <a:rPr lang="ru-RU" dirty="0" smtClean="0"/>
              <a:t>, храм, магазины и т.д. Цель проекта и ребят –узнать в каком году открылся тот или иной объект и высчитать сколько ему лет сейчас. А после мы с ребятами сделали прекрасную презентацию по нашему исследованию!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149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9" y="7394"/>
            <a:ext cx="9144000" cy="6858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692" y="404664"/>
            <a:ext cx="2850920" cy="19084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94823"/>
            <a:ext cx="2880320" cy="19281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804" y="2564904"/>
            <a:ext cx="2843808" cy="19037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632151"/>
            <a:ext cx="2743352" cy="18364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360" y="4797152"/>
            <a:ext cx="2628673" cy="175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4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879" cy="69573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3968" y="980728"/>
            <a:ext cx="4040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Проект « Праздники разных стран»!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63888" y="3284984"/>
            <a:ext cx="53285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В этом проекте учитель рассказал ребятам о различных интересных праздниках в других странах, и предложил провести любой праздник в нашем классе, соблюдая обычаи и традиции других народов. Ребята единогласно выбрали праздник </a:t>
            </a:r>
            <a:r>
              <a:rPr lang="ru-RU" dirty="0" err="1" smtClean="0">
                <a:solidFill>
                  <a:schemeClr val="bg1"/>
                </a:solidFill>
              </a:rPr>
              <a:t>Хеллоуин</a:t>
            </a:r>
            <a:r>
              <a:rPr lang="ru-RU" dirty="0" smtClean="0">
                <a:solidFill>
                  <a:schemeClr val="bg1"/>
                </a:solidFill>
              </a:rPr>
              <a:t>! Дети очень ответственно подошли к осуществлению проекта: готовили маски и костюмы, придумывали меню и конкурсы, украшали класс! И вот что у нас получилось!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628800"/>
            <a:ext cx="2195736" cy="146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05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71800" y="2348880"/>
            <a:ext cx="37870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Наш класс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857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03"/>
            <a:ext cx="921112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3778805" cy="252961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04664"/>
            <a:ext cx="3096344" cy="207275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18" y="3861048"/>
            <a:ext cx="3275856" cy="219292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383" y="3450003"/>
            <a:ext cx="4195131" cy="280831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6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11301" y="1916832"/>
            <a:ext cx="774035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Внеклассные мероприятия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3808" y="3892406"/>
            <a:ext cx="4046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С первого по четвёртый класс! 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42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5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4282" y="428604"/>
            <a:ext cx="8533747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Экскурсия в  клуб « Подросток»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148" name="TextBox 9"/>
          <p:cNvSpPr txBox="1">
            <a:spLocks noChangeArrowheads="1"/>
          </p:cNvSpPr>
          <p:nvPr/>
        </p:nvSpPr>
        <p:spPr bwMode="auto">
          <a:xfrm>
            <a:off x="571500" y="1928813"/>
            <a:ext cx="2428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6151" name="TextBox 8"/>
          <p:cNvSpPr txBox="1">
            <a:spLocks noChangeArrowheads="1"/>
          </p:cNvSpPr>
          <p:nvPr/>
        </p:nvSpPr>
        <p:spPr bwMode="auto">
          <a:xfrm>
            <a:off x="4295775" y="1509713"/>
            <a:ext cx="4143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6152" name="TextBox 9"/>
          <p:cNvSpPr txBox="1">
            <a:spLocks noChangeArrowheads="1"/>
          </p:cNvSpPr>
          <p:nvPr/>
        </p:nvSpPr>
        <p:spPr bwMode="auto">
          <a:xfrm>
            <a:off x="4286250" y="1571625"/>
            <a:ext cx="4143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615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3079" y="4941168"/>
            <a:ext cx="14097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3" y="1124744"/>
            <a:ext cx="3421614" cy="25662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155" y="1412776"/>
            <a:ext cx="3744937" cy="28087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75" y="3664457"/>
            <a:ext cx="3899925" cy="29249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84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4282" y="428604"/>
            <a:ext cx="8533747" cy="107721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«Подростке» ребята научились плести из ленточек!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148" name="TextBox 9"/>
          <p:cNvSpPr txBox="1">
            <a:spLocks noChangeArrowheads="1"/>
          </p:cNvSpPr>
          <p:nvPr/>
        </p:nvSpPr>
        <p:spPr bwMode="auto">
          <a:xfrm>
            <a:off x="571500" y="1928813"/>
            <a:ext cx="2428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6151" name="TextBox 8"/>
          <p:cNvSpPr txBox="1">
            <a:spLocks noChangeArrowheads="1"/>
          </p:cNvSpPr>
          <p:nvPr/>
        </p:nvSpPr>
        <p:spPr bwMode="auto">
          <a:xfrm>
            <a:off x="4295775" y="1509713"/>
            <a:ext cx="4143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6152" name="TextBox 9"/>
          <p:cNvSpPr txBox="1">
            <a:spLocks noChangeArrowheads="1"/>
          </p:cNvSpPr>
          <p:nvPr/>
        </p:nvSpPr>
        <p:spPr bwMode="auto">
          <a:xfrm>
            <a:off x="4286250" y="1571625"/>
            <a:ext cx="4143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61" y="1340768"/>
            <a:ext cx="3997900" cy="2998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156" y="3568246"/>
            <a:ext cx="4123292" cy="3092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995334"/>
            <a:ext cx="2226706" cy="227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85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282700"/>
            <a:ext cx="5111750" cy="3833812"/>
          </a:xfrm>
        </p:spPr>
      </p:pic>
      <p:sp>
        <p:nvSpPr>
          <p:cNvPr id="7172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17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4285" y="1927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07504" y="428605"/>
            <a:ext cx="90364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Вступление в детскую школьную организацию «Истоки Отечества»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50922" y="1643062"/>
            <a:ext cx="3429000" cy="44012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tx2"/>
                </a:solidFill>
                <a:latin typeface="+mj-lt"/>
              </a:rPr>
              <a:t> Многим школа наша известна,</a:t>
            </a:r>
          </a:p>
          <a:p>
            <a:pPr>
              <a:defRPr/>
            </a:pPr>
            <a:r>
              <a:rPr lang="ru-RU" sz="2000" b="1" dirty="0">
                <a:solidFill>
                  <a:schemeClr val="tx2"/>
                </a:solidFill>
                <a:latin typeface="+mj-lt"/>
              </a:rPr>
              <a:t>Учиться в школе всем интересно.</a:t>
            </a:r>
          </a:p>
          <a:p>
            <a:pPr>
              <a:defRPr/>
            </a:pPr>
            <a:r>
              <a:rPr lang="ru-RU" sz="2000" b="1" dirty="0">
                <a:solidFill>
                  <a:schemeClr val="tx2"/>
                </a:solidFill>
                <a:latin typeface="+mj-lt"/>
              </a:rPr>
              <a:t>В ней традиций очень много,</a:t>
            </a:r>
          </a:p>
          <a:p>
            <a:pPr>
              <a:defRPr/>
            </a:pPr>
            <a:r>
              <a:rPr lang="ru-RU" sz="2000" b="1" dirty="0">
                <a:solidFill>
                  <a:schemeClr val="tx2"/>
                </a:solidFill>
                <a:latin typeface="+mj-lt"/>
              </a:rPr>
              <a:t>И даем сегодня слово,</a:t>
            </a:r>
          </a:p>
          <a:p>
            <a:pPr>
              <a:defRPr/>
            </a:pPr>
            <a:r>
              <a:rPr lang="ru-RU" sz="2000" b="1" dirty="0">
                <a:solidFill>
                  <a:schemeClr val="tx2"/>
                </a:solidFill>
                <a:latin typeface="+mj-lt"/>
              </a:rPr>
              <a:t>Мы их тоже не забудем,</a:t>
            </a:r>
          </a:p>
          <a:p>
            <a:pPr>
              <a:defRPr/>
            </a:pPr>
            <a:r>
              <a:rPr lang="ru-RU" sz="2000" b="1" dirty="0">
                <a:solidFill>
                  <a:schemeClr val="tx2"/>
                </a:solidFill>
                <a:latin typeface="+mj-lt"/>
              </a:rPr>
              <a:t>Продолжать и множить будем.</a:t>
            </a:r>
          </a:p>
          <a:p>
            <a:pPr>
              <a:defRPr/>
            </a:pPr>
            <a:r>
              <a:rPr lang="ru-RU" sz="2000" b="1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000" b="1" dirty="0">
                <a:solidFill>
                  <a:schemeClr val="tx2"/>
                </a:solidFill>
                <a:latin typeface="+mj-lt"/>
              </a:rPr>
              <a:t>Пусть мы меньше всех пока,</a:t>
            </a:r>
          </a:p>
          <a:p>
            <a:pPr>
              <a:defRPr/>
            </a:pPr>
            <a:r>
              <a:rPr lang="ru-RU" sz="2000" b="1" dirty="0">
                <a:solidFill>
                  <a:schemeClr val="tx2"/>
                </a:solidFill>
                <a:latin typeface="+mj-lt"/>
              </a:rPr>
              <a:t>Но заповеди ученика</a:t>
            </a:r>
          </a:p>
          <a:p>
            <a:pPr>
              <a:defRPr/>
            </a:pPr>
            <a:r>
              <a:rPr lang="ru-RU" sz="2000" b="1" dirty="0">
                <a:solidFill>
                  <a:schemeClr val="tx2"/>
                </a:solidFill>
                <a:latin typeface="+mj-lt"/>
              </a:rPr>
              <a:t>Мы с друзьями не забудем,</a:t>
            </a:r>
          </a:p>
          <a:p>
            <a:pPr>
              <a:defRPr/>
            </a:pPr>
            <a:r>
              <a:rPr lang="ru-RU" sz="2000" b="1" dirty="0">
                <a:solidFill>
                  <a:schemeClr val="tx2"/>
                </a:solidFill>
                <a:latin typeface="+mj-lt"/>
              </a:rPr>
              <a:t>Выполнять всегда их будем.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86" y="1793031"/>
            <a:ext cx="4413970" cy="3310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mtClean="0"/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3" y="0"/>
            <a:ext cx="7572375" cy="664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11" y="0"/>
            <a:ext cx="9358313" cy="821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000101" y="857232"/>
            <a:ext cx="6715172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Новый год в первом классе!</a:t>
            </a:r>
            <a:endParaRPr lang="ru-RU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296" name="TextBox 8"/>
          <p:cNvSpPr txBox="1">
            <a:spLocks noChangeArrowheads="1"/>
          </p:cNvSpPr>
          <p:nvPr/>
        </p:nvSpPr>
        <p:spPr bwMode="auto">
          <a:xfrm>
            <a:off x="5072063" y="2428875"/>
            <a:ext cx="3286125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/>
              <a:t>Скоро, скоро Новый год!</a:t>
            </a:r>
          </a:p>
          <a:p>
            <a:r>
              <a:rPr lang="ru-RU" sz="2400"/>
              <a:t>Скоро Дед Мороз придёт.</a:t>
            </a:r>
          </a:p>
          <a:p>
            <a:r>
              <a:rPr lang="ru-RU" sz="2400"/>
              <a:t>За плечами ёлочка, </a:t>
            </a:r>
          </a:p>
          <a:p>
            <a:r>
              <a:rPr lang="ru-RU" sz="2400"/>
              <a:t>Пушистые иголочки.</a:t>
            </a:r>
          </a:p>
          <a:p>
            <a:r>
              <a:rPr lang="ru-RU" sz="2400"/>
              <a:t>Он подарки нам разносит</a:t>
            </a:r>
          </a:p>
          <a:p>
            <a:r>
              <a:rPr lang="ru-RU" sz="2400"/>
              <a:t>И стихи читать нас просит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82" y="1628800"/>
            <a:ext cx="4699557" cy="35246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mtClean="0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15563" cy="742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857356" y="785794"/>
            <a:ext cx="6643734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У нас в гостях Дед Мороз и символ Нового года-Зайчик!!!</a:t>
            </a:r>
            <a:endParaRPr lang="ru-RU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9956"/>
            <a:ext cx="4392488" cy="32943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047773"/>
            <a:ext cx="4320480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42876" y="0"/>
            <a:ext cx="9286875" cy="6858000"/>
          </a:xfrm>
          <a:blipFill>
            <a:blip r:embed="rId2" cstate="print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ru-RU" dirty="0" smtClean="0"/>
          </a:p>
          <a:p>
            <a:pPr marL="0" indent="0">
              <a:buNone/>
              <a:defRPr/>
            </a:pPr>
            <a:endParaRPr lang="ru-RU" dirty="0" smtClean="0"/>
          </a:p>
          <a:p>
            <a:pPr>
              <a:defRPr/>
            </a:pPr>
            <a:r>
              <a:rPr lang="ru-RU" dirty="0" smtClean="0"/>
              <a:t> </a:t>
            </a: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</a:rPr>
              <a:t>Ну, вот букварь закончен и закрыт,</a:t>
            </a:r>
          </a:p>
          <a:p>
            <a:pPr>
              <a:defRPr/>
            </a:pP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</a:rPr>
              <a:t> Прочитана последняя страница,</a:t>
            </a:r>
          </a:p>
          <a:p>
            <a:pPr>
              <a:defRPr/>
            </a:pP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</a:rPr>
              <a:t> И неудачи хочется забыть –</a:t>
            </a:r>
          </a:p>
          <a:p>
            <a:pPr>
              <a:defRPr/>
            </a:pP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</a:rPr>
              <a:t> Лишь петь и танцевать, и веселиться</a:t>
            </a:r>
            <a:r>
              <a:rPr lang="ru-RU" sz="2000" dirty="0" smtClean="0"/>
              <a:t>.</a:t>
            </a:r>
          </a:p>
          <a:p>
            <a:pPr>
              <a:defRPr/>
            </a:pP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82217" y="714356"/>
            <a:ext cx="7779566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Прощание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c 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Азбукой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366" name="TextBox 7"/>
          <p:cNvSpPr txBox="1">
            <a:spLocks noChangeArrowheads="1"/>
          </p:cNvSpPr>
          <p:nvPr/>
        </p:nvSpPr>
        <p:spPr bwMode="auto">
          <a:xfrm>
            <a:off x="571500" y="3571875"/>
            <a:ext cx="37861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5576">
            <a:off x="899592" y="3571875"/>
            <a:ext cx="1143075" cy="11430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1192">
            <a:off x="5868144" y="1556791"/>
            <a:ext cx="1628577" cy="16285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3743">
            <a:off x="1691680" y="4797152"/>
            <a:ext cx="1255283" cy="13066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7643">
            <a:off x="6228184" y="4755529"/>
            <a:ext cx="2025042" cy="13898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950540"/>
            <a:ext cx="3563888" cy="23857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324544" y="404664"/>
            <a:ext cx="1086156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Неделя литературного чтения!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169409"/>
            <a:ext cx="4508788" cy="33815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979712" y="6093296"/>
            <a:ext cx="5076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Спектакль –сказка «Как зайка осень искал»!!!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615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171" y="0"/>
            <a:ext cx="9603913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540568" y="188640"/>
            <a:ext cx="1111746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Осенняя пора, очей очарованье!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20" y="2159859"/>
            <a:ext cx="3384376" cy="25382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751" y="3475347"/>
            <a:ext cx="3886135" cy="29146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 rot="20841150">
            <a:off x="-149462" y="5517232"/>
            <a:ext cx="410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Наши ежегодные экскурсии в лес!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2732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Заголовок 11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ru-RU" sz="3200" smtClean="0">
                <a:solidFill>
                  <a:srgbClr val="FF0000"/>
                </a:solidFill>
              </a:rPr>
              <a:t>Первый раз в первый класс.</a:t>
            </a:r>
          </a:p>
        </p:txBody>
      </p:sp>
      <p:sp>
        <p:nvSpPr>
          <p:cNvPr id="4101" name="Содержимое 20"/>
          <p:cNvSpPr>
            <a:spLocks noGrp="1"/>
          </p:cNvSpPr>
          <p:nvPr>
            <p:ph sz="quarter" idx="4"/>
          </p:nvPr>
        </p:nvSpPr>
        <p:spPr>
          <a:xfrm>
            <a:off x="4572000" y="1357313"/>
            <a:ext cx="4041775" cy="4697412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800" smtClean="0">
                <a:solidFill>
                  <a:schemeClr val="tx2"/>
                </a:solidFill>
              </a:rPr>
              <a:t>Вас приветствует сейчас </a:t>
            </a:r>
          </a:p>
          <a:p>
            <a:pPr>
              <a:buFont typeface="Arial" charset="0"/>
              <a:buNone/>
            </a:pPr>
            <a:r>
              <a:rPr lang="ru-RU" sz="2800" smtClean="0">
                <a:solidFill>
                  <a:schemeClr val="tx2"/>
                </a:solidFill>
              </a:rPr>
              <a:t> Лучший в школе </a:t>
            </a:r>
          </a:p>
          <a:p>
            <a:pPr>
              <a:buFont typeface="Arial" charset="0"/>
              <a:buNone/>
            </a:pPr>
            <a:r>
              <a:rPr lang="ru-RU" sz="2800" smtClean="0">
                <a:solidFill>
                  <a:schemeClr val="tx2"/>
                </a:solidFill>
              </a:rPr>
              <a:t>              первый класс! </a:t>
            </a:r>
          </a:p>
          <a:p>
            <a:pPr>
              <a:buFont typeface="Arial" charset="0"/>
              <a:buNone/>
            </a:pPr>
            <a:r>
              <a:rPr lang="ru-RU" sz="2800" smtClean="0">
                <a:solidFill>
                  <a:schemeClr val="tx2"/>
                </a:solidFill>
              </a:rPr>
              <a:t> Мы о самом, самом главном </a:t>
            </a:r>
          </a:p>
          <a:p>
            <a:pPr>
              <a:buFont typeface="Arial" charset="0"/>
              <a:buNone/>
            </a:pPr>
            <a:r>
              <a:rPr lang="ru-RU" sz="2800" smtClean="0">
                <a:solidFill>
                  <a:schemeClr val="tx2"/>
                </a:solidFill>
              </a:rPr>
              <a:t> Поведём сейчас рассказ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4040188" cy="3169816"/>
          </a:xfrm>
        </p:spPr>
      </p:pic>
      <p:sp>
        <p:nvSpPr>
          <p:cNvPr id="2" name="TextBox 1"/>
          <p:cNvSpPr txBox="1"/>
          <p:nvPr/>
        </p:nvSpPr>
        <p:spPr>
          <a:xfrm>
            <a:off x="3203848" y="5085184"/>
            <a:ext cx="1972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2011-2012 </a:t>
            </a:r>
            <a:r>
              <a:rPr lang="ru-RU" dirty="0" err="1" smtClean="0">
                <a:solidFill>
                  <a:srgbClr val="FF0000"/>
                </a:solidFill>
              </a:rPr>
              <a:t>уч.год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306"/>
            <a:ext cx="9143999" cy="68493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77934" y="180435"/>
            <a:ext cx="48456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Новый год !!!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362" y="980728"/>
            <a:ext cx="4176464" cy="31323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212976"/>
            <a:ext cx="4320792" cy="32405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 rot="20590245">
            <a:off x="2707039" y="2182696"/>
            <a:ext cx="1737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Второй класс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62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833" y="0"/>
            <a:ext cx="9609665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71389" y="337540"/>
            <a:ext cx="9323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Наши гости- Баба-яга и Кощей Бессмертный !!!А также Лиса Алиса и Кот </a:t>
            </a:r>
            <a:r>
              <a:rPr lang="ru-RU" dirty="0" err="1" smtClean="0"/>
              <a:t>Базилио</a:t>
            </a:r>
            <a:r>
              <a:rPr lang="ru-RU" dirty="0" smtClean="0"/>
              <a:t>!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22" y="908720"/>
            <a:ext cx="4394743" cy="32960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751853"/>
            <a:ext cx="4852136" cy="36391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5625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2531" name="Содержимое 2"/>
          <p:cNvSpPr>
            <a:spLocks noGrp="1"/>
          </p:cNvSpPr>
          <p:nvPr>
            <p:ph idx="1"/>
          </p:nvPr>
        </p:nvSpPr>
        <p:spPr>
          <a:xfrm>
            <a:off x="-108520" y="0"/>
            <a:ext cx="9144000" cy="6858000"/>
          </a:xfrm>
          <a:blipFill dpi="0" rotWithShape="1">
            <a:blip r:embed="rId2" cstate="print"/>
            <a:srcRect/>
            <a:stretch>
              <a:fillRect/>
            </a:stretch>
          </a:blipFill>
        </p:spPr>
        <p:txBody>
          <a:bodyPr/>
          <a:lstStyle/>
          <a:p>
            <a:endParaRPr lang="ru-RU" sz="2000" dirty="0" smtClean="0"/>
          </a:p>
          <a:p>
            <a:endParaRPr lang="ru-RU" sz="20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2357422" y="642919"/>
            <a:ext cx="521497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 </a:t>
            </a:r>
            <a:r>
              <a:rPr lang="ru-RU" sz="1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БИБЛИОтЕке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нашего посёлка мы провели Праздник Сказок с играми, шутками и загадками!</a:t>
            </a:r>
          </a:p>
        </p:txBody>
      </p:sp>
      <p:sp>
        <p:nvSpPr>
          <p:cNvPr id="7271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2712" name="Rectangle 8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87400" algn="l"/>
              </a:tabLst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87400" algn="l"/>
              </a:tabLst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	</a:t>
            </a:r>
            <a:endParaRPr kumimoji="0" lang="ru-RU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87400" algn="l"/>
              </a:tabLst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2713" name="Rectangle 9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84400" algn="l"/>
              </a:tabLst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84400" algn="l"/>
              </a:tabLst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	</a:t>
            </a:r>
            <a:endParaRPr kumimoji="0" lang="ru-RU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84400" algn="l"/>
              </a:tabLst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1473916"/>
            <a:ext cx="2952328" cy="22142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227" y="1473916"/>
            <a:ext cx="3181875" cy="23864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4184358"/>
            <a:ext cx="2880319" cy="21602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909" y="4139328"/>
            <a:ext cx="3000396" cy="22502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6498" name="Picture 2" descr="D:\Documents and Settings\Администратор\Рабочий стол\12av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4335" y="-820"/>
            <a:ext cx="9286908" cy="685882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142976" y="571480"/>
            <a:ext cx="685804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Поздравляем  с днём               8 марта!!!!</a:t>
            </a:r>
            <a:endParaRPr lang="ru-RU" sz="32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214678" y="428604"/>
            <a:ext cx="535785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Мама первое слово</a:t>
            </a:r>
          </a:p>
          <a:p>
            <a:pPr algn="ctr"/>
            <a:r>
              <a:rPr lang="ru-RU" sz="32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Главное слово в каждой судьбе</a:t>
            </a:r>
            <a:endParaRPr lang="ru-RU" sz="32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28798"/>
            <a:ext cx="3811868" cy="28589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058248"/>
            <a:ext cx="4077664" cy="3058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221088"/>
            <a:ext cx="1938532" cy="2438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1680colourback_200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57763" y="0"/>
            <a:ext cx="9179303" cy="6858000"/>
          </a:xfrm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411760" y="548680"/>
            <a:ext cx="4336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Классный час «Мы все такие разные»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789040"/>
            <a:ext cx="3323861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0768"/>
            <a:ext cx="4926293" cy="36947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5436096" y="1052736"/>
            <a:ext cx="35398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нашем классе учатся ребята многих национальностей. И этот классный час помог нам узнать много нового о культуре, быте и обычаях другого народа, А главное укрепил между ребятами ДРУЖБУ!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589" y="0"/>
            <a:ext cx="9318583" cy="69573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63688" y="188640"/>
            <a:ext cx="52041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День учителя!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3923928" cy="29429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38790"/>
            <a:ext cx="3851920" cy="28889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0" y="5445224"/>
            <a:ext cx="9278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На День Учителя во втором классе мы пригласили учительницу русского языка и литературы Рудневу Зинаиду Ивановну! Она рассказала ребятам о том, как  тяжело было учиться в военные годы, дала много хороших, полезных советов касающихся учёбы. СПАСИБО!!!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354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21" y="-180002"/>
            <a:ext cx="9144000" cy="702315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75656" y="260648"/>
            <a:ext cx="65020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 новым годом!!!</a:t>
            </a:r>
            <a:endParaRPr lang="ru-RU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1" y="1166644"/>
            <a:ext cx="5292080" cy="39690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868144" y="1166644"/>
            <a:ext cx="28083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Говорят: под Новый год</a:t>
            </a:r>
          </a:p>
          <a:p>
            <a:r>
              <a:rPr lang="ru-RU" dirty="0">
                <a:solidFill>
                  <a:schemeClr val="bg1"/>
                </a:solidFill>
              </a:rPr>
              <a:t>Что ни пожелается -</a:t>
            </a:r>
          </a:p>
          <a:p>
            <a:r>
              <a:rPr lang="ru-RU" dirty="0">
                <a:solidFill>
                  <a:schemeClr val="bg1"/>
                </a:solidFill>
              </a:rPr>
              <a:t>Всё всегда произойдёт,</a:t>
            </a:r>
          </a:p>
          <a:p>
            <a:r>
              <a:rPr lang="ru-RU" dirty="0">
                <a:solidFill>
                  <a:schemeClr val="bg1"/>
                </a:solidFill>
              </a:rPr>
              <a:t>Всё всегда сбывается</a:t>
            </a:r>
            <a:r>
              <a:rPr lang="ru-RU" dirty="0"/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868144" y="2447643"/>
            <a:ext cx="28803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Могут даже у ребят</a:t>
            </a:r>
          </a:p>
          <a:p>
            <a:r>
              <a:rPr lang="ru-RU" dirty="0">
                <a:solidFill>
                  <a:schemeClr val="bg1"/>
                </a:solidFill>
              </a:rPr>
              <a:t>Сбыться все желания,</a:t>
            </a:r>
          </a:p>
          <a:p>
            <a:r>
              <a:rPr lang="ru-RU" dirty="0">
                <a:solidFill>
                  <a:schemeClr val="bg1"/>
                </a:solidFill>
              </a:rPr>
              <a:t>Нужно только, говорят,</a:t>
            </a:r>
          </a:p>
          <a:p>
            <a:r>
              <a:rPr lang="ru-RU" dirty="0">
                <a:solidFill>
                  <a:schemeClr val="bg1"/>
                </a:solidFill>
              </a:rPr>
              <a:t>Приложить старания.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Не лениться, не зевать,</a:t>
            </a:r>
          </a:p>
          <a:p>
            <a:r>
              <a:rPr lang="ru-RU" dirty="0">
                <a:solidFill>
                  <a:schemeClr val="bg1"/>
                </a:solidFill>
              </a:rPr>
              <a:t>И иметь терпение,</a:t>
            </a:r>
          </a:p>
          <a:p>
            <a:r>
              <a:rPr lang="ru-RU" dirty="0">
                <a:solidFill>
                  <a:schemeClr val="bg1"/>
                </a:solidFill>
              </a:rPr>
              <a:t>И ученье не считать</a:t>
            </a:r>
          </a:p>
          <a:p>
            <a:r>
              <a:rPr lang="ru-RU" dirty="0">
                <a:solidFill>
                  <a:schemeClr val="bg1"/>
                </a:solidFill>
              </a:rPr>
              <a:t>За своё мучение.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65623" y="5517232"/>
            <a:ext cx="45820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Третий класс!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05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006"/>
            <a:ext cx="9216008" cy="69120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04664"/>
            <a:ext cx="3960440" cy="29703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498" y="3861048"/>
            <a:ext cx="3648914" cy="27366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691680" y="410859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У нас в гостях Кот </a:t>
            </a:r>
            <a:r>
              <a:rPr lang="ru-RU" dirty="0" err="1" smtClean="0">
                <a:solidFill>
                  <a:srgbClr val="FF0000"/>
                </a:solidFill>
              </a:rPr>
              <a:t>Базилио</a:t>
            </a:r>
            <a:r>
              <a:rPr lang="ru-RU" dirty="0" smtClean="0">
                <a:solidFill>
                  <a:srgbClr val="FF0000"/>
                </a:solidFill>
              </a:rPr>
              <a:t> и Лиса Алиса!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3455" y="1700808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Активное участие в празднике приняли сами ученики и конечно же родители!!!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221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30" y="1033"/>
            <a:ext cx="9138285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396552" y="188640"/>
            <a:ext cx="936104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 Днём защитника Отечества!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42966"/>
            <a:ext cx="2958075" cy="2218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942966"/>
            <a:ext cx="3024336" cy="2268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437112"/>
            <a:ext cx="2747798" cy="20608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437112"/>
            <a:ext cx="2773036" cy="20797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Заголовок 11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>Девиз нашего первого класса!!!</a:t>
            </a:r>
          </a:p>
        </p:txBody>
      </p:sp>
      <p:sp>
        <p:nvSpPr>
          <p:cNvPr id="4101" name="Содержимое 20"/>
          <p:cNvSpPr>
            <a:spLocks noGrp="1"/>
          </p:cNvSpPr>
          <p:nvPr>
            <p:ph sz="quarter" idx="4"/>
          </p:nvPr>
        </p:nvSpPr>
        <p:spPr>
          <a:xfrm>
            <a:off x="4572000" y="1357313"/>
            <a:ext cx="4041775" cy="4697412"/>
          </a:xfrm>
        </p:spPr>
        <p:txBody>
          <a:bodyPr/>
          <a:lstStyle/>
          <a:p>
            <a:pPr algn="ctr">
              <a:buNone/>
            </a:pPr>
            <a:r>
              <a:rPr lang="ru-RU" sz="2800" dirty="0">
                <a:solidFill>
                  <a:schemeClr val="tx2"/>
                </a:solidFill>
              </a:rPr>
              <a:t>Самый лучший </a:t>
            </a:r>
            <a:r>
              <a:rPr lang="ru-RU" sz="2800" dirty="0" smtClean="0">
                <a:solidFill>
                  <a:schemeClr val="tx2"/>
                </a:solidFill>
              </a:rPr>
              <a:t>– Первый класс!  Нет дружней и лучше нас!  Дружный</a:t>
            </a:r>
            <a:r>
              <a:rPr lang="ru-RU" sz="2800" dirty="0">
                <a:solidFill>
                  <a:schemeClr val="tx2"/>
                </a:solidFill>
              </a:rPr>
              <a:t>, сильный, озорной! </a:t>
            </a:r>
          </a:p>
          <a:p>
            <a:pPr algn="ctr">
              <a:buNone/>
            </a:pPr>
            <a:r>
              <a:rPr lang="ru-RU" sz="2800" dirty="0">
                <a:solidFill>
                  <a:schemeClr val="tx2"/>
                </a:solidFill>
              </a:rPr>
              <a:t>Нам учиться не лень </a:t>
            </a:r>
          </a:p>
          <a:p>
            <a:pPr algn="ctr">
              <a:buNone/>
            </a:pPr>
            <a:r>
              <a:rPr lang="ru-RU" sz="2800" dirty="0">
                <a:solidFill>
                  <a:schemeClr val="tx2"/>
                </a:solidFill>
              </a:rPr>
              <a:t>Напролёт: хоть целый день!</a:t>
            </a:r>
          </a:p>
          <a:p>
            <a:pPr algn="ctr">
              <a:buFont typeface="Arial" charset="0"/>
              <a:buNone/>
            </a:pPr>
            <a:endParaRPr lang="ru-RU" sz="2800" dirty="0" smtClean="0">
              <a:solidFill>
                <a:schemeClr val="tx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44438"/>
            <a:ext cx="1946650" cy="19466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417180"/>
            <a:ext cx="2162175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4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425" y="260648"/>
            <a:ext cx="3227851" cy="2420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204864"/>
            <a:ext cx="2958074" cy="22185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946" y="2060848"/>
            <a:ext cx="2939818" cy="22048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887" y="3645024"/>
            <a:ext cx="2883134" cy="21623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491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" y="116632"/>
            <a:ext cx="9149892" cy="68535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672" y="908720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Победители художественного конкурса в журнале «ВЕСЁЛЫЕ ЖИВОТНЫЕ»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413" y="1876085"/>
            <a:ext cx="4446240" cy="33346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608775" y="5343599"/>
            <a:ext cx="6995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Ребята в течение года участвовали в конкурсе рисунков животных. Перед вами счастливчики, чьи рисунки напечатали на страницах журнала!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118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1507" name="Содержимое 2"/>
          <p:cNvSpPr>
            <a:spLocks noGrp="1"/>
          </p:cNvSpPr>
          <p:nvPr>
            <p:ph idx="1"/>
          </p:nvPr>
        </p:nvSpPr>
        <p:spPr>
          <a:xfrm>
            <a:off x="23842" y="0"/>
            <a:ext cx="9144000" cy="6858000"/>
          </a:xfrm>
          <a:blipFill dpi="0" rotWithShape="1">
            <a:blip r:embed="rId2" cstate="print"/>
            <a:srcRect/>
            <a:stretch>
              <a:fillRect/>
            </a:stretch>
          </a:blipFill>
        </p:spPr>
        <p:txBody>
          <a:bodyPr/>
          <a:lstStyle/>
          <a:p>
            <a:endParaRPr lang="ru-RU" dirty="0" smtClean="0"/>
          </a:p>
          <a:p>
            <a:r>
              <a:rPr lang="ru-RU" dirty="0" smtClean="0"/>
              <a:t>       </a:t>
            </a:r>
            <a:endParaRPr lang="ru-RU" sz="18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500043"/>
            <a:ext cx="7072362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Вика </a:t>
            </a:r>
            <a:r>
              <a:rPr lang="ru-RU" sz="28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Близнюк</a:t>
            </a:r>
            <a:r>
              <a:rPr lang="ru-RU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- победительница конкурса рисунков в журнале</a:t>
            </a:r>
          </a:p>
          <a:p>
            <a:pPr algn="ctr"/>
            <a:r>
              <a:rPr lang="ru-RU" sz="2800" b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«Весёлые </a:t>
            </a:r>
            <a:r>
              <a:rPr lang="ru-RU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животные»</a:t>
            </a:r>
            <a:endParaRPr lang="ru-RU" sz="2800" b="1" cap="none" spc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060848"/>
            <a:ext cx="4716016" cy="35370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493687"/>
            <a:ext cx="2484934" cy="16566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6031">
            <a:off x="899593" y="3460680"/>
            <a:ext cx="1866900" cy="2447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14" y="0"/>
            <a:ext cx="9179313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69945" y="260648"/>
            <a:ext cx="52041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День учителя!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759" y="5762873"/>
            <a:ext cx="8964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На День учителя в этом году наши девочки приготовили всем учителям открытки и поздравления. А на праздничном чаепитии учителей выступили с весёлыми стихами и частушками на школьные темы!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22224"/>
            <a:ext cx="3055799" cy="20317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386432"/>
            <a:ext cx="2982280" cy="19828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7" y="3717032"/>
            <a:ext cx="2876806" cy="19127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2750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19" y="0"/>
            <a:ext cx="9252519" cy="7029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188640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Наш класс на протяжении трёх лет ведёт переписку со школой из города Калининграда! Ребята рассказывают друг другу всё самое интересное о жизни нашего класса, шлют открытки и посылки! Мы очень гордимся нашей дружбой с 3 «И» классом и их руководителем Новицкой Мариной Олеговной!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56792"/>
            <a:ext cx="6797795" cy="4608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7471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1166"/>
            <a:ext cx="9144000" cy="717916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9354" y="-1496"/>
            <a:ext cx="88453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Поездка в Золотой город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4744"/>
            <a:ext cx="3600400" cy="2700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3122">
            <a:off x="5148064" y="1124744"/>
            <a:ext cx="3419872" cy="25649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1841">
            <a:off x="571346" y="3788819"/>
            <a:ext cx="3264024" cy="24480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7208">
            <a:off x="4908051" y="3411052"/>
            <a:ext cx="3610481" cy="27078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696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278"/>
            <a:ext cx="9251503" cy="687527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469157" y="26567"/>
            <a:ext cx="1008231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Поездки в кинотеатр и в кафе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41" y="1780893"/>
            <a:ext cx="2891089" cy="2168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780893"/>
            <a:ext cx="2880321" cy="2160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789040"/>
            <a:ext cx="3024336" cy="22682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4617899" y="3954558"/>
            <a:ext cx="39865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Ежегодно наш класс в течении года совершает 3-4 поездки в кинотеатр, а после по традиции мы заходим в наше любимое кафе «Париж»!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253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2"/>
            <a:ext cx="9252520" cy="69573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27784" y="476672"/>
            <a:ext cx="41665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Драмтеатр!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65" y="1556793"/>
            <a:ext cx="4032447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222" y="1628800"/>
            <a:ext cx="3936439" cy="2952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691681" y="5733256"/>
            <a:ext cx="72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Наш класс ездил в драмтеатр на сказку «Лукоморье». Многие ребята впервые познакомились с театром, увидели настоящих артистов. Нам всем очень понравилось!!!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516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468560" y="116632"/>
            <a:ext cx="961256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Экскурсия в музей </a:t>
            </a:r>
            <a:r>
              <a:rPr lang="ru-RU" sz="5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г.Новомосковска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05883"/>
            <a:ext cx="3227851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014" y="1975021"/>
            <a:ext cx="3043483" cy="2282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498487"/>
            <a:ext cx="2783321" cy="2087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563889" y="4468470"/>
            <a:ext cx="5472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музее дети познакомились с различными экспозициями: история Руси, война и история Новомосковска. А потом был проведён мастер-класс по изготовлению тряпичной куклы!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052389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71600" y="1945487"/>
            <a:ext cx="684076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Достижения нашего класса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6065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"/>
            <a:ext cx="9144000" cy="7086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672" y="548680"/>
            <a:ext cx="37690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Состав учащихся 1 «В» класса</a:t>
            </a:r>
            <a:r>
              <a:rPr lang="ru-RU" dirty="0" smtClean="0"/>
              <a:t>:</a:t>
            </a:r>
          </a:p>
          <a:p>
            <a:r>
              <a:rPr lang="ru-RU" dirty="0" smtClean="0"/>
              <a:t>22 ученика.</a:t>
            </a:r>
          </a:p>
          <a:p>
            <a:r>
              <a:rPr lang="ru-RU" dirty="0" smtClean="0"/>
              <a:t>Мальчиков-12 человек</a:t>
            </a:r>
          </a:p>
          <a:p>
            <a:r>
              <a:rPr lang="ru-RU" dirty="0" smtClean="0"/>
              <a:t>Девочек-10 человек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608680" y="2991534"/>
            <a:ext cx="2759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Отличников-7 человек</a:t>
            </a:r>
          </a:p>
          <a:p>
            <a:r>
              <a:rPr lang="ru-RU" dirty="0" smtClean="0"/>
              <a:t>Хорошистов-10 человек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608680" y="2411596"/>
            <a:ext cx="1871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Успеваемость: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86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41259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47671" y="188640"/>
            <a:ext cx="70749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ВЕСЁЛЫЕ СТАРТЫ!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263" y="1844824"/>
            <a:ext cx="2433614" cy="36353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26" y="1883515"/>
            <a:ext cx="4248472" cy="31863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619672" y="6021288"/>
            <a:ext cx="5672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Второе место в соревнованиях «Весёлые старты»!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430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6387" name="Содержимое 2"/>
          <p:cNvSpPr>
            <a:spLocks noGrp="1"/>
          </p:cNvSpPr>
          <p:nvPr>
            <p:ph idx="1"/>
          </p:nvPr>
        </p:nvSpPr>
        <p:spPr>
          <a:xfrm>
            <a:off x="27622" y="0"/>
            <a:ext cx="9144000" cy="6858000"/>
          </a:xfrm>
          <a:blipFill dpi="0" rotWithShape="1">
            <a:blip r:embed="rId2" cstate="print"/>
            <a:srcRect/>
            <a:stretch>
              <a:fillRect/>
            </a:stretch>
          </a:blipFill>
        </p:spPr>
        <p:txBody>
          <a:bodyPr/>
          <a:lstStyle/>
          <a:p>
            <a:endParaRPr lang="ru-RU" dirty="0" smtClean="0"/>
          </a:p>
          <a:p>
            <a:r>
              <a:rPr lang="ru-RU" dirty="0" smtClean="0"/>
              <a:t>              </a:t>
            </a:r>
          </a:p>
          <a:p>
            <a:endParaRPr lang="ru-RU" i="1" dirty="0" smtClean="0"/>
          </a:p>
          <a:p>
            <a:endParaRPr lang="ru-RU" i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548680"/>
            <a:ext cx="7584471" cy="107721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Участие в конкурсе рисунков для журнала « Весёлый Колобок»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625898"/>
            <a:ext cx="1524000" cy="1524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56" y="2845099"/>
            <a:ext cx="2971800" cy="31242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772816"/>
            <a:ext cx="2964348" cy="44282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9433048" cy="69746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23728" y="332656"/>
            <a:ext cx="55306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Поздравляем!!!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1255986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rgbClr val="FF0000"/>
                </a:solidFill>
              </a:rPr>
              <a:t>Абилову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Эльнару</a:t>
            </a:r>
            <a:r>
              <a:rPr lang="ru-RU" dirty="0" smtClean="0">
                <a:solidFill>
                  <a:srgbClr val="FF0000"/>
                </a:solidFill>
              </a:rPr>
              <a:t>, занявшую ПЕРВОЕ место во всероссийском математическом конкурсе «КЕНГУРУ»!!!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32856"/>
            <a:ext cx="2742943" cy="409748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205" y="2132856"/>
            <a:ext cx="3312368" cy="24842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797152"/>
            <a:ext cx="1955195" cy="19528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654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03" y="0"/>
            <a:ext cx="9220696" cy="690662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75656" y="57448"/>
            <a:ext cx="727280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Первое место в конкурсе « Осенняя сказка»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625880"/>
            <a:ext cx="2536465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48" y="2642771"/>
            <a:ext cx="4608512" cy="345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1026" name="Picture 2" descr="E:\Мне для работы\ВСЕ ДЛЯ ПРЕЗЕНТАЦИЙ\спортивные рамки\футболл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0"/>
            <a:ext cx="9601201" cy="6858000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1500166" y="4714884"/>
            <a:ext cx="371477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Весёлые   старты! </a:t>
            </a:r>
          </a:p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     Наше</a:t>
            </a:r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 </a:t>
            </a:r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2</a:t>
            </a:r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место.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34" y="836712"/>
            <a:ext cx="4840413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171" y="74340"/>
            <a:ext cx="3035829" cy="22768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3" y="-1"/>
            <a:ext cx="892899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Победители и лауреат всероссийского конкурса «Эрудит России»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858" y="2777318"/>
            <a:ext cx="4842284" cy="36317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7164288" y="5877272"/>
            <a:ext cx="1979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Алексеев Арсений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487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2642" y="557459"/>
            <a:ext cx="7891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Победители второго тура всероссийского конкурса «ЭРУДИТ РОССИИ»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42" y="1124744"/>
            <a:ext cx="5976664" cy="3996895"/>
          </a:xfrm>
          <a:prstGeom prst="round2DiagRect">
            <a:avLst>
              <a:gd name="adj1" fmla="val 16667"/>
              <a:gd name="adj2" fmla="val 14977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187624" y="5733256"/>
            <a:ext cx="4364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 конкурсе принял участие весь класс!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2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34" y="-85415"/>
            <a:ext cx="9276523" cy="69573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19672" y="692696"/>
            <a:ext cx="62814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Наши лауреаты!!!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638854"/>
            <a:ext cx="4332213" cy="2897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403648" y="4869160"/>
            <a:ext cx="588090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Тохиров</a:t>
            </a:r>
            <a:r>
              <a:rPr lang="ru-RU" dirty="0" smtClean="0"/>
              <a:t> </a:t>
            </a:r>
            <a:r>
              <a:rPr lang="ru-RU" dirty="0" err="1" smtClean="0"/>
              <a:t>Самохиддин</a:t>
            </a:r>
            <a:r>
              <a:rPr lang="ru-RU" dirty="0" smtClean="0"/>
              <a:t>-математика</a:t>
            </a:r>
          </a:p>
          <a:p>
            <a:r>
              <a:rPr lang="ru-RU" dirty="0" smtClean="0"/>
              <a:t>Полякова Алевтина-русский язык и окружающий мир</a:t>
            </a:r>
          </a:p>
          <a:p>
            <a:r>
              <a:rPr lang="ru-RU" dirty="0" smtClean="0"/>
              <a:t>Рахимов Андрей-окружающий мир</a:t>
            </a:r>
          </a:p>
          <a:p>
            <a:r>
              <a:rPr lang="ru-RU" dirty="0" smtClean="0"/>
              <a:t>Алексеев Арсений-литература</a:t>
            </a:r>
          </a:p>
          <a:p>
            <a:r>
              <a:rPr lang="ru-RU" dirty="0" err="1" smtClean="0"/>
              <a:t>Близнюк</a:t>
            </a:r>
            <a:r>
              <a:rPr lang="ru-RU" dirty="0" smtClean="0"/>
              <a:t> Виктория-математика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088" y="1772816"/>
            <a:ext cx="1966930" cy="147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8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20" cy="69393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592" y="836712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Победители и участники международного конкурса по истории мировой художественной культуры «ЗОЛОТОЕ РУНО»!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700808"/>
            <a:ext cx="4572000" cy="3057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79512" y="5157192"/>
            <a:ext cx="66247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Приняли участие в конкурсе 12 человек!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Победитель, набравший 69 баллов из 70- </a:t>
            </a:r>
            <a:r>
              <a:rPr lang="ru-RU" dirty="0" err="1" smtClean="0">
                <a:solidFill>
                  <a:srgbClr val="FF0000"/>
                </a:solidFill>
              </a:rPr>
              <a:t>Русанов</a:t>
            </a:r>
            <a:r>
              <a:rPr lang="ru-RU" dirty="0" smtClean="0">
                <a:solidFill>
                  <a:srgbClr val="FF0000"/>
                </a:solidFill>
              </a:rPr>
              <a:t> Евгений!!!!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22" y="1700808"/>
            <a:ext cx="1989934" cy="165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4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9632" y="620688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Победители и участники всероссийского конкурса по естествознанию «</a:t>
            </a:r>
            <a:r>
              <a:rPr lang="ru-RU" dirty="0" err="1" smtClean="0">
                <a:solidFill>
                  <a:srgbClr val="FF0000"/>
                </a:solidFill>
              </a:rPr>
              <a:t>ЧиП</a:t>
            </a:r>
            <a:r>
              <a:rPr lang="ru-RU" dirty="0" smtClean="0">
                <a:solidFill>
                  <a:srgbClr val="FF0000"/>
                </a:solidFill>
              </a:rPr>
              <a:t>»!!!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442115"/>
            <a:ext cx="4752528" cy="3178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92705"/>
            <a:ext cx="1909817" cy="28529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4509120"/>
            <a:ext cx="36724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 конкурсе приняли участие 13 учеников!</a:t>
            </a:r>
          </a:p>
          <a:p>
            <a:pPr algn="ctr"/>
            <a:r>
              <a:rPr lang="ru-RU" dirty="0"/>
              <a:t> </a:t>
            </a:r>
            <a:r>
              <a:rPr lang="ru-RU" dirty="0" smtClean="0"/>
              <a:t>Победитель- Полякова Алевтина, набравшая 100 баллов!!!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759" y="4620368"/>
            <a:ext cx="1628673" cy="180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10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67511" y="214290"/>
            <a:ext cx="540898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 класс</a:t>
            </a:r>
          </a:p>
          <a:p>
            <a:pPr algn="ctr"/>
            <a:r>
              <a:rPr lang="ru-RU" sz="20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2010-2011учебный год</a:t>
            </a:r>
            <a:endParaRPr lang="ru-RU" sz="20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569" y="882535"/>
            <a:ext cx="6791190" cy="4546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658891" y="5428703"/>
            <a:ext cx="1753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2012-2013  год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1997" y="817913"/>
            <a:ext cx="8127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Поздравляем участников викторины «Загадки Тульского края»!!!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700808"/>
            <a:ext cx="4477549" cy="299736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501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" y="0"/>
            <a:ext cx="9144000" cy="6900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908720"/>
            <a:ext cx="59766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течение лета самые старательные ученики нашего класса отвечали на вопросы викторины журнала        « МУРЗИЛКА». И вот в декабрьском номере нас ждал подарок: наш класс выиграл викторину и получил в подарок благодарность и книгу Нины </a:t>
            </a:r>
            <a:r>
              <a:rPr lang="ru-RU" dirty="0" err="1" smtClean="0"/>
              <a:t>Острун</a:t>
            </a:r>
            <a:r>
              <a:rPr lang="ru-RU" dirty="0" smtClean="0"/>
              <a:t> « Скоро праздник»!!!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663046"/>
            <a:ext cx="3029322" cy="30293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881253"/>
            <a:ext cx="2592908" cy="259290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87624" y="10379"/>
            <a:ext cx="72121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Наш друг </a:t>
            </a:r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Мурзилка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185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" y="188640"/>
            <a:ext cx="914400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Благодарственное письмо от журнала «</a:t>
            </a:r>
            <a:r>
              <a:rPr lang="ru-RU" sz="54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Мурзилка</a:t>
            </a:r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»!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221088"/>
            <a:ext cx="2276872" cy="2276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942966"/>
            <a:ext cx="1984851" cy="25304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1" y="2155311"/>
            <a:ext cx="2808312" cy="419513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6430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347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972616" y="0"/>
            <a:ext cx="1112569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Второе место в конкурсе осенних поделок!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04" y="2132856"/>
            <a:ext cx="4790043" cy="32033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132856"/>
            <a:ext cx="2079423" cy="310629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1422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58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5" y="292006"/>
            <a:ext cx="9034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Конкурс чтецов среди 4-10 классов, посвящённый 200-летию со дня рождения </a:t>
            </a:r>
            <a:r>
              <a:rPr lang="ru-RU" dirty="0" err="1" smtClean="0">
                <a:solidFill>
                  <a:schemeClr val="bg1"/>
                </a:solidFill>
              </a:rPr>
              <a:t>М.Ю.Лермонтова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836712"/>
            <a:ext cx="2143125" cy="21431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1" y="1412776"/>
            <a:ext cx="4392488" cy="29404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67544" y="5013176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Наша победительница – </a:t>
            </a:r>
            <a:r>
              <a:rPr lang="ru-RU" dirty="0" err="1" smtClean="0">
                <a:solidFill>
                  <a:schemeClr val="bg1"/>
                </a:solidFill>
              </a:rPr>
              <a:t>Абилова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Эльнара</a:t>
            </a:r>
            <a:r>
              <a:rPr lang="ru-RU" dirty="0" smtClean="0">
                <a:solidFill>
                  <a:schemeClr val="bg1"/>
                </a:solidFill>
              </a:rPr>
              <a:t>!!!! Первое место по школе!!! ПОЗДРАВЛЯЕМ!!!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080" y="3284984"/>
            <a:ext cx="1994767" cy="297983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596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2" y="0"/>
            <a:ext cx="922246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15474" y="260648"/>
            <a:ext cx="51055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Поздравляем!!!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444" y="1183978"/>
            <a:ext cx="8666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Абилову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Эльнару</a:t>
            </a:r>
            <a:r>
              <a:rPr lang="ru-RU" dirty="0" smtClean="0">
                <a:solidFill>
                  <a:schemeClr val="bg1"/>
                </a:solidFill>
              </a:rPr>
              <a:t>, занявшую ПЕРВОЕ место в </a:t>
            </a:r>
            <a:r>
              <a:rPr lang="ru-RU" dirty="0" err="1" smtClean="0">
                <a:solidFill>
                  <a:schemeClr val="bg1"/>
                </a:solidFill>
              </a:rPr>
              <a:t>коннкурсе</a:t>
            </a:r>
            <a:r>
              <a:rPr lang="ru-RU" dirty="0" smtClean="0">
                <a:solidFill>
                  <a:schemeClr val="bg1"/>
                </a:solidFill>
              </a:rPr>
              <a:t> чтецов стихотворений об осени, среди 2-4 классов!!!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51" y="2504385"/>
            <a:ext cx="3763393" cy="2519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936" y="2476545"/>
            <a:ext cx="3903504" cy="26130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1349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23" y="0"/>
            <a:ext cx="9276523" cy="69573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06696" y="548680"/>
            <a:ext cx="55306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Поздравляем!!!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5621" y="1732224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rgbClr val="FF0000"/>
                </a:solidFill>
              </a:rPr>
              <a:t>Абилову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Эльнару</a:t>
            </a:r>
            <a:r>
              <a:rPr lang="ru-RU" dirty="0" smtClean="0">
                <a:solidFill>
                  <a:srgbClr val="FF0000"/>
                </a:solidFill>
              </a:rPr>
              <a:t>, занявшую второе место в районном конкурсе чтецов «Земля </a:t>
            </a:r>
            <a:r>
              <a:rPr lang="ru-RU" dirty="0" err="1" smtClean="0">
                <a:solidFill>
                  <a:srgbClr val="FF0000"/>
                </a:solidFill>
              </a:rPr>
              <a:t>Венёвская</a:t>
            </a:r>
            <a:r>
              <a:rPr lang="ru-RU" dirty="0" smtClean="0">
                <a:solidFill>
                  <a:srgbClr val="FF0000"/>
                </a:solidFill>
              </a:rPr>
              <a:t> в поэтической строке»!!!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780928"/>
            <a:ext cx="2259327" cy="337504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564904"/>
            <a:ext cx="3819027" cy="25565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102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00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0809" y="908720"/>
            <a:ext cx="79742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 этом учебном году наш класс принял участие в следующих конкурсах:</a:t>
            </a:r>
          </a:p>
          <a:p>
            <a:pPr marL="342900" indent="-342900">
              <a:buAutoNum type="arabicPeriod"/>
            </a:pPr>
            <a:r>
              <a:rPr lang="ru-RU" dirty="0" smtClean="0"/>
              <a:t>Во всероссийском конкурсе по русскому языку- « РОДНОЕ СЛОВО»!</a:t>
            </a:r>
          </a:p>
          <a:p>
            <a:pPr marL="342900" indent="-342900">
              <a:buAutoNum type="arabicPeriod"/>
            </a:pPr>
            <a:r>
              <a:rPr lang="ru-RU" dirty="0" smtClean="0"/>
              <a:t>Во всероссийском конкурсе «Эрудит России»</a:t>
            </a:r>
          </a:p>
          <a:p>
            <a:pPr marL="342900" indent="-342900">
              <a:buAutoNum type="arabicPeriod"/>
            </a:pPr>
            <a:r>
              <a:rPr lang="ru-RU" dirty="0" smtClean="0"/>
              <a:t>Во всероссийском конкурсе по языкознанию « Русский медвежонок»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85233"/>
            <a:ext cx="3707904" cy="24796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8132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519063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Победители и участники всероссийского конкурса по русскому языку « РОДНОЕ СЛОВО»!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556792"/>
            <a:ext cx="4948106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76" y="4405656"/>
            <a:ext cx="1390968" cy="16773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3297121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430"/>
            <a:ext cx="9125633" cy="69573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78440" y="1109457"/>
            <a:ext cx="676875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СПАСИБО ЗА ВНИМАНИЕ!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83811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1537</TotalTime>
  <Words>3537</Words>
  <Application>Microsoft Office PowerPoint</Application>
  <PresentationFormat>Экран (4:3)</PresentationFormat>
  <Paragraphs>1904</Paragraphs>
  <Slides>99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99</vt:i4>
      </vt:variant>
    </vt:vector>
  </HeadingPairs>
  <TitlesOfParts>
    <vt:vector size="101" baseType="lpstr">
      <vt:lpstr>Тема Office</vt:lpstr>
      <vt:lpstr>Презентация</vt:lpstr>
      <vt:lpstr>Презентация PowerPoint</vt:lpstr>
      <vt:lpstr>Презентация PowerPoint</vt:lpstr>
      <vt:lpstr>Презентация PowerPoint</vt:lpstr>
      <vt:lpstr>Свидетельство о рождении класса.</vt:lpstr>
      <vt:lpstr>Презентация PowerPoint</vt:lpstr>
      <vt:lpstr>Первый раз в первый класс.</vt:lpstr>
      <vt:lpstr>Девиз нашего первого класса!!!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Free World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Наталья</cp:lastModifiedBy>
  <cp:revision>205</cp:revision>
  <dcterms:created xsi:type="dcterms:W3CDTF">2012-02-01T12:12:56Z</dcterms:created>
  <dcterms:modified xsi:type="dcterms:W3CDTF">2014-12-18T18:32:35Z</dcterms:modified>
</cp:coreProperties>
</file>