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660"/>
  </p:normalViewPr>
  <p:slideViewPr>
    <p:cSldViewPr>
      <p:cViewPr>
        <p:scale>
          <a:sx n="100" d="100"/>
          <a:sy n="100" d="100"/>
        </p:scale>
        <p:origin x="-211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24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1409764">
            <a:off x="2446958" y="2321895"/>
            <a:ext cx="405425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Логоритмика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средство к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оррекции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речевых нарушений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1382544">
            <a:off x="2931737" y="3986631"/>
            <a:ext cx="308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Учитель-логопед МДОУ №12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Трунова</a:t>
            </a:r>
            <a:r>
              <a:rPr lang="ru-RU" b="1" dirty="0" smtClean="0">
                <a:solidFill>
                  <a:srgbClr val="7030A0"/>
                </a:solidFill>
              </a:rPr>
              <a:t> А.А.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419387">
            <a:off x="3835094" y="5034596"/>
            <a:ext cx="127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г</a:t>
            </a:r>
            <a:r>
              <a:rPr lang="ru-RU" dirty="0" smtClean="0">
                <a:solidFill>
                  <a:srgbClr val="7030A0"/>
                </a:solidFill>
              </a:rPr>
              <a:t>. Можайск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NO DELETING\Desktop\для презетации фото\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81" y="1110624"/>
            <a:ext cx="2898704" cy="2174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NO DELETING\Desktop\для презетации фото\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0110"/>
            <a:ext cx="3102488" cy="2326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NO DELETING\Desktop\для презетации фото\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19662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NO DELETING\Desktop\для презетации фото\P10109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47845"/>
            <a:ext cx="3140398" cy="2355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3247" y="33265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6600"/>
                </a:solidFill>
              </a:rPr>
              <a:t>Коммуникативные игры и танцы</a:t>
            </a:r>
            <a:endParaRPr lang="ru-RU" sz="3600" b="1" i="1" dirty="0">
              <a:solidFill>
                <a:srgbClr val="FF6600"/>
              </a:solidFill>
            </a:endParaRPr>
          </a:p>
        </p:txBody>
      </p:sp>
      <p:pic>
        <p:nvPicPr>
          <p:cNvPr id="2054" name="Picture 6" descr="D:\NO DELETING\Desktop\для презетации фото\2Безымянн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46" y="2269124"/>
            <a:ext cx="2949787" cy="2614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9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Пальчиковые игры и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речедвигательные</a:t>
            </a:r>
            <a:r>
              <a:rPr lang="ru-RU" sz="3600" b="1" i="1" dirty="0" smtClean="0">
                <a:solidFill>
                  <a:srgbClr val="FF0000"/>
                </a:solidFill>
              </a:rPr>
              <a:t> упражнения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NO DELETING\Desktop\для презетации фото\1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102488" cy="232686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NO DELETING\Desktop\для презетации фото\DSCN3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3102488" cy="232686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NO DELETING\Desktop\для презетации фото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84" y="1583251"/>
            <a:ext cx="3078485" cy="23088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NO DELETING\Desktop\для презетации фото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4304"/>
            <a:ext cx="3102488" cy="234371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6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</a:rPr>
              <a:t>Упражнения на развитие чувства темпа и ритма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FF66FF"/>
              </a:solidFill>
            </a:endParaRPr>
          </a:p>
        </p:txBody>
      </p:sp>
      <p:pic>
        <p:nvPicPr>
          <p:cNvPr id="2" name="Picture 2" descr="D:\NO DELETING\Desktop\для презетации фото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14981"/>
            <a:ext cx="3992183" cy="2994137"/>
          </a:xfrm>
          <a:prstGeom prst="rect">
            <a:avLst/>
          </a:prstGeom>
          <a:ln w="127000" cap="sq">
            <a:solidFill>
              <a:srgbClr val="FF66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NO DELETING\Desktop\для презетации фото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4994"/>
            <a:ext cx="4038592" cy="3028944"/>
          </a:xfrm>
          <a:prstGeom prst="rect">
            <a:avLst/>
          </a:prstGeom>
          <a:ln w="127000" cap="sq">
            <a:solidFill>
              <a:srgbClr val="FF66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2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6600"/>
                </a:solidFill>
              </a:rPr>
              <a:t>Упражнения </a:t>
            </a:r>
            <a:r>
              <a:rPr lang="ru-RU" sz="3600" b="1" i="1" dirty="0" smtClean="0">
                <a:solidFill>
                  <a:srgbClr val="FF6600"/>
                </a:solidFill>
              </a:rPr>
              <a:t>игре на музыкальных инструментах</a:t>
            </a:r>
            <a:endParaRPr lang="ru-RU" sz="3600" b="1" i="1" dirty="0">
              <a:solidFill>
                <a:srgbClr val="FF6600"/>
              </a:solidFill>
            </a:endParaRPr>
          </a:p>
        </p:txBody>
      </p:sp>
      <p:pic>
        <p:nvPicPr>
          <p:cNvPr id="5122" name="Picture 2" descr="D:\NO DELETING\Desktop\для презетации фото\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9868"/>
            <a:ext cx="3888432" cy="2916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NO DELETING\Desktop\для презетации фото\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8996"/>
            <a:ext cx="3914234" cy="293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5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3217 L -0.06302 0.11482 C -0.06302 0.18056 0.03455 0.26181 0.11406 0.26181 L 0.29132 0.2618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82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7709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Хороводы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NO DELETING\Desktop\для презетации фото\IMG_0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08" y="1312618"/>
            <a:ext cx="3508355" cy="262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NO DELETING\Desktop\для презетации фото\Безымя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66" y="2276872"/>
            <a:ext cx="3755643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NO DELETING\Desktop\для презетации фото\P10109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81" y="3926929"/>
            <a:ext cx="3437644" cy="2578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7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Требования к проведению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логоритмики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853" y="961966"/>
            <a:ext cx="63367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Занятия по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логоритмике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проводит логопед совместно с музыкальным руководителем 1 раз в неделю (желательно во 2-ой половине дня).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Занятия целесообразно проводить фронтально продолжительностью от 20 до 35 минут в зависимости от возраста детей.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Логоритмические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занятия составляются  с опорой на лексические темы.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 двигательного и речевого материала варьируется в зависимости от уровня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сформированности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моторных и речевых навыков.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Каждое занятие представляет собой тематическую и игровую целостность.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сюжете занятий используются рассказы русских и зарубежных писателей, русские народные сказки, которые подбираются в соответствии с возрастом детей и позволяют решать коррекционные задачи в коррекционной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13164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3504" y="332655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Предполагаемый результат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логоритмических</a:t>
            </a:r>
            <a:r>
              <a:rPr lang="ru-RU" sz="3600" b="1" i="1" dirty="0" smtClean="0">
                <a:solidFill>
                  <a:srgbClr val="FF0000"/>
                </a:solidFill>
              </a:rPr>
              <a:t> занятий: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7520" y="1628800"/>
            <a:ext cx="6336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Положительный эмоциональный настрой к речи у детей.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i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Положительная динамика речевого развития.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Положительный эмоциональный настрой в обучении общению со сверстниками.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Положиельная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динамика музыкального развития.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Clr>
                <a:srgbClr val="FF0000"/>
              </a:buClr>
            </a:pPr>
            <a:r>
              <a:rPr lang="ru-RU" sz="2400" b="1" i="1" dirty="0" err="1" smtClean="0">
                <a:solidFill>
                  <a:srgbClr val="FF0000"/>
                </a:solidFill>
              </a:rPr>
              <a:t>Логоритмика</a:t>
            </a:r>
            <a:r>
              <a:rPr lang="ru-RU" sz="2400" b="1" i="1" dirty="0" smtClean="0">
                <a:solidFill>
                  <a:srgbClr val="FF0000"/>
                </a:solidFill>
              </a:rPr>
              <a:t> – праздник красивой речи для детей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1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forwallpaper.com/files/thumbs/preview/88/888098__vector-autumn-theme-jpg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NO DELETING\Desktop\1627593779362365979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5"/>
            <a:ext cx="6340702" cy="20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4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997341/data/images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" y="-28600"/>
            <a:ext cx="9144000" cy="69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0796" y="576843"/>
            <a:ext cx="554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Логопедическая ритмика </a:t>
            </a:r>
            <a:r>
              <a:rPr lang="ru-RU" sz="2400" i="1" dirty="0" smtClean="0">
                <a:solidFill>
                  <a:srgbClr val="FF0000"/>
                </a:solidFill>
              </a:rPr>
              <a:t>–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это комплексная методика,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опирающаяся на связь слова,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музыки и движения.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683272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Целью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логоритмического</a:t>
            </a:r>
            <a:r>
              <a:rPr lang="ru-RU" sz="2400" b="1" i="1" dirty="0" smtClean="0">
                <a:solidFill>
                  <a:srgbClr val="FF0000"/>
                </a:solidFill>
              </a:rPr>
              <a:t> воздействия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является преодоление речевого нарушения путем развития, воспитания и коррекции у детей с речевой патологией двигательной сферы в сочетании со словом и музыкой и в конечном итоге – адаптация к условиям внешней среды.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5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91" y="-8880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Задачи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логоритмики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108" name="Picture 12" descr="http://effetmer.e.f.pic.centerblog.net/bb0e8d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4358" y="2752645"/>
            <a:ext cx="2464358" cy="24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effetmer.e.f.pic.centerblog.net/bb0e8d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16" y="2132854"/>
            <a:ext cx="2600971" cy="26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laycast.ru/uploads/2015/04/04/129944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16" y="-474634"/>
            <a:ext cx="2600971" cy="26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img1.liveinternet.ru/images/attach/c/2/69/310/69310499_1295166610_a96d36f4bc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6335" y="-819472"/>
            <a:ext cx="2808312" cy="27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867567">
            <a:off x="5523189" y="5125283"/>
            <a:ext cx="268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оздоровительные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659742">
            <a:off x="4944485" y="2223763"/>
            <a:ext cx="268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66FF"/>
                </a:solidFill>
              </a:rPr>
              <a:t>образовательные</a:t>
            </a:r>
            <a:endParaRPr lang="ru-RU" sz="2400" b="1" i="1" dirty="0">
              <a:solidFill>
                <a:srgbClr val="FF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3221" y="1653976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коррекционные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642149">
            <a:off x="1560919" y="5104073"/>
            <a:ext cx="260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6600"/>
                </a:solidFill>
              </a:rPr>
              <a:t>воспитательные</a:t>
            </a:r>
            <a:endParaRPr lang="ru-RU" sz="24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063 0.29144 L -0.39063 0.11899 C -0.39063 0.04167 -0.28438 -0.05324 -0.19774 -0.05324 L -0.00486 -0.05324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22344 -1.11111E-6 C 0.32361 -1.11111E-6 0.44688 0.06019 0.44688 0.10903 L 0.44688 0.21829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10649 L 0.25469 -0.10649 C 0.36719 -0.10649 0.50573 -0.02593 0.50573 0.03958 L 0.50573 0.1856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9 0.22916 L -0.46459 0.11458 C -0.46459 0.06319 -0.33664 4.07407E-6 -0.2323 4.07407E-6 L 4.16667E-6 4.07407E-6 " pathEditMode="relative" rAng="0" ptsTypes="FfFF">
                                      <p:cBhvr>
                                        <p:cTn id="24" dur="2000" spd="-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Оздоровительные задачи: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1916832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Укрепление опорно-двигательного аппарата.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Развитие дыхания, моторных и сенсорных функций.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Воспитание чувства равновесия, правильной осанки.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3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5616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66FF"/>
                </a:solidFill>
              </a:rPr>
              <a:t>Образовательные задачи:</a:t>
            </a:r>
            <a:endParaRPr lang="ru-RU" sz="4000" b="1" i="1" dirty="0">
              <a:solidFill>
                <a:srgbClr val="FF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175" y="968534"/>
            <a:ext cx="63367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Формирование двигательных навыков и умений.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Развитие пространственных представлений и способности произвольно передвигаться в пространстве относительно других людей и предметов.</a:t>
            </a:r>
          </a:p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Развитие ловкости, силы, выносливости.</a:t>
            </a:r>
          </a:p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Развитие переключаемости, координации движений.</a:t>
            </a:r>
          </a:p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5616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6600"/>
                </a:solidFill>
              </a:rPr>
              <a:t>Воспитательные задачи:</a:t>
            </a:r>
            <a:endParaRPr lang="ru-RU" sz="4000" b="1" i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7296" y="1628799"/>
            <a:ext cx="6336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Развитие чувства ритма и способности ощущать ритмическую выразительность.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Проявление художественно-творческих способностей.</a:t>
            </a:r>
          </a:p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Воспитание положительных личностных качеств.</a:t>
            </a:r>
          </a:p>
          <a:p>
            <a:pPr marL="285750" indent="-285750">
              <a:buClr>
                <a:srgbClr val="FF66FF"/>
              </a:buClr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Формирование организаторских способностей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4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5616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Коррекционные задачи: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340768"/>
            <a:ext cx="62051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Исправление нарушенных функций.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Развитие речевой функциональной системы (дыхание, голосовая функция, артикуляторный аппарат) и неречевых психических процессов (слуховое и зрительное внимание, слуховая и зрительная память, произвольное внимание в целом, процессы запоминания и воспроизведения речевого и двигательного материала).</a:t>
            </a:r>
          </a:p>
        </p:txBody>
      </p:sp>
    </p:spTree>
    <p:extLst>
      <p:ext uri="{BB962C8B-B14F-4D97-AF65-F5344CB8AC3E}">
        <p14:creationId xmlns:p14="http://schemas.microsoft.com/office/powerpoint/2010/main" val="140181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2664" y="4766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Средства логопедической ритмики: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6552" y="924858"/>
            <a:ext cx="633670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Ходьба и маршировка в различных направлениях.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Упражнения на развитие дыхания, голоса и артикуляции.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Упражнения, регулирующие мышечный тонус.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Упражнения, активизирующие внимание.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Речевые упражнения без музыкального сопровождения.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Упражнения для развития музыкального слуха.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Ритмические упражнения.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Пение.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Упражнения в игре на музыкальных инструментах.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Импровизация на детских музыкальных инструментах.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Игровая деятельность.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творческой инициативы.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Заключительные упражнения на расслабление (релаксация).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5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837"/>
            <a:ext cx="9178591" cy="6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5616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Зрительная гимнастика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NO DELETING\Desktop\для презетации фото\P1010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8569"/>
            <a:ext cx="3108263" cy="2331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O DELETING\Desktop\для презетации фото\DSCN4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61" y="2348880"/>
            <a:ext cx="3360373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O DELETING\Desktop\для презетации фото\DSCN3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72" y="4077071"/>
            <a:ext cx="3215022" cy="2411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7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458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Артюхина</cp:lastModifiedBy>
  <cp:revision>33</cp:revision>
  <dcterms:created xsi:type="dcterms:W3CDTF">2015-09-26T13:09:21Z</dcterms:created>
  <dcterms:modified xsi:type="dcterms:W3CDTF">2015-09-29T22:05:49Z</dcterms:modified>
</cp:coreProperties>
</file>