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8" r:id="rId8"/>
    <p:sldId id="262" r:id="rId9"/>
    <p:sldId id="264" r:id="rId10"/>
    <p:sldId id="263" r:id="rId11"/>
    <p:sldId id="265" r:id="rId12"/>
    <p:sldId id="266" r:id="rId13"/>
    <p:sldId id="268" r:id="rId14"/>
    <p:sldId id="269" r:id="rId15"/>
    <p:sldId id="271" r:id="rId16"/>
    <p:sldId id="283" r:id="rId17"/>
    <p:sldId id="284" r:id="rId18"/>
    <p:sldId id="272" r:id="rId19"/>
    <p:sldId id="273" r:id="rId20"/>
    <p:sldId id="274" r:id="rId21"/>
    <p:sldId id="285" r:id="rId22"/>
    <p:sldId id="275" r:id="rId23"/>
    <p:sldId id="276" r:id="rId24"/>
    <p:sldId id="277" r:id="rId25"/>
    <p:sldId id="279" r:id="rId26"/>
    <p:sldId id="282" r:id="rId27"/>
    <p:sldId id="286" r:id="rId28"/>
    <p:sldId id="287" r:id="rId29"/>
    <p:sldId id="288" r:id="rId30"/>
    <p:sldId id="290" r:id="rId31"/>
    <p:sldId id="289" r:id="rId32"/>
    <p:sldId id="291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200" autoAdjust="0"/>
    <p:restoredTop sz="94660"/>
  </p:normalViewPr>
  <p:slideViewPr>
    <p:cSldViewPr>
      <p:cViewPr varScale="1">
        <p:scale>
          <a:sx n="68" d="100"/>
          <a:sy n="68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96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97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973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97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7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9738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39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9740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41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9742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3BDC2D3-0D01-4348-84A2-D3DCD72C513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D14CB-A25B-4BC2-9D19-2BAB0D146B1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7D9CBA-4C07-4959-8120-9ADC846FDC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C7B5072-D664-4BFF-84B4-AB68702126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0CCD1E9-5D69-4A9A-8628-9B75554E11D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10EA0-DB9B-43A2-8C04-8F5F73F0984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2F21D-850E-402B-8F6C-5F03636B78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C34BA-D17A-4965-9FFC-5CBD80F646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7EFBA-ACA8-401C-91F6-148A5ADEE2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4B667-7CC9-46EE-AC35-591FAB69044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A9E34-6950-4C35-9ECF-96360DFA073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DD337-2FAF-4F06-98A0-98BB719FE6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6BD6B-1237-478E-A9DD-79F2D92C45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13000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867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7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8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8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869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69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0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71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2871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871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871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8714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71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716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8717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287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794BACE-D49C-4E2D-8CA2-3E6755F0AB9A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spd="med" advTm="13000">
    <p:zo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1;&#1077;&#1074;%20&#1051;&#1077;&#1097;&#1077;&#1085;&#1082;&#1086;%20-%20&#1044;&#1077;&#1085;&#1100;%20&#1055;&#1086;&#1073;&#1077;&#1076;&#1099;.mp3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obe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747000" cy="46482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30480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Великая Отечественная война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77813"/>
            <a:ext cx="7543800" cy="1143000"/>
          </a:xfrm>
        </p:spPr>
        <p:txBody>
          <a:bodyPr/>
          <a:lstStyle/>
          <a:p>
            <a:r>
              <a:rPr lang="ru-RU" sz="4000"/>
              <a:t>Но бои шли не только</a:t>
            </a:r>
            <a:br>
              <a:rPr lang="ru-RU" sz="4000"/>
            </a:br>
            <a:r>
              <a:rPr lang="ru-RU" sz="4000"/>
              <a:t> на фронте.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2362200"/>
            <a:ext cx="4038600" cy="32766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И стар, и млад, все, кто мог держать в руках лопату, строили укрепления, копали окопы.</a:t>
            </a:r>
          </a:p>
        </p:txBody>
      </p:sp>
      <p:pic>
        <p:nvPicPr>
          <p:cNvPr id="12292" name="Picture 4" descr="p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33600"/>
            <a:ext cx="4419600" cy="331946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52400"/>
            <a:ext cx="4038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Опустели цеха заводов, потому что мужчины ушли на фронт.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 Но заводы должны работать.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 Солдатам на фронте нужны мины, пушки, снаряды, пулемёты. Кто же будет их делать?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Тогда на заводы пришли женщины и подростки.</a:t>
            </a:r>
          </a:p>
        </p:txBody>
      </p:sp>
      <p:pic>
        <p:nvPicPr>
          <p:cNvPr id="14340" name="Picture 4" descr="p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3886200" cy="3068638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14344" name="Picture 8" descr="в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581400"/>
            <a:ext cx="2671763" cy="30480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7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86400" y="1066800"/>
            <a:ext cx="3429000" cy="44545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Женщины сказали: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2800"/>
              <a:t>Мы заменим наших мужей.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/>
              <a:t>Подростки сказали:</a:t>
            </a:r>
          </a:p>
          <a:p>
            <a:pPr algn="ctr">
              <a:lnSpc>
                <a:spcPct val="90000"/>
              </a:lnSpc>
              <a:buFontTx/>
              <a:buChar char="-"/>
            </a:pPr>
            <a:r>
              <a:rPr lang="ru-RU" sz="2800"/>
              <a:t>Мы научимся работать на станках наших отцов и старших братьев. </a:t>
            </a:r>
          </a:p>
        </p:txBody>
      </p:sp>
      <p:pic>
        <p:nvPicPr>
          <p:cNvPr id="15364" name="Picture 4" descr="сканирование0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4953000" cy="34290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77813"/>
            <a:ext cx="8001000" cy="1550987"/>
          </a:xfrm>
        </p:spPr>
        <p:txBody>
          <a:bodyPr/>
          <a:lstStyle/>
          <a:p>
            <a:r>
              <a:rPr lang="ru-RU" sz="2000" b="1"/>
              <a:t>На фронте не хватало оружия, а в тылу день и ночь работали заводы- делали танки, самолёты, автоматы. Их под бомбёжками доставляли на фронт на бронепоездах, машинах и даже на собаках!</a:t>
            </a:r>
          </a:p>
        </p:txBody>
      </p:sp>
      <p:pic>
        <p:nvPicPr>
          <p:cNvPr id="17412" name="Picture 4" descr="p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09800"/>
            <a:ext cx="4343400" cy="326231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17413" name="Picture 5" descr="p2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581400"/>
            <a:ext cx="4114800" cy="309086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905000"/>
          </a:xfrm>
        </p:spPr>
        <p:txBody>
          <a:bodyPr/>
          <a:lstStyle/>
          <a:p>
            <a:r>
              <a:rPr lang="ru-RU" sz="2800"/>
              <a:t>Там, где территорию захватывали немцы, люди уходили в леса и создавали партизанские отряды. В отрядах были мужчины, которых не взяли на фронт по состоянию здоровья, женщины и подростки.</a:t>
            </a:r>
          </a:p>
        </p:txBody>
      </p:sp>
      <p:pic>
        <p:nvPicPr>
          <p:cNvPr id="18436" name="Picture 4" descr="p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743200"/>
            <a:ext cx="5238750" cy="3933825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Тяжело приходилось бойцам на фронте. </a:t>
            </a:r>
            <a:br>
              <a:rPr lang="ru-RU" sz="2800"/>
            </a:br>
            <a:r>
              <a:rPr lang="ru-RU" sz="2800"/>
              <a:t>Трудно было людям и в тылу.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971800"/>
            <a:ext cx="4038600" cy="1524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Люди голодали.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Многие дети лишились своих родителей.</a:t>
            </a:r>
          </a:p>
        </p:txBody>
      </p:sp>
      <p:pic>
        <p:nvPicPr>
          <p:cNvPr id="20488" name="Picture 8" descr="p18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2286000"/>
            <a:ext cx="4038600" cy="3032125"/>
          </a:xfr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Московская битва презентац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4724400" cy="355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6" descr="Презентация &quot;Битва за Москву. . 30 сентября 1941 - 20 апреля 1942&quot; - скачать бесплат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15609"/>
            <a:ext cx="4724400" cy="354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971550" y="76200"/>
            <a:ext cx="75819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БИТВА ПОД МОСКВОЙ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400" y="4953000"/>
            <a:ext cx="41910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</a:rPr>
              <a:t>«Велика Россия, а отступать некуда – позади Москва»</a:t>
            </a:r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Знаменательные события - meteo.b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00400"/>
            <a:ext cx="4800600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4" descr="почтим память...День памяти жертв бомбежки - Юлия Владимиров…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4267200" cy="292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900113" y="152400"/>
            <a:ext cx="7272337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</a:rPr>
              <a:t>Сталинградская битва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5800" y="4724400"/>
            <a:ext cx="2808288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МАМАЕВ КУРГАН</a:t>
            </a:r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7813"/>
            <a:ext cx="7315200" cy="114300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Блокадный Ленинград.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600200"/>
            <a:ext cx="4038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Целых 900 дней жил город в окружении.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Днём и ночью немцы обстреливали город.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Тысячи жителей погибли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 от голода и холода.</a:t>
            </a:r>
          </a:p>
        </p:txBody>
      </p:sp>
      <p:pic>
        <p:nvPicPr>
          <p:cNvPr id="21508" name="Picture 4" descr="p1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495800" cy="337661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1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1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сканирование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8313" y="304800"/>
            <a:ext cx="5668962" cy="624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09600" y="5562600"/>
            <a:ext cx="8001000" cy="107721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Вот он, блокадный кусочек хлеба,</a:t>
            </a:r>
          </a:p>
          <a:p>
            <a:pPr algn="ctr"/>
            <a:r>
              <a:rPr lang="ru-RU" sz="3200" dirty="0" smtClean="0"/>
              <a:t>125 граммов на весь день</a:t>
            </a:r>
            <a:endParaRPr lang="ru-RU" sz="3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800000"/>
                </a:solidFill>
              </a:rPr>
              <a:t>22 июня 1941 года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Воскресное утро выдалось солнечным, тёплым, тихим. Но вдруг в мирную тишину ворвался из уличных репродукторов тревожный громкий голос: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/>
              <a:t>Германские войска без предупреждения напали на нашу страну.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400"/>
              <a:t>ВОЙНА!</a:t>
            </a:r>
          </a:p>
        </p:txBody>
      </p:sp>
      <p:pic>
        <p:nvPicPr>
          <p:cNvPr id="6151" name="Picture 7" descr="p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65700" y="1600200"/>
            <a:ext cx="3402013" cy="4530725"/>
          </a:xfr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сканирование0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760571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Блокадный путь живых и мертвых. . К 70-летию прорыва блокады Ленинграда Церковь Успения Богородиц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43000"/>
            <a:ext cx="4038600" cy="3816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фото для экспозиции &quot;Блокада Ленинграда&quot; 52 фотографии ВКонтакт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93269"/>
            <a:ext cx="4800600" cy="3107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827088" y="152400"/>
            <a:ext cx="7777162" cy="8651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БЛОКАДА ЛЕНИНГРАДА </a:t>
            </a:r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0"/>
            <a:ext cx="7543800" cy="914400"/>
          </a:xfrm>
        </p:spPr>
        <p:txBody>
          <a:bodyPr/>
          <a:lstStyle/>
          <a:p>
            <a:r>
              <a:rPr lang="ru-RU"/>
              <a:t>4 года длилась война!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066800"/>
            <a:ext cx="4038600" cy="4876800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800000"/>
                </a:solidFill>
              </a:rPr>
              <a:t>1941-1945</a:t>
            </a:r>
            <a:r>
              <a:rPr lang="en-US" sz="3600" b="1" dirty="0" smtClean="0">
                <a:solidFill>
                  <a:srgbClr val="800000"/>
                </a:solidFill>
              </a:rPr>
              <a:t> </a:t>
            </a:r>
            <a:r>
              <a:rPr lang="ru-RU" sz="3600" b="1" dirty="0" smtClean="0">
                <a:solidFill>
                  <a:srgbClr val="800000"/>
                </a:solidFill>
              </a:rPr>
              <a:t>гг</a:t>
            </a:r>
            <a:r>
              <a:rPr lang="ru-RU" sz="3600" b="1" dirty="0">
                <a:solidFill>
                  <a:srgbClr val="800000"/>
                </a:solidFill>
              </a:rPr>
              <a:t>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Сантиметр за сантиметром наши войска гнали врага прочь с нашей земли. И вот, наконец,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30 апреля 1945г. над поверженным фашистским Рейхстагом в Берлине наши солдаты 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rgbClr val="800000"/>
                </a:solidFill>
              </a:rPr>
              <a:t>Егоров М.А.и  </a:t>
            </a:r>
            <a:r>
              <a:rPr lang="ru-RU" sz="2400" b="1" dirty="0" err="1">
                <a:solidFill>
                  <a:srgbClr val="800000"/>
                </a:solidFill>
              </a:rPr>
              <a:t>Кантария</a:t>
            </a:r>
            <a:r>
              <a:rPr lang="ru-RU" sz="2400" b="1" dirty="0">
                <a:solidFill>
                  <a:srgbClr val="800000"/>
                </a:solidFill>
              </a:rPr>
              <a:t> М.В.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/>
              <a:t>водрузили Знамя Победы. </a:t>
            </a:r>
          </a:p>
        </p:txBody>
      </p:sp>
      <p:pic>
        <p:nvPicPr>
          <p:cNvPr id="24583" name="Picture 2" descr="K:\азбука войны в картинках\463AF3B60B1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3048000" cy="22860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24585" name="Picture 2" descr="K:\азбука войны в картинках\380464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352800"/>
            <a:ext cx="2486025" cy="32766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43000"/>
          </a:xfrm>
        </p:spPr>
        <p:txBody>
          <a:bodyPr/>
          <a:lstStyle/>
          <a:p>
            <a:r>
              <a:rPr lang="ru-RU" sz="4000" dirty="0">
                <a:solidFill>
                  <a:schemeClr val="tx1"/>
                </a:solidFill>
              </a:rPr>
              <a:t>9 мая мы празднуем День победы</a:t>
            </a:r>
          </a:p>
        </p:txBody>
      </p:sp>
      <p:pic>
        <p:nvPicPr>
          <p:cNvPr id="25604" name="Picture 4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00200"/>
            <a:ext cx="3590925" cy="4438650"/>
          </a:xfrm>
          <a:prstGeom prst="rect">
            <a:avLst/>
          </a:prstGeom>
          <a:noFill/>
        </p:spPr>
      </p:pic>
      <p:pic>
        <p:nvPicPr>
          <p:cNvPr id="25605" name="Picture 5" descr="phoca_thumb_l_Красная площадь в день пара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752600"/>
            <a:ext cx="4419600" cy="2828925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105400" y="4800600"/>
            <a:ext cx="2682875" cy="91598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/>
              <a:t>8 мая 1945 года- первый парад в честь Дня победы</a:t>
            </a:r>
          </a:p>
        </p:txBody>
      </p:sp>
      <p:pic>
        <p:nvPicPr>
          <p:cNvPr id="25609" name="Лев Лещенко - День Победы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" fill="hold"/>
                                        <p:tgtEl>
                                          <p:spTgt spid="256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6" showWhenStopped="0">
                <p:cTn id="2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609"/>
                </p:tgtEl>
              </p:cMediaNode>
            </p:audio>
          </p:childTnLst>
        </p:cTn>
      </p:par>
    </p:tnLst>
    <p:bldLst>
      <p:bldP spid="25602" grpId="0"/>
      <p:bldP spid="2560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victory_day_parade_rehearsal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4419600" cy="3079750"/>
          </a:xfrm>
          <a:prstGeom prst="rect">
            <a:avLst/>
          </a:prstGeom>
          <a:noFill/>
        </p:spPr>
      </p:pic>
      <p:pic>
        <p:nvPicPr>
          <p:cNvPr id="26629" name="Picture 5" descr="victoryday_parade_rehearsal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505200"/>
            <a:ext cx="4343400" cy="29416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41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7</a:t>
            </a:r>
            <a:r>
              <a:rPr lang="en-US" sz="4000" dirty="0" smtClean="0"/>
              <a:t>4</a:t>
            </a:r>
            <a:r>
              <a:rPr lang="ru-RU" sz="4000" dirty="0" smtClean="0"/>
              <a:t> года </a:t>
            </a:r>
            <a:r>
              <a:rPr lang="ru-RU" sz="4000" dirty="0"/>
              <a:t>прошло со дня окончания этой страшной войны.</a:t>
            </a:r>
          </a:p>
        </p:txBody>
      </p:sp>
      <p:sp>
        <p:nvSpPr>
          <p:cNvPr id="48143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295400"/>
            <a:ext cx="4038600" cy="3997325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Поклонимся великим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 годам,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 славным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командирам и бойцам,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маршалам страны,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рядовым,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Поклонимся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мертвым, и живым.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 тем, которых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забывать нельзя,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Поклонимся, поклонимся, друзья!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endParaRPr lang="ru-RU" sz="2400" b="1" dirty="0"/>
          </a:p>
        </p:txBody>
      </p:sp>
      <p:pic>
        <p:nvPicPr>
          <p:cNvPr id="48144" name="Содержимое 3" descr="003-01.jpg"/>
          <p:cNvPicPr>
            <a:picLocks noGrp="1" noChangeAspect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5029200" cy="3108325"/>
          </a:xfrm>
          <a:noFill/>
          <a:ln/>
        </p:spPr>
      </p:pic>
      <p:pic>
        <p:nvPicPr>
          <p:cNvPr id="48145" name="Picture 17" descr="1233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95800"/>
            <a:ext cx="5029200" cy="236220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8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8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8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8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8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8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8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81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8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8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81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81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8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1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8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1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8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81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8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8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8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81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41" grpId="0"/>
      <p:bldP spid="4814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Вечный огонь на Красной площади - разные планы. Солдат на карауле. Могил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FOTO-konkurs - конкурс фото галерея фото - Волгоград.Вечный огон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2713" y="3794125"/>
            <a:ext cx="3900487" cy="292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Скругленный прямоугольник 1"/>
          <p:cNvSpPr/>
          <p:nvPr/>
        </p:nvSpPr>
        <p:spPr>
          <a:xfrm>
            <a:off x="900113" y="404813"/>
            <a:ext cx="7343775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Вечный огонь</a:t>
            </a:r>
          </a:p>
        </p:txBody>
      </p:sp>
      <p:pic>
        <p:nvPicPr>
          <p:cNvPr id="57346" name="Picture 2" descr="&amp;Kcy;&amp;acy;&amp;rcy;&amp;tcy;&amp;icy;&amp;ncy;&amp;kcy;&amp;icy; &amp;pcy;&amp;ocy; &amp;zcy;&amp;acy;&amp;pcy;&amp;rcy;&amp;ocy;&amp;scy;&amp;ucy; &amp;vcy;&amp;iecy;&amp;chcy;&amp;ncy;&amp;ycy;&amp;jcy; &amp;ocy;&amp;gcy;&amp;ocy;&amp;ncy;&amp;softcy; &amp;vcy;&amp;lcy;&amp;acy;&amp;dcy;&amp;icy;&amp;kcy;&amp;acy;&amp;vcy;&amp;kcy;&amp;acy;&amp;z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3675" y="1600200"/>
            <a:ext cx="2600325" cy="3976372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0658" name="Picture 2" descr="&amp;Kcy;&amp;acy;&amp;rcy;&amp;tcy;&amp;icy;&amp;ncy;&amp;kcy;&amp;icy; &amp;pcy;&amp;ocy; &amp;zcy;&amp;acy;&amp;pcy;&amp;rcy;&amp;ocy;&amp;scy;&amp;ucy; &amp;pcy;&amp;rcy;&amp;acy;&amp;zcy;&amp;dcy;&amp;ncy;&amp;ocy;&amp;vcy;&amp;acy;&amp;ncy;&amp;icy;&amp;iecy; &amp;dcy;&amp;ncy;&amp;yacy; &amp;pcy;&amp;ocy;&amp;bcy;&amp;iecy;&amp;dcy;&amp;y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69" y="381000"/>
            <a:ext cx="9092231" cy="58674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4754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03" y="228600"/>
            <a:ext cx="9080597" cy="6172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78" name="Picture 2" descr="&amp;Kcy;&amp;acy;&amp;rcy;&amp;tcy;&amp;icy;&amp;ncy;&amp;kcy;&amp;icy; &amp;pcy;&amp;ocy; &amp;zcy;&amp;acy;&amp;pcy;&amp;rcy;&amp;ocy;&amp;scy;&amp;ucy; &amp;vcy;&amp;iecy;&amp;tcy;&amp;iecy;&amp;rcy;&amp;acy;&amp;ncy;&amp;ycy; &amp;ncy;&amp;acy; &amp;tcy;&amp;rcy;&amp;icy;&amp;bcy;&amp;ucy;&amp;ncy;&amp;acy;&amp;khcy; &amp;pcy;&amp;acy;&amp;rcy;&amp;a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44000" cy="54102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81600" y="2286000"/>
            <a:ext cx="4038600" cy="24384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 b="1" dirty="0"/>
              <a:t>Тысячи мужчин в возрасте от 23 до 36 лет уходили на фронт.</a:t>
            </a:r>
          </a:p>
        </p:txBody>
      </p:sp>
      <p:pic>
        <p:nvPicPr>
          <p:cNvPr id="7172" name="Picture 4" descr="p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85800"/>
            <a:ext cx="5334000" cy="53340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7826" name="Picture 2" descr="C:\Users\A1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C:\Users\A1\Desktop\prikolnullnaa_fotopodborka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789" y="0"/>
            <a:ext cx="5105211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Днём </a:t>
            </a:r>
            <a:r>
              <a:rPr lang="ru-RU" sz="8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Победы!</a:t>
            </a:r>
            <a:endParaRPr lang="ru-RU" sz="8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95400"/>
            <a:ext cx="8991600" cy="4953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19400" y="64124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МБОУ СОШ № 26, Карпова С. А.</a:t>
            </a:r>
            <a:endParaRPr lang="ru-RU" dirty="0"/>
          </a:p>
        </p:txBody>
      </p:sp>
    </p:spTree>
  </p:cSld>
  <p:clrMapOvr>
    <a:masterClrMapping/>
  </p:clrMapOvr>
  <p:transition spd="med" advTm="13000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7848600" cy="1192213"/>
          </a:xfrm>
        </p:spPr>
        <p:txBody>
          <a:bodyPr/>
          <a:lstStyle/>
          <a:p>
            <a:r>
              <a:rPr lang="ru-RU" sz="3200" b="1"/>
              <a:t>Начались кровопролитные бои за освобождение нашей Родины</a:t>
            </a:r>
          </a:p>
        </p:txBody>
      </p:sp>
      <p:pic>
        <p:nvPicPr>
          <p:cNvPr id="8196" name="Picture 4" descr="p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067175" cy="305435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8197" name="Picture 5" descr="p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2800"/>
            <a:ext cx="4267200" cy="320516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Бои шли на земле, на воде и в воздухе. </a:t>
            </a:r>
          </a:p>
        </p:txBody>
      </p:sp>
      <p:pic>
        <p:nvPicPr>
          <p:cNvPr id="9220" name="Picture 4" descr="p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05200"/>
            <a:ext cx="4191000" cy="314801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9221" name="Picture 5" descr="p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4191000" cy="31242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/>
              <a:t>Немцы старались разрушить наши города, сёла, мосты. Они с самолётов </a:t>
            </a:r>
            <a:br>
              <a:rPr lang="ru-RU" sz="2800" b="1"/>
            </a:br>
            <a:r>
              <a:rPr lang="ru-RU" sz="2800" b="1"/>
              <a:t>днём и ночью бомбили наши города.</a:t>
            </a:r>
          </a:p>
        </p:txBody>
      </p:sp>
      <p:pic>
        <p:nvPicPr>
          <p:cNvPr id="10244" name="Picture 4" descr="p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267200" cy="3203575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10245" name="Picture 5" descr="p1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76600"/>
            <a:ext cx="4419600" cy="3317875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7772400" cy="1143000"/>
          </a:xfrm>
        </p:spPr>
        <p:txBody>
          <a:bodyPr/>
          <a:lstStyle/>
          <a:p>
            <a:r>
              <a:rPr lang="ru-RU" sz="2800" b="1"/>
              <a:t>Вокруг гремели взрывы снарядов. Полыхали пожары. Дымились руины разрушенных зданий…</a:t>
            </a:r>
          </a:p>
        </p:txBody>
      </p:sp>
      <p:pic>
        <p:nvPicPr>
          <p:cNvPr id="44036" name="Picture 4" descr="в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00200"/>
            <a:ext cx="3352800" cy="2433638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44037" name="Picture 5" descr="в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2959100" cy="434340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pic>
        <p:nvPicPr>
          <p:cNvPr id="44038" name="Picture 6" descr="в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191000"/>
            <a:ext cx="3276600" cy="2457450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05400" y="1066800"/>
            <a:ext cx="4038600" cy="45307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Многие остались без крыши над головой и имущества, потому что их дома были разрушены взрывами снарядов.</a:t>
            </a:r>
          </a:p>
          <a:p>
            <a:pPr algn="ctr">
              <a:buFont typeface="Wingdings" pitchFamily="2" charset="2"/>
              <a:buNone/>
            </a:pPr>
            <a:r>
              <a:rPr lang="ru-RU" sz="2800"/>
              <a:t>Много человек погибло под обстрелами и под развалинами домов.</a:t>
            </a:r>
          </a:p>
        </p:txBody>
      </p:sp>
      <p:pic>
        <p:nvPicPr>
          <p:cNvPr id="11268" name="Picture 4" descr="p1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85800"/>
            <a:ext cx="4953000" cy="3719513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228600" y="4953000"/>
            <a:ext cx="4833938" cy="11906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0"/>
              <a:t>15 июля 1943 года Толя Фролов на пепелище своего дома. Село Ульяново Орловской области.</a:t>
            </a:r>
          </a:p>
          <a:p>
            <a:pPr algn="ctr"/>
            <a:r>
              <a:rPr lang="ru-RU" b="0"/>
              <a:t>Фото М. Савина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p"/>
      <p:bldP spid="1127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77813"/>
            <a:ext cx="7543800" cy="1143000"/>
          </a:xfrm>
        </p:spPr>
        <p:txBody>
          <a:bodyPr/>
          <a:lstStyle/>
          <a:p>
            <a:r>
              <a:rPr lang="ru-RU" sz="4000"/>
              <a:t>От вражеских снарядов люди укрывались в бомбоубежище.</a:t>
            </a:r>
          </a:p>
        </p:txBody>
      </p:sp>
      <p:pic>
        <p:nvPicPr>
          <p:cNvPr id="13316" name="Picture 4" descr="p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724400" cy="3546475"/>
          </a:xfrm>
          <a:prstGeom prst="rect">
            <a:avLst/>
          </a:prstGeom>
          <a:noFill/>
          <a:ln w="50800">
            <a:pattFill prst="solidDmnd">
              <a:fgClr>
                <a:srgbClr val="000000"/>
              </a:fgClr>
              <a:bgClr>
                <a:schemeClr val="hlink"/>
              </a:bgClr>
            </a:pattFill>
            <a:miter lim="800000"/>
            <a:headEnd/>
            <a:tailEnd/>
          </a:ln>
        </p:spPr>
      </p:pic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1600200" y="5410200"/>
            <a:ext cx="6477000" cy="119062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0"/>
              <a:t>1942 год.</a:t>
            </a:r>
          </a:p>
          <a:p>
            <a:pPr algn="ctr"/>
            <a:r>
              <a:rPr lang="ru-RU" b="0"/>
              <a:t>В московском метро на станции «Маяковская» во время бомбардировки немецкой авиации.</a:t>
            </a:r>
          </a:p>
          <a:p>
            <a:pPr algn="ctr"/>
            <a:r>
              <a:rPr lang="ru-RU" b="0"/>
              <a:t>Раздача молока детям.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9" grpId="0"/>
    </p:bld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pattFill prst="solidDmnd">
            <a:fgClr>
              <a:srgbClr val="000000"/>
            </a:fgClr>
            <a:bgClr>
              <a:schemeClr val="hlink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0800" cap="flat" cmpd="sng" algn="ctr">
          <a:pattFill prst="solidDmnd">
            <a:fgClr>
              <a:srgbClr val="000000"/>
            </a:fgClr>
            <a:bgClr>
              <a:schemeClr val="hlink"/>
            </a:bgClr>
          </a:patt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375</TotalTime>
  <Words>538</Words>
  <Application>Microsoft Office PowerPoint</Application>
  <PresentationFormat>Экран (4:3)</PresentationFormat>
  <Paragraphs>69</Paragraphs>
  <Slides>32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Лучи</vt:lpstr>
      <vt:lpstr>Великая Отечественная война</vt:lpstr>
      <vt:lpstr>22 июня 1941 года</vt:lpstr>
      <vt:lpstr>Слайд 3</vt:lpstr>
      <vt:lpstr>Начались кровопролитные бои за освобождение нашей Родины</vt:lpstr>
      <vt:lpstr>Бои шли на земле, на воде и в воздухе. </vt:lpstr>
      <vt:lpstr>Немцы старались разрушить наши города, сёла, мосты. Они с самолётов  днём и ночью бомбили наши города.</vt:lpstr>
      <vt:lpstr>Вокруг гремели взрывы снарядов. Полыхали пожары. Дымились руины разрушенных зданий…</vt:lpstr>
      <vt:lpstr>Слайд 8</vt:lpstr>
      <vt:lpstr>От вражеских снарядов люди укрывались в бомбоубежище.</vt:lpstr>
      <vt:lpstr>Но бои шли не только  на фронте.</vt:lpstr>
      <vt:lpstr>Слайд 11</vt:lpstr>
      <vt:lpstr>Слайд 12</vt:lpstr>
      <vt:lpstr>На фронте не хватало оружия, а в тылу день и ночь работали заводы- делали танки, самолёты, автоматы. Их под бомбёжками доставляли на фронт на бронепоездах, машинах и даже на собаках!</vt:lpstr>
      <vt:lpstr>Там, где территорию захватывали немцы, люди уходили в леса и создавали партизанские отряды. В отрядах были мужчины, которых не взяли на фронт по состоянию здоровья, женщины и подростки.</vt:lpstr>
      <vt:lpstr>Тяжело приходилось бойцам на фронте.  Трудно было людям и в тылу.</vt:lpstr>
      <vt:lpstr>Слайд 16</vt:lpstr>
      <vt:lpstr>Слайд 17</vt:lpstr>
      <vt:lpstr>Блокадный Ленинград.</vt:lpstr>
      <vt:lpstr>Слайд 19</vt:lpstr>
      <vt:lpstr>Слайд 20</vt:lpstr>
      <vt:lpstr>Слайд 21</vt:lpstr>
      <vt:lpstr>4 года длилась война!</vt:lpstr>
      <vt:lpstr>9 мая мы празднуем День победы</vt:lpstr>
      <vt:lpstr>Слайд 24</vt:lpstr>
      <vt:lpstr>74 года прошло со дня окончания этой страшной войны.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A1</dc:creator>
  <cp:lastModifiedBy>A1</cp:lastModifiedBy>
  <cp:revision>29</cp:revision>
  <cp:lastPrinted>1601-01-01T00:00:00Z</cp:lastPrinted>
  <dcterms:created xsi:type="dcterms:W3CDTF">1601-01-01T00:00:00Z</dcterms:created>
  <dcterms:modified xsi:type="dcterms:W3CDTF">2019-05-26T14:34:53Z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