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</p:sldMasterIdLst>
  <p:notesMasterIdLst>
    <p:notesMasterId r:id="rId24"/>
  </p:notesMasterIdLst>
  <p:sldIdLst>
    <p:sldId id="256" r:id="rId4"/>
    <p:sldId id="275" r:id="rId5"/>
    <p:sldId id="280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281" r:id="rId14"/>
    <p:sldId id="426" r:id="rId15"/>
    <p:sldId id="427" r:id="rId16"/>
    <p:sldId id="385" r:id="rId17"/>
    <p:sldId id="386" r:id="rId18"/>
    <p:sldId id="384" r:id="rId19"/>
    <p:sldId id="387" r:id="rId20"/>
    <p:sldId id="382" r:id="rId21"/>
    <p:sldId id="381" r:id="rId22"/>
    <p:sldId id="3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D26A39-0D16-4F09-981B-FD352B34E7E3}">
          <p14:sldIdLst>
            <p14:sldId id="256"/>
            <p14:sldId id="275"/>
            <p14:sldId id="280"/>
            <p14:sldId id="359"/>
            <p14:sldId id="360"/>
            <p14:sldId id="361"/>
            <p14:sldId id="362"/>
            <p14:sldId id="363"/>
            <p14:sldId id="364"/>
            <p14:sldId id="365"/>
            <p14:sldId id="281"/>
            <p14:sldId id="426"/>
            <p14:sldId id="427"/>
            <p14:sldId id="385"/>
            <p14:sldId id="386"/>
            <p14:sldId id="384"/>
            <p14:sldId id="387"/>
            <p14:sldId id="382"/>
            <p14:sldId id="381"/>
            <p14:sldId id="383"/>
          </p14:sldIdLst>
        </p14:section>
        <p14:section name="Раздел без заголовка" id="{FE318264-4C4F-4132-A221-9043C6CD0C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0" autoAdjust="0"/>
    <p:restoredTop sz="94662" autoAdjust="0"/>
  </p:normalViewPr>
  <p:slideViewPr>
    <p:cSldViewPr>
      <p:cViewPr varScale="1">
        <p:scale>
          <a:sx n="68" d="100"/>
          <a:sy n="68" d="100"/>
        </p:scale>
        <p:origin x="9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0BFCF-1E50-473A-8E93-F1CB2F4D0C69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B69C-8BE7-4568-88E0-4B090C33E1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0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40DB-CDFE-4ABF-B044-4FC5591949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8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6F72-6A06-4779-A699-D50633156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48A3-C0C6-4D96-9DA0-AAE2FB8116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09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3C10-5AD9-4EFF-8759-38BB4B3B74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E7FD-E62A-4B76-A62D-9B38664A5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0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1BBA-759C-4D12-9AFF-D0DC37374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5B03-27D4-47AE-94CE-6AFD7086F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7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71ED-BEE6-4C28-9799-9DCAABB00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0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E5A8-5514-453B-8277-D11C676C7E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5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AF2A-73AF-48DD-BFB9-72DF9EE8AF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23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7025-FDB3-4EC2-B434-152E2E7DFA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49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40DB-CDFE-4ABF-B044-4FC5591949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61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6F72-6A06-4779-A699-D506331563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71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48A3-C0C6-4D96-9DA0-AAE2FB8116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90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3C10-5AD9-4EFF-8759-38BB4B3B74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82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0E7FD-E62A-4B76-A62D-9B38664A57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76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1BBA-759C-4D12-9AFF-D0DC37374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4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5B03-27D4-47AE-94CE-6AFD7086F5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F71ED-BEE6-4C28-9799-9DCAABB00EE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1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3E5A8-5514-453B-8277-D11C676C7E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3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8AF2A-73AF-48DD-BFB9-72DF9EE8AF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1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7025-FDB3-4EC2-B434-152E2E7DFA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8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5392B7B-0607-440A-8048-B01153FC389F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5C58DE-85D4-41E8-9E03-C97E99ED6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18753-2924-447D-A938-6BE57763650D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1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18753-2924-447D-A938-6BE57763650D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0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620688"/>
            <a:ext cx="6858000" cy="28803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Родительское собрание: Причины возникновения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речевых нарушений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221088"/>
            <a:ext cx="6858000" cy="15121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Смирнова Наталия Львовна,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Давыдова Юлия Владимировна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4248472" cy="792088"/>
          </a:xfrm>
        </p:spPr>
        <p:txBody>
          <a:bodyPr/>
          <a:lstStyle/>
          <a:p>
            <a:r>
              <a:rPr lang="ru-RU" dirty="0"/>
              <a:t>Гипоксия плода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6480720" cy="5256584"/>
          </a:xfrm>
        </p:spPr>
        <p:txBody>
          <a:bodyPr>
            <a:noAutofit/>
          </a:bodyPr>
          <a:lstStyle/>
          <a:p>
            <a:r>
              <a:rPr lang="ru-RU" sz="1400" dirty="0"/>
              <a:t>патологические состояния, развившиеся под влиянием кислородной недостаточности во время беременности и в родах. В структуре перинатальной смертности гипоксия плода и новорожденного занимает одно из первых мест. Частота гипоксии плода составляет 4—6%, а в структуре перинатальной заболеваемости — 21—45%.</a:t>
            </a:r>
          </a:p>
          <a:p>
            <a:r>
              <a:rPr lang="ru-RU" sz="1400" dirty="0"/>
              <a:t>Гипоксия плода возникает в результате нарушения доставки кислорода к тканям и (или) его использования. В соответствии с этим можно различать следующие виды гипоксии:</a:t>
            </a:r>
          </a:p>
          <a:p>
            <a:r>
              <a:rPr lang="ru-RU" sz="1400" dirty="0"/>
              <a:t>1) </a:t>
            </a:r>
            <a:r>
              <a:rPr lang="ru-RU" sz="1400" dirty="0" err="1"/>
              <a:t>гипоксическая</a:t>
            </a:r>
            <a:r>
              <a:rPr lang="ru-RU" sz="1400" dirty="0"/>
              <a:t> гипоксия, когда насыщение гемоглобина кислородом ниже нормального уровня;</a:t>
            </a:r>
          </a:p>
          <a:p>
            <a:r>
              <a:rPr lang="ru-RU" sz="1400" dirty="0"/>
              <a:t>2)          </a:t>
            </a:r>
            <a:r>
              <a:rPr lang="ru-RU" sz="1400" dirty="0" err="1"/>
              <a:t>циркуляторная</a:t>
            </a:r>
            <a:r>
              <a:rPr lang="ru-RU" sz="1400" dirty="0"/>
              <a:t> гипоксия, когда кислород не поступает к тканям в достаточном количестве, несмотря на нормальное его напряжение в артериальной крови;</a:t>
            </a:r>
          </a:p>
          <a:p>
            <a:r>
              <a:rPr lang="ru-RU" sz="1400" dirty="0"/>
              <a:t>3)          </a:t>
            </a:r>
            <a:r>
              <a:rPr lang="ru-RU" sz="1400" dirty="0" err="1"/>
              <a:t>гемическая</a:t>
            </a:r>
            <a:r>
              <a:rPr lang="ru-RU" sz="1400" dirty="0"/>
              <a:t> (анемическая) гипоксия при значительном уменьшении эритроцитов (например, гемолитическая болезнь плода) или низком содержании гемоглобина в эритроцитах, а также при снижении способности гемоглобина связывать кислород;</a:t>
            </a:r>
          </a:p>
          <a:p>
            <a:r>
              <a:rPr lang="ru-RU" sz="1400" dirty="0"/>
              <a:t>4)          тканевая гипоксия при нарушениях клеточного гомеостаза, когда клетки не в состоянии в полной мере использовать кислород.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836712"/>
            <a:ext cx="19107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2. Родовая травма и асфиксия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 </a:t>
            </a:r>
            <a:r>
              <a:rPr lang="ru-RU" b="1" dirty="0"/>
              <a:t>родовой травме </a:t>
            </a:r>
            <a:r>
              <a:rPr lang="ru-RU" dirty="0"/>
              <a:t>относятся повреждения тканей и органов ребёнка, вызванные механическими силами во время родов, и целостная реакция на эти повреждения со стороны организма, сопровождающаяся нарушением компенсаторно-приспособительных механизмов.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3672408" cy="446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200">
                <a:solidFill>
                  <a:srgbClr val="449896"/>
                </a:solidFill>
              </a:rPr>
            </a:br>
            <a:r>
              <a:rPr lang="ru-RU" sz="3200">
                <a:solidFill>
                  <a:srgbClr val="449896"/>
                </a:solidFill>
              </a:rPr>
              <a:t>Апга́р, Шкала́ Апга́р — система быстрой оценки состояния новорождённого.</a:t>
            </a:r>
            <a:br>
              <a:rPr lang="ru-RU"/>
            </a:br>
            <a:endParaRPr lang="ru-RU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400"/>
              <a:t>		Шкала Апгар была предложена в 1952 году Вирджинией Апгар (Virginia Apgar), это простой метод для начальной оценки состояния новорождённого с целью выявления необходимости реанимационных процедур. Является одним из трёх параметров, наряду с весом и ростом, которое сообщают родителям новорождённого. </a:t>
            </a:r>
          </a:p>
          <a:p>
            <a:pPr algn="just" eaLnBrk="1" hangingPunct="1">
              <a:buFontTx/>
              <a:buNone/>
            </a:pPr>
            <a:r>
              <a:rPr lang="ru-RU" altLang="ru-RU" sz="2400"/>
              <a:t>		Шкала Апгар предполагает суммарный анализ пяти критериев, каждый из которых оценивается целочисленно в баллах от нуля до двух включительно. Результат оценки может быть в диапазоне от 0 до 10.</a:t>
            </a:r>
          </a:p>
        </p:txBody>
      </p:sp>
    </p:spTree>
    <p:extLst>
      <p:ext uri="{BB962C8B-B14F-4D97-AF65-F5344CB8AC3E}">
        <p14:creationId xmlns:p14="http://schemas.microsoft.com/office/powerpoint/2010/main" val="1654352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>
                <a:solidFill>
                  <a:srgbClr val="449896"/>
                </a:solidFill>
              </a:rPr>
              <a:t>Оценка по шкале Апга́р</a:t>
            </a:r>
            <a:endParaRPr lang="ru-RU" alt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685408"/>
              </p:ext>
            </p:extLst>
          </p:nvPr>
        </p:nvGraphicFramePr>
        <p:xfrm>
          <a:off x="457200" y="1357313"/>
          <a:ext cx="8229600" cy="524669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0060">
                <a:tc rowSpan="2">
                  <a:txBody>
                    <a:bodyPr/>
                    <a:lstStyle/>
                    <a:p>
                      <a:r>
                        <a:rPr lang="ru-RU" sz="1800" dirty="0"/>
                        <a:t>Критическая </a:t>
                      </a:r>
                    </a:p>
                    <a:p>
                      <a:r>
                        <a:rPr lang="ru-RU" sz="1800" dirty="0"/>
                        <a:t>характеристика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/>
                        <a:t>Оценка, баллы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5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0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Кожные покровы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Розовые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Розовые, конечности синюшные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Синюшные или бледные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489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Дыхание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Глубокое, ритмичное,</a:t>
                      </a:r>
                      <a:r>
                        <a:rPr lang="ru-RU" sz="1400" b="0" baseline="0" dirty="0">
                          <a:latin typeface="Arial" pitchFamily="34" charset="0"/>
                          <a:cs typeface="Arial" pitchFamily="34" charset="0"/>
                        </a:rPr>
                        <a:t> к</a:t>
                      </a:r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рик громкий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Поверхностное, неритмичное, не кричит или кричит слабо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Дыхание и крик отсутствуют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0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Частота</a:t>
                      </a:r>
                      <a:r>
                        <a:rPr lang="ru-RU" sz="1400" b="0" baseline="0" dirty="0">
                          <a:latin typeface="Arial" pitchFamily="34" charset="0"/>
                          <a:cs typeface="Arial" pitchFamily="34" charset="0"/>
                        </a:rPr>
                        <a:t> пульса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Выше 100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Ниже 100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Отсутствует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149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Мышечный</a:t>
                      </a:r>
                      <a:r>
                        <a:rPr lang="ru-RU" sz="1400" b="0" baseline="0" dirty="0">
                          <a:latin typeface="Arial" pitchFamily="34" charset="0"/>
                          <a:cs typeface="Arial" pitchFamily="34" charset="0"/>
                        </a:rPr>
                        <a:t> тонус</a:t>
                      </a:r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Умеренный, </a:t>
                      </a:r>
                      <a:r>
                        <a:rPr lang="ru-RU" sz="14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флексорный</a:t>
                      </a: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14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nar.flexwn</a:t>
                      </a: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- сгибать) - </a:t>
                      </a:r>
                      <a:r>
                        <a:rPr lang="ru-RU" sz="14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сгибательный</a:t>
                      </a: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Слабый, </a:t>
                      </a:r>
                      <a:r>
                        <a:rPr lang="ru-RU" sz="1400" b="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флексорный</a:t>
                      </a:r>
                      <a:endParaRPr lang="ru-RU" sz="14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Выраженная гипотония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83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itchFamily="34" charset="0"/>
                          <a:cs typeface="Arial" pitchFamily="34" charset="0"/>
                        </a:rPr>
                        <a:t>Рефлекторная реакция на катетер в носу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Кашель или чихание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Гримаса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отвечает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506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Предлежанием</a:t>
            </a:r>
            <a:r>
              <a:rPr lang="ru-RU" b="1" dirty="0"/>
              <a:t> плода </a:t>
            </a:r>
            <a:r>
              <a:rPr lang="ru-RU" dirty="0"/>
              <a:t>определяется, какая часть тела плода первой при родах войдет в родовые пути.</a:t>
            </a:r>
          </a:p>
          <a:p>
            <a:r>
              <a:rPr lang="ru-RU" dirty="0"/>
              <a:t> Естественным положением, лучшим для матери и плода , является то, при котором плод идет головкой вперед.</a:t>
            </a:r>
          </a:p>
          <a:p>
            <a:r>
              <a:rPr lang="ru-RU" dirty="0"/>
              <a:t> Головка плода во время родов немного сплющивается, приобретает форму слегка вытянутой дыньки.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7722" y="1947227"/>
            <a:ext cx="40309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	Но даже если плод идет головкой вперед, возможны различные варианты.</a:t>
            </a:r>
          </a:p>
          <a:p>
            <a:r>
              <a:rPr lang="ru-RU" b="1" dirty="0"/>
              <a:t> Нормальным</a:t>
            </a:r>
            <a:r>
              <a:rPr lang="ru-RU" dirty="0"/>
              <a:t>, физиологическим вариантом считается только один: когда головка ребенка проходит по родовому каналу так, чтобы </a:t>
            </a:r>
            <a:r>
              <a:rPr lang="ru-RU" b="1" dirty="0"/>
              <a:t>первым появился затылок</a:t>
            </a:r>
            <a:r>
              <a:rPr lang="ru-RU" dirty="0"/>
              <a:t>.</a:t>
            </a:r>
          </a:p>
          <a:p>
            <a:r>
              <a:rPr lang="ru-RU" dirty="0"/>
              <a:t>То есть ребенок как бы наклоняет голову вперед и прижимает подбородок к груди.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032" y="2282507"/>
            <a:ext cx="3642360" cy="280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Аномальное положение плода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Если плод идет головкой вперед, но головка при этом не прижата к груди, а как бы запрокидывается назад, к спине, это называют </a:t>
            </a:r>
            <a:r>
              <a:rPr lang="ru-RU" b="1" dirty="0"/>
              <a:t>головным </a:t>
            </a:r>
            <a:r>
              <a:rPr lang="ru-RU" b="1" dirty="0" err="1"/>
              <a:t>предлежанием</a:t>
            </a:r>
            <a:r>
              <a:rPr lang="ru-RU" b="1" dirty="0"/>
              <a:t> плода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700808"/>
            <a:ext cx="303759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Головное </a:t>
            </a:r>
            <a:r>
              <a:rPr lang="ru-RU" dirty="0" err="1"/>
              <a:t>предлежание</a:t>
            </a:r>
            <a:r>
              <a:rPr lang="ru-RU" dirty="0"/>
              <a:t> плода возможно в 3 вариантах 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546848" cy="493776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Переднеголовное </a:t>
            </a:r>
            <a:r>
              <a:rPr lang="ru-RU" b="1" dirty="0" err="1"/>
              <a:t>предлежание</a:t>
            </a:r>
            <a:r>
              <a:rPr lang="ru-RU" b="1" dirty="0"/>
              <a:t> плода </a:t>
            </a:r>
          </a:p>
          <a:p>
            <a:r>
              <a:rPr lang="ru-RU" dirty="0"/>
              <a:t>Естественные роды при этом возможны, но увеличивается риск получения травм матерью и плодом в процессе родов.</a:t>
            </a:r>
          </a:p>
          <a:p>
            <a:r>
              <a:rPr lang="ru-RU" b="1" dirty="0"/>
              <a:t> Лобное </a:t>
            </a:r>
            <a:r>
              <a:rPr lang="ru-RU" b="1" dirty="0" err="1"/>
              <a:t>предлежание</a:t>
            </a:r>
            <a:r>
              <a:rPr lang="ru-RU" b="1" dirty="0"/>
              <a:t> плода</a:t>
            </a:r>
          </a:p>
          <a:p>
            <a:r>
              <a:rPr lang="ru-RU" dirty="0"/>
              <a:t>Соответственно, ребенок входит лбом в малый таз матери и размер родового канала при этом необходим настолько больших размеров, что естественные роды невозможны. Необходима операция кесарева сечения.</a:t>
            </a:r>
          </a:p>
          <a:p>
            <a:r>
              <a:rPr lang="ru-RU" b="1" dirty="0"/>
              <a:t> Лицевое </a:t>
            </a:r>
            <a:r>
              <a:rPr lang="ru-RU" b="1" dirty="0" err="1"/>
              <a:t>предлежание</a:t>
            </a:r>
            <a:r>
              <a:rPr lang="ru-RU" b="1" dirty="0"/>
              <a:t> плода</a:t>
            </a:r>
          </a:p>
          <a:p>
            <a:r>
              <a:rPr lang="ru-RU" dirty="0"/>
              <a:t>Естественные роды возможны, если таз матери имеет большие размеры или плод небольшой.  Но все таки лучший выход из ситуации, с наименьшим риском и для матери и для ребенка - кесарево сечение.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413394"/>
            <a:ext cx="3381375" cy="254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Тазовое </a:t>
            </a:r>
            <a:r>
              <a:rPr lang="ru-RU" dirty="0" err="1"/>
              <a:t>предлежание</a:t>
            </a:r>
            <a:r>
              <a:rPr lang="ru-RU" dirty="0"/>
              <a:t> плода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случае тазового </a:t>
            </a:r>
            <a:r>
              <a:rPr lang="ru-RU" dirty="0" err="1"/>
              <a:t>предлежания</a:t>
            </a:r>
            <a:r>
              <a:rPr lang="ru-RU" dirty="0"/>
              <a:t> плода плод входит в малый таз матери </a:t>
            </a:r>
            <a:r>
              <a:rPr lang="ru-RU" dirty="0" err="1"/>
              <a:t>ягодичками</a:t>
            </a:r>
            <a:r>
              <a:rPr lang="ru-RU" dirty="0"/>
              <a:t> или ножками вперед.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 В большинстве случаев при тазовых </a:t>
            </a:r>
            <a:r>
              <a:rPr lang="ru-RU" dirty="0" err="1"/>
              <a:t>предлежаниях</a:t>
            </a:r>
            <a:r>
              <a:rPr lang="ru-RU" dirty="0"/>
              <a:t> плода роды проходят с использованием кесарева сечения , так как оно помогает предотвратить тяжелые травмы у матери и ребенка.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421" y="1216025"/>
            <a:ext cx="3345583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Диспропорции между головкой ребенка и тазом матери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942" y="1429067"/>
            <a:ext cx="279654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Среди факторов, способствующих возникновению речевых нарушений у детей, различают неблагоприятные </a:t>
            </a:r>
            <a:r>
              <a:rPr lang="ru-RU" b="1" i="1" dirty="0"/>
              <a:t>внешние (экзогенные) </a:t>
            </a:r>
            <a:r>
              <a:rPr lang="ru-RU" dirty="0"/>
              <a:t>и </a:t>
            </a:r>
            <a:r>
              <a:rPr lang="ru-RU" b="1" i="1" dirty="0"/>
              <a:t>внутренние (эндогенные)</a:t>
            </a:r>
            <a:r>
              <a:rPr lang="ru-RU" dirty="0"/>
              <a:t> факторы, а также внешние условия окружающей среды.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325" y="2067877"/>
            <a:ext cx="4041775" cy="323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708920"/>
            <a:ext cx="4041648" cy="1777752"/>
          </a:xfrm>
        </p:spPr>
        <p:txBody>
          <a:bodyPr/>
          <a:lstStyle/>
          <a:p>
            <a:r>
              <a:rPr lang="ru-RU" dirty="0"/>
              <a:t>Ускорение и стимуляция родов</a:t>
            </a:r>
          </a:p>
          <a:p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2" y="2591117"/>
            <a:ext cx="3505200" cy="218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/>
              <a:t>1. Различная внутриутробная патология, которая приводит к нарушению развития плода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348880"/>
            <a:ext cx="4041648" cy="2497832"/>
          </a:xfrm>
        </p:spPr>
        <p:txBody>
          <a:bodyPr>
            <a:normAutofit/>
          </a:bodyPr>
          <a:lstStyle/>
          <a:p>
            <a:r>
              <a:rPr lang="ru-RU" dirty="0"/>
              <a:t>Наиболее грубые дефекты речи возникают при нарушении развития плода в период </a:t>
            </a:r>
          </a:p>
          <a:p>
            <a:pPr>
              <a:buNone/>
            </a:pPr>
            <a:r>
              <a:rPr lang="ru-RU" dirty="0"/>
              <a:t>	от 4 </a:t>
            </a:r>
            <a:r>
              <a:rPr lang="ru-RU" dirty="0" err="1"/>
              <a:t>нед</a:t>
            </a:r>
            <a:r>
              <a:rPr lang="ru-RU" dirty="0"/>
              <a:t>. до 4 мес.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2325" y="2067877"/>
            <a:ext cx="4041775" cy="323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01824"/>
          </a:xfrm>
        </p:spPr>
        <p:txBody>
          <a:bodyPr/>
          <a:lstStyle/>
          <a:p>
            <a:r>
              <a:rPr lang="ru-RU" dirty="0"/>
              <a:t>Токсикоз беременных-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4346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нарушение процесса адаптации организма к беременности</a:t>
            </a:r>
          </a:p>
          <a:p>
            <a:r>
              <a:rPr lang="ru-RU" dirty="0"/>
              <a:t>Ранний токсикоз появляется до 12 недель беременности и, как правило, прекращается после 12–14 недель.</a:t>
            </a:r>
          </a:p>
          <a:p>
            <a:r>
              <a:rPr lang="ru-RU" dirty="0"/>
              <a:t>Поздние токсикозы развиваются во второй половины беременности (6-7 месяцы). К поздним токсикозам относится водянка беременных, которая характеризуется возникновением отечности.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60848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Интоксикации </a:t>
            </a:r>
            <a:r>
              <a:rPr lang="ru-RU" dirty="0"/>
              <a:t>(от лат. приставки </a:t>
            </a:r>
            <a:r>
              <a:rPr lang="ru-RU" dirty="0" err="1"/>
              <a:t>in</a:t>
            </a:r>
            <a:r>
              <a:rPr lang="ru-RU" dirty="0"/>
              <a:t> — "в" и греч. </a:t>
            </a:r>
            <a:r>
              <a:rPr lang="ru-RU" dirty="0" err="1"/>
              <a:t>toxikon</a:t>
            </a:r>
            <a:r>
              <a:rPr lang="ru-RU" dirty="0"/>
              <a:t> — яд) -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762872" cy="543461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отравление организма ядовитым веществом.</a:t>
            </a:r>
          </a:p>
          <a:p>
            <a:r>
              <a:rPr lang="ru-RU" dirty="0"/>
              <a:t>может быть вызвана различными веществами токсического характера: </a:t>
            </a:r>
          </a:p>
          <a:p>
            <a:r>
              <a:rPr lang="ru-RU" dirty="0"/>
              <a:t>минеральными (неорганическими, вроде мышьяка, фосфора и пр.),</a:t>
            </a:r>
          </a:p>
          <a:p>
            <a:r>
              <a:rPr lang="ru-RU" dirty="0"/>
              <a:t>искусственно получаемыми органическими соединениями (сульфонал, </a:t>
            </a:r>
            <a:r>
              <a:rPr lang="ru-RU" dirty="0" err="1"/>
              <a:t>хлорал-гидрат</a:t>
            </a:r>
            <a:r>
              <a:rPr lang="ru-RU" dirty="0"/>
              <a:t> и т. п.), </a:t>
            </a:r>
          </a:p>
          <a:p>
            <a:r>
              <a:rPr lang="ru-RU" dirty="0"/>
              <a:t>растительными ядами (в первую очередь—алкалоиды, потом некоторые из гликозидов, куда относятся такие сердечные яды, как строфант, дигиталис и др.), </a:t>
            </a:r>
          </a:p>
          <a:p>
            <a:r>
              <a:rPr lang="ru-RU" dirty="0"/>
              <a:t>ядами животного происхождения (см. указанные выше). </a:t>
            </a:r>
          </a:p>
          <a:p>
            <a:r>
              <a:rPr lang="ru-RU" dirty="0"/>
              <a:t>В особую группу должны быть выделены бактерийные яды.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2880320" cy="3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dirty="0"/>
              <a:t>Резус-конфликт при беременности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7944" y="1628800"/>
            <a:ext cx="4686672" cy="4320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Резус-фактор — это белок, который находится на поверхности эритроцитов — красных клеток крови, переносящих кислород в ткани. Он или есть (положительный резус), или его нет (резус отрицательный). По статистике, около 85% людей являются резус-положительными, остальные 15% — резус-отрицательными.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2655707" cy="40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480720" cy="49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18716"/>
            <a:ext cx="7992888" cy="49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806489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3417</TotalTime>
  <Words>793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2_Тема Office</vt:lpstr>
      <vt:lpstr>3_Тема Office</vt:lpstr>
      <vt:lpstr>Родительское собрание: Причины возникновения  речевых нарушений</vt:lpstr>
      <vt:lpstr>Презентация PowerPoint</vt:lpstr>
      <vt:lpstr>1. Различная внутриутробная патология, которая приводит к нарушению развития плода</vt:lpstr>
      <vt:lpstr>Токсикоз беременных- </vt:lpstr>
      <vt:lpstr>Интоксикации (от лат. приставки in — "в" и греч. toxikon — яд) -  </vt:lpstr>
      <vt:lpstr>Резус-конфликт при беременности</vt:lpstr>
      <vt:lpstr>Презентация PowerPoint</vt:lpstr>
      <vt:lpstr>Презентация PowerPoint</vt:lpstr>
      <vt:lpstr>Презентация PowerPoint</vt:lpstr>
      <vt:lpstr>Гипоксия плода</vt:lpstr>
      <vt:lpstr>2. Родовая травма и асфиксия</vt:lpstr>
      <vt:lpstr> Апга́р, Шкала́ Апга́р — система быстрой оценки состояния новорождённого. </vt:lpstr>
      <vt:lpstr>Оценка по шкале Апга́р</vt:lpstr>
      <vt:lpstr>Презентация PowerPoint</vt:lpstr>
      <vt:lpstr>Презентация PowerPoint</vt:lpstr>
      <vt:lpstr>Аномальное положение плода</vt:lpstr>
      <vt:lpstr>Головное предлежание плода возможно в 3 вариантах :</vt:lpstr>
      <vt:lpstr>Тазовое предлежание плода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Asus</cp:lastModifiedBy>
  <cp:revision>112</cp:revision>
  <dcterms:created xsi:type="dcterms:W3CDTF">2010-11-28T15:13:00Z</dcterms:created>
  <dcterms:modified xsi:type="dcterms:W3CDTF">2019-06-21T12:55:12Z</dcterms:modified>
</cp:coreProperties>
</file>