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gif"/>
  <Override PartName="/ppt/media/image15.jpg" ContentType="image/gif"/>
  <Override PartName="/ppt/media/image20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65" r:id="rId2"/>
    <p:sldId id="296" r:id="rId3"/>
    <p:sldId id="270" r:id="rId4"/>
    <p:sldId id="266" r:id="rId5"/>
    <p:sldId id="268" r:id="rId6"/>
    <p:sldId id="272" r:id="rId7"/>
    <p:sldId id="275" r:id="rId8"/>
    <p:sldId id="274" r:id="rId9"/>
    <p:sldId id="298" r:id="rId10"/>
    <p:sldId id="287" r:id="rId11"/>
    <p:sldId id="299" r:id="rId12"/>
    <p:sldId id="292" r:id="rId13"/>
    <p:sldId id="300" r:id="rId14"/>
    <p:sldId id="291" r:id="rId15"/>
    <p:sldId id="301" r:id="rId16"/>
    <p:sldId id="288" r:id="rId17"/>
    <p:sldId id="289" r:id="rId18"/>
    <p:sldId id="290" r:id="rId19"/>
    <p:sldId id="303" r:id="rId20"/>
    <p:sldId id="293" r:id="rId21"/>
    <p:sldId id="295" r:id="rId22"/>
    <p:sldId id="304" r:id="rId23"/>
    <p:sldId id="305" r:id="rId24"/>
    <p:sldId id="302" r:id="rId25"/>
    <p:sldId id="30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3ED93-6B05-499E-B0C1-F0A7BE0650D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A297-E5CE-4A89-86D1-E02FAE171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3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A297-E5CE-4A89-86D1-E02FAE17170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5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9D7984-2A69-49FC-9F2E-1E8882199B0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55D0E1-EE92-420D-8F6E-63EDDA72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.gi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.gif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.gif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5.gif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33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2.gif"/><Relationship Id="rId7" Type="http://schemas.openxmlformats.org/officeDocument/2006/relationships/image" Target="../media/image1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7.jpg"/><Relationship Id="rId7" Type="http://schemas.openxmlformats.org/officeDocument/2006/relationships/image" Target="../media/image1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334472" cy="19442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Играя, учимся играть на фортепиано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801283"/>
            <a:ext cx="6172200" cy="796069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>
                <a:latin typeface="Comic Sans MS" panose="030F0702030302020204" pitchFamily="66" charset="0"/>
              </a:rPr>
              <a:t>в</a:t>
            </a:r>
            <a:r>
              <a:rPr lang="ru-RU" sz="1600" dirty="0" smtClean="0">
                <a:latin typeface="Comic Sans MS" panose="030F0702030302020204" pitchFamily="66" charset="0"/>
              </a:rPr>
              <a:t>ыполнила </a:t>
            </a:r>
          </a:p>
          <a:p>
            <a:r>
              <a:rPr lang="ru-RU" sz="1600" dirty="0" err="1" smtClean="0">
                <a:latin typeface="Comic Sans MS" panose="030F0702030302020204" pitchFamily="66" charset="0"/>
              </a:rPr>
              <a:t>Скрыпник</a:t>
            </a:r>
            <a:r>
              <a:rPr lang="ru-RU" sz="1600" dirty="0" smtClean="0">
                <a:latin typeface="Comic Sans MS" panose="030F0702030302020204" pitchFamily="66" charset="0"/>
              </a:rPr>
              <a:t> Любовь Павловна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п</a:t>
            </a:r>
            <a:r>
              <a:rPr lang="ru-RU" sz="1600" dirty="0" smtClean="0">
                <a:latin typeface="Comic Sans MS" panose="030F0702030302020204" pitchFamily="66" charset="0"/>
              </a:rPr>
              <a:t>реподаватель ДШИ №7 г. Курска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000933"/>
            <a:ext cx="3136392" cy="2800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94" y="4202536"/>
            <a:ext cx="6667500" cy="219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62" y="1236980"/>
            <a:ext cx="3594735" cy="2784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3" y="3438699"/>
            <a:ext cx="714375" cy="57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92" y="246547"/>
            <a:ext cx="2839212" cy="2160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8834"/>
            <a:ext cx="7143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935" y="-747464"/>
            <a:ext cx="6172200" cy="1440160"/>
          </a:xfrm>
        </p:spPr>
        <p:txBody>
          <a:bodyPr/>
          <a:lstStyle/>
          <a:p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6672"/>
            <a:ext cx="6172200" cy="5898250"/>
          </a:xfrm>
        </p:spPr>
        <p:txBody>
          <a:bodyPr/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Что за знак написан тут?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Для чего он, как зовут?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– </a:t>
            </a:r>
            <a:r>
              <a:rPr lang="ru-RU" sz="2000" dirty="0" smtClean="0">
                <a:latin typeface="Comic Sans MS" panose="030F0702030302020204" pitchFamily="66" charset="0"/>
              </a:rPr>
              <a:t>Звать меня Бемоль, друзья.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Понижаю ноту я.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– </a:t>
            </a:r>
            <a:r>
              <a:rPr lang="ru-RU" sz="2000" dirty="0" smtClean="0">
                <a:latin typeface="Comic Sans MS" panose="030F0702030302020204" pitchFamily="66" charset="0"/>
              </a:rPr>
              <a:t>А скажи, на сколько?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– На </a:t>
            </a:r>
            <a:r>
              <a:rPr lang="ru-RU" sz="2000" dirty="0" smtClean="0">
                <a:latin typeface="Comic Sans MS" panose="030F0702030302020204" pitchFamily="66" charset="0"/>
              </a:rPr>
              <a:t>полтона только.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5161905" cy="13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56" y="4149042"/>
            <a:ext cx="2496312" cy="2347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70" y="42160"/>
            <a:ext cx="2297389" cy="1427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02379"/>
            <a:ext cx="992981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3965"/>
            <a:ext cx="4371975" cy="2503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3306443"/>
            <a:ext cx="5667375" cy="3068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2415"/>
            <a:ext cx="1850803" cy="798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50" y="2060811"/>
            <a:ext cx="992981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20688"/>
            <a:ext cx="6172200" cy="57542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Ну, а это что за знак?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Чем усердно занят так?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– </a:t>
            </a:r>
            <a:r>
              <a:rPr lang="ru-RU" sz="2000" dirty="0" smtClean="0">
                <a:latin typeface="Comic Sans MS" panose="030F0702030302020204" pitchFamily="66" charset="0"/>
              </a:rPr>
              <a:t>Я Диез, Бемоля брат.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Сообщить вам </a:t>
            </a:r>
            <a:r>
              <a:rPr lang="ru-RU" sz="2000" dirty="0">
                <a:latin typeface="Comic Sans MS" panose="030F0702030302020204" pitchFamily="66" charset="0"/>
              </a:rPr>
              <a:t>о</a:t>
            </a:r>
            <a:r>
              <a:rPr lang="ru-RU" sz="2000" dirty="0" smtClean="0">
                <a:latin typeface="Comic Sans MS" panose="030F0702030302020204" pitchFamily="66" charset="0"/>
              </a:rPr>
              <a:t>чень рад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Про свою работу –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повышаю ноту.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– </a:t>
            </a:r>
            <a:r>
              <a:rPr lang="ru-RU" sz="2000" dirty="0" smtClean="0">
                <a:latin typeface="Comic Sans MS" panose="030F0702030302020204" pitchFamily="66" charset="0"/>
              </a:rPr>
              <a:t>А скажи, на сколько?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– </a:t>
            </a:r>
            <a:r>
              <a:rPr lang="ru-RU" sz="2000" dirty="0" smtClean="0">
                <a:latin typeface="Comic Sans MS" panose="030F0702030302020204" pitchFamily="66" charset="0"/>
              </a:rPr>
              <a:t> На полтона только.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48" y="3981990"/>
            <a:ext cx="5180952" cy="1352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56" y="4149042"/>
            <a:ext cx="2496312" cy="2347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4172"/>
            <a:ext cx="2297389" cy="1427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60" y="5796561"/>
            <a:ext cx="992981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2415"/>
            <a:ext cx="4371975" cy="2503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21" y="3306443"/>
            <a:ext cx="5659279" cy="3068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2415"/>
            <a:ext cx="1850803" cy="798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50" y="2094770"/>
            <a:ext cx="992981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6398"/>
            <a:ext cx="6172200" cy="42285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Вот Бекар – знак непростой: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Музыкальный постовой.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За порядком наблюдает,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Эти знаки отменяет.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19269"/>
            <a:ext cx="5161905" cy="1352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56" y="4149042"/>
            <a:ext cx="2496312" cy="2347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6979"/>
            <a:ext cx="2297389" cy="1427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40" y="5641458"/>
            <a:ext cx="992981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342481"/>
            <a:ext cx="2377440" cy="2358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46296"/>
            <a:ext cx="6172200" cy="16722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962400" cy="2983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26" y="298116"/>
            <a:ext cx="714375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5468588"/>
            <a:ext cx="714375" cy="790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322147"/>
            <a:ext cx="7115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39" y="3113261"/>
            <a:ext cx="3102388" cy="294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24" y="120556"/>
            <a:ext cx="992981" cy="794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7" y="3661384"/>
            <a:ext cx="1850803" cy="798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52" y="5263911"/>
            <a:ext cx="714375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445338"/>
            <a:ext cx="71151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0053"/>
            <a:ext cx="2943225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211001"/>
            <a:ext cx="4857750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6" y="2685315"/>
            <a:ext cx="992981" cy="794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4863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442333" cy="2825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4638"/>
            <a:ext cx="7467600" cy="6199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Все вокруг для нас привычно,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Каждый звук для нас не нов.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Но, послушай, как ритмично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Ходит маятник часов: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Тик-так! Тик-так! Тик-так! Тик-так!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Вот суворовцы шагают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о широкой мостовой,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Маршировке помогает барабанный четкий бой.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Ждет их доблесть, ждет их слава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И глядит на них Москва.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Левой… Правой…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Левой… Правой…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Раз, два! Раз, два!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Раз, два! Раз, два!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00652"/>
            <a:ext cx="3048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4014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836712"/>
            <a:ext cx="6172200" cy="55382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У рояля много клавиш!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Ты их, все звучать заставишь.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В крайних слева бас гудит,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Будто он всегда сердит.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В крайних справа звук высок,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Будто птичий голосок.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В средних клавишах, как раз,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Тот же голос, что у нас.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3016"/>
            <a:ext cx="2428875" cy="2428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62061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611902"/>
            <a:ext cx="6100763" cy="4910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98" y="5729754"/>
            <a:ext cx="1850803" cy="798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94" y="404664"/>
            <a:ext cx="992981" cy="794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31" y="620688"/>
            <a:ext cx="6100763" cy="457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78" y="404664"/>
            <a:ext cx="992981" cy="794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98" y="5576536"/>
            <a:ext cx="1850803" cy="798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620688"/>
            <a:ext cx="4678288" cy="52600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Жил да был один синьор,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Имя он носил </a:t>
            </a:r>
            <a:r>
              <a:rPr lang="ru-RU" sz="2000" u="sng" dirty="0" smtClean="0">
                <a:latin typeface="Comic Sans MS" panose="030F0702030302020204" pitchFamily="66" charset="0"/>
              </a:rPr>
              <a:t>Мажор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Улыбался, хохотал,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Никогда не унывал.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    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    Рядом жил другой синьор,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    Назывался он </a:t>
            </a:r>
            <a:r>
              <a:rPr lang="ru-RU" sz="2000" u="sng" dirty="0" smtClean="0">
                <a:latin typeface="Comic Sans MS" panose="030F0702030302020204" pitchFamily="66" charset="0"/>
              </a:rPr>
              <a:t>Минор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    Часто плакал он, грустил,</a:t>
            </a:r>
          </a:p>
          <a:p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    Не смеялся, не шутил.</a:t>
            </a:r>
          </a:p>
          <a:p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Два соседа дружно жили,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Оба музыке служили.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Только каждый – как умел,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У обоих – куча дел.</a:t>
            </a: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12" y="2288904"/>
            <a:ext cx="1651000" cy="148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30" y="476672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6672"/>
            <a:ext cx="6172200" cy="5898250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Две латинских буквы тут,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Эти буквы знать дают: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ЭФ (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r>
              <a:rPr lang="ru-RU" sz="2400" dirty="0" smtClean="0">
                <a:latin typeface="Comic Sans MS" panose="030F0702030302020204" pitchFamily="66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где громко, ПЭ (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ru-RU" sz="2400" dirty="0" smtClean="0">
                <a:latin typeface="Comic Sans MS" panose="030F0702030302020204" pitchFamily="66" charset="0"/>
              </a:rPr>
              <a:t>) где тише,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Композитор так и пишет.</a:t>
            </a:r>
          </a:p>
          <a:p>
            <a:endParaRPr lang="ru-RU" sz="2400" dirty="0" smtClean="0"/>
          </a:p>
          <a:p>
            <a:r>
              <a:rPr lang="ru-RU" sz="2400" dirty="0" smtClean="0">
                <a:latin typeface="Comic Sans MS" panose="030F0702030302020204" pitchFamily="66" charset="0"/>
              </a:rPr>
              <a:t>Там, где стрелка вот такая,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Ты играешь затихая.</a:t>
            </a: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Повернулась стрелка вдруг –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Надо здесь усилить звук.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36" y="2805751"/>
            <a:ext cx="1571625" cy="85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36" y="4071381"/>
            <a:ext cx="1571625" cy="857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373216"/>
            <a:ext cx="1850803" cy="798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Стихи: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Е. </a:t>
            </a:r>
            <a:r>
              <a:rPr lang="ru-RU" i="1" dirty="0" err="1" smtClean="0">
                <a:solidFill>
                  <a:srgbClr val="7030A0"/>
                </a:solidFill>
              </a:rPr>
              <a:t>Загорученко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Е. Королевой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Н</a:t>
            </a:r>
            <a:r>
              <a:rPr lang="ru-RU" i="1" dirty="0" smtClean="0">
                <a:solidFill>
                  <a:srgbClr val="7030A0"/>
                </a:solidFill>
              </a:rPr>
              <a:t>. </a:t>
            </a:r>
            <a:r>
              <a:rPr lang="ru-RU" i="1" dirty="0" err="1" smtClean="0">
                <a:solidFill>
                  <a:srgbClr val="7030A0"/>
                </a:solidFill>
              </a:rPr>
              <a:t>Кончаловской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Н. </a:t>
            </a:r>
            <a:r>
              <a:rPr lang="ru-RU" i="1" dirty="0" err="1" smtClean="0">
                <a:solidFill>
                  <a:srgbClr val="7030A0"/>
                </a:solidFill>
              </a:rPr>
              <a:t>Мажириной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А. Матвеевой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10" y="2924944"/>
            <a:ext cx="448056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Заключение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Использование творческих методов работы на занятиях с учащимися позволяет сделать уроки более интересными и увлекательными, дает возможность повысить эффективность обучения, активизировать мышление, внимание, в доступной форме освоить основы музыкальной грамоты, развить музыкальный слух и воображение ребенка.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Андреева М.П. Первые шаги в музыке. /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М.П.Андреева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Е.В.Конорроа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Москва, «Советский композитор», 1991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Артоболевская А.Д. Первая встреча с музыкой. Москва «Советский композитор», 1992</a:t>
            </a:r>
          </a:p>
          <a:p>
            <a:pPr lvl="0" algn="just"/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Баренбойм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Л.А.  Путь 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музицированию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Ленинград «Советский композитор», 1979</a:t>
            </a:r>
          </a:p>
          <a:p>
            <a:pPr lvl="0" algn="just"/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Баренбойм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Л.А.  Путь к музыке.  (Сборник для начинающих обучаться игре на фортепиано) /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Л.А.Баренбойм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Н.Н.Петрушин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 Ленинград «Советский композитор», 1989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Бугаева З.Н. Веселые уроки в школе и дома. Донецк «АСТ-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Сталкер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», 2002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Ивановский Ю.А. Занимательная музыка.  Ростов - на -Дону, «Феникс», 2002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Лещинская И.М. Малыш за роялем. /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И.М.Лещинская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В.Б.Пороцкий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 Москва, «Советский композитор», 1989.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Тургенева Э.Ш. Пианист-фантазер. /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Э.Ш.Тургенева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А.Н.Малюков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 Москва, «Советский композитор», 1987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7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6672"/>
            <a:ext cx="6172200" cy="58982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Семь на свете только нот,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Где же музыка берет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Столько песен и мелодий,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Кто их, где и как находит?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Чем нас музыка пленяет,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Как к нам в душу проникает,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Как же в небеса уносит.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Утешает нас и просит?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77" y="3690379"/>
            <a:ext cx="4045839" cy="252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750022"/>
            <a:ext cx="1333500" cy="986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574579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6672"/>
            <a:ext cx="6105836" cy="61926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Чтоб музыкантам знать,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Как же правильно играть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Есть ключи специальные,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Чудо  - музыкальные!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             Скрипичный ключ красив на вид,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             Он высоко звучать велит.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             Предупреждает, чтоб играли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             На правых клавишах рояля.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Басовый ключ согнут, сердит.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Он низко вам играть велит,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Чтоб вы мелодию сыграли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На левых клавишах рояля.</a:t>
            </a:r>
          </a:p>
          <a:p>
            <a:endParaRPr lang="ru-RU" sz="2000" dirty="0" smtClean="0">
              <a:latin typeface="Comic Sans MS" panose="030F0702030302020204" pitchFamily="66" charset="0"/>
            </a:endParaRPr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5392"/>
            <a:ext cx="1850803" cy="798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811780" cy="2811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90" y="2341157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559597"/>
            <a:ext cx="952500" cy="1095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9975"/>
            <a:ext cx="2867025" cy="2006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18756"/>
            <a:ext cx="4838700" cy="118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95371"/>
            <a:ext cx="4857750" cy="1295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2840736" cy="17759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980313" cy="2166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42819"/>
            <a:ext cx="714375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50228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12" y="2556013"/>
            <a:ext cx="4129088" cy="2121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112895" cy="1999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07284"/>
            <a:ext cx="3303270" cy="1373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514600" cy="157162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559597"/>
            <a:ext cx="952500" cy="1095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70" y="2673644"/>
            <a:ext cx="912114" cy="2149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624337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310419"/>
            <a:ext cx="2143125" cy="2143125"/>
          </a:xfrm>
          <a:prstGeom prst="rect">
            <a:avLst/>
          </a:prstGeom>
        </p:spPr>
      </p:pic>
      <p:pic>
        <p:nvPicPr>
          <p:cNvPr id="6" name="Рисунок 5" descr="Bass-Clef-81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725144"/>
            <a:ext cx="895350" cy="89535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419"/>
            <a:ext cx="28575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4857750" cy="1257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06205"/>
            <a:ext cx="4857750" cy="1466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1" y="2636912"/>
            <a:ext cx="714375" cy="790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3" y="1133337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3" y="2988784"/>
            <a:ext cx="3886200" cy="18059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17075"/>
            <a:ext cx="4217956" cy="1541336"/>
          </a:xfrm>
          <a:prstGeom prst="rect">
            <a:avLst/>
          </a:prstGeom>
        </p:spPr>
      </p:pic>
      <p:pic>
        <p:nvPicPr>
          <p:cNvPr id="6" name="Рисунок 5" descr="Bass-Clef-813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1626" y="4725144"/>
            <a:ext cx="895350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36" y="589196"/>
            <a:ext cx="4177665" cy="2277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6133"/>
            <a:ext cx="3219450" cy="240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5" y="5620494"/>
            <a:ext cx="714375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61" y="3735698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61722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2656"/>
            <a:ext cx="6388224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Ноты гаммы составляют,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Если выстроятся в ряд!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Ноты чувства выражают,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Если в музыке звучат.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И, как буквы в предложенья,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Ноты – музыки прочтенье.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А всего-то их – семь штук,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И у каждой – сольный звук.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Только сколько комбинаций,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Музыкальных вариаций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Память нотная хранит!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Нет числа для всех мелодий,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Что из этих нот выходит,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В музыкальный мир манит.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Ноты у меня спроси –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До, Ре, Ми, Фа, Соль, Ля, Си.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Содержимое 3" descr="image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112" y="5439756"/>
            <a:ext cx="5792343" cy="1340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0381"/>
            <a:ext cx="590550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98343"/>
            <a:ext cx="1850803" cy="798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07" y="3653995"/>
            <a:ext cx="1850803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463</TotalTime>
  <Words>625</Words>
  <Application>Microsoft Office PowerPoint</Application>
  <PresentationFormat>Экран (4:3)</PresentationFormat>
  <Paragraphs>127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Century Schoolbook</vt:lpstr>
      <vt:lpstr>Comic Sans MS</vt:lpstr>
      <vt:lpstr>Wingdings</vt:lpstr>
      <vt:lpstr>Wingdings 2</vt:lpstr>
      <vt:lpstr>Эркер</vt:lpstr>
      <vt:lpstr>Играя, учимся играть на фортепиано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76</cp:revision>
  <dcterms:created xsi:type="dcterms:W3CDTF">2015-10-17T17:57:44Z</dcterms:created>
  <dcterms:modified xsi:type="dcterms:W3CDTF">2017-03-23T16:56:19Z</dcterms:modified>
</cp:coreProperties>
</file>