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1" r:id="rId2"/>
    <p:sldId id="256" r:id="rId3"/>
    <p:sldId id="273" r:id="rId4"/>
    <p:sldId id="274" r:id="rId5"/>
    <p:sldId id="258" r:id="rId6"/>
    <p:sldId id="275" r:id="rId7"/>
    <p:sldId id="270" r:id="rId8"/>
    <p:sldId id="272" r:id="rId9"/>
    <p:sldId id="277" r:id="rId10"/>
    <p:sldId id="283" r:id="rId11"/>
    <p:sldId id="285" r:id="rId12"/>
    <p:sldId id="259" r:id="rId13"/>
    <p:sldId id="265" r:id="rId14"/>
    <p:sldId id="281" r:id="rId15"/>
    <p:sldId id="276" r:id="rId16"/>
    <p:sldId id="268" r:id="rId17"/>
    <p:sldId id="261" r:id="rId18"/>
    <p:sldId id="264" r:id="rId19"/>
    <p:sldId id="279" r:id="rId20"/>
    <p:sldId id="28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5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F7185-F954-444A-87E9-3E9180978BBB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BCFB2-6C6F-40E0-A491-A666B13D7E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3919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20681851">
            <a:off x="685800" y="2348880"/>
            <a:ext cx="7772400" cy="1251570"/>
          </a:xfrm>
        </p:spPr>
        <p:txBody>
          <a:bodyPr>
            <a:noAutofit/>
          </a:bodyPr>
          <a:lstStyle/>
          <a:p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«Биение сердца </a:t>
            </a:r>
            <a:b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</a:br>
            <a:r>
              <a:rPr lang="ru-RU" sz="6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Bookman Old Style" pitchFamily="18" charset="0"/>
              </a:rPr>
              <a:t>с Родиной вместе»</a:t>
            </a:r>
            <a:r>
              <a:rPr lang="ru-RU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Arial Black" pitchFamily="34" charset="0"/>
              </a:rPr>
            </a:br>
            <a:endParaRPr lang="ru-RU" sz="8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40760" cy="172819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solidFill>
                  <a:srgbClr val="FFFF00"/>
                </a:solidFill>
              </a:rPr>
              <a:t>Летопись деревни Кызыл </a:t>
            </a:r>
            <a:r>
              <a:rPr lang="ru-RU" sz="4800" b="1" i="1" dirty="0" err="1" smtClean="0">
                <a:solidFill>
                  <a:srgbClr val="FFFF00"/>
                </a:solidFill>
              </a:rPr>
              <a:t>Уракчи</a:t>
            </a:r>
            <a:endParaRPr lang="ru-RU" sz="4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33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5536" y="764705"/>
            <a:ext cx="316835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В деревне </a:t>
            </a:r>
            <a:r>
              <a:rPr lang="ru-RU" dirty="0" err="1" smtClean="0">
                <a:solidFill>
                  <a:srgbClr val="FFFF00"/>
                </a:solidFill>
              </a:rPr>
              <a:t>Кзыл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Уракчы</a:t>
            </a:r>
            <a:r>
              <a:rPr lang="ru-RU" dirty="0" smtClean="0">
                <a:solidFill>
                  <a:srgbClr val="FFFF00"/>
                </a:solidFill>
              </a:rPr>
              <a:t> восемь ветеранов труда . В данный момент их  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шестеро.Это</a:t>
            </a:r>
            <a:r>
              <a:rPr lang="ru-RU" dirty="0" smtClean="0">
                <a:solidFill>
                  <a:srgbClr val="FFFF00"/>
                </a:solidFill>
              </a:rPr>
              <a:t>: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Гайнуллина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Гульсум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Зайнулловна</a:t>
            </a:r>
            <a:r>
              <a:rPr lang="ru-RU" dirty="0" smtClean="0">
                <a:solidFill>
                  <a:srgbClr val="FFFF00"/>
                </a:solidFill>
              </a:rPr>
              <a:t> (родилась в 1930г. 21 ноября)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Каримов </a:t>
            </a:r>
            <a:r>
              <a:rPr lang="ru-RU" dirty="0" err="1" smtClean="0">
                <a:solidFill>
                  <a:srgbClr val="FFFF00"/>
                </a:solidFill>
              </a:rPr>
              <a:t>Файзрахман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Фардугалямович</a:t>
            </a:r>
            <a:r>
              <a:rPr lang="ru-RU" dirty="0" smtClean="0">
                <a:solidFill>
                  <a:srgbClr val="FFFF00"/>
                </a:solidFill>
              </a:rPr>
              <a:t>(родился 1930г. 12 </a:t>
            </a:r>
            <a:r>
              <a:rPr lang="ru-RU" dirty="0">
                <a:solidFill>
                  <a:srgbClr val="FFFF00"/>
                </a:solidFill>
              </a:rPr>
              <a:t>м</a:t>
            </a:r>
            <a:r>
              <a:rPr lang="ru-RU" dirty="0" smtClean="0">
                <a:solidFill>
                  <a:srgbClr val="FFFF00"/>
                </a:solidFill>
              </a:rPr>
              <a:t>арта)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Урманчеева</a:t>
            </a:r>
            <a:r>
              <a:rPr lang="ru-RU" dirty="0" smtClean="0">
                <a:solidFill>
                  <a:srgbClr val="FFFF00"/>
                </a:solidFill>
              </a:rPr>
              <a:t>  Назия  </a:t>
            </a:r>
            <a:r>
              <a:rPr lang="ru-RU" dirty="0" err="1" smtClean="0">
                <a:solidFill>
                  <a:srgbClr val="FFFF00"/>
                </a:solidFill>
              </a:rPr>
              <a:t>Шафигулловна</a:t>
            </a:r>
            <a:r>
              <a:rPr lang="ru-RU" dirty="0" smtClean="0">
                <a:solidFill>
                  <a:srgbClr val="FFFF00"/>
                </a:solidFill>
              </a:rPr>
              <a:t>(родилась1928г. 10 мая)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Мардеева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dirty="0" err="1" smtClean="0">
                <a:solidFill>
                  <a:srgbClr val="FFFF00"/>
                </a:solidFill>
              </a:rPr>
              <a:t>Замзамия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Асадулловна</a:t>
            </a:r>
            <a:r>
              <a:rPr lang="ru-RU" dirty="0" smtClean="0">
                <a:solidFill>
                  <a:srgbClr val="FFFF00"/>
                </a:solidFill>
              </a:rPr>
              <a:t>(1927г.27 июль)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Насыбуллина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Рауза</a:t>
            </a: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dirty="0" err="1" smtClean="0">
                <a:solidFill>
                  <a:srgbClr val="FFFF00"/>
                </a:solidFill>
              </a:rPr>
              <a:t>Галимовна</a:t>
            </a:r>
            <a:r>
              <a:rPr lang="ru-RU" dirty="0" smtClean="0">
                <a:solidFill>
                  <a:srgbClr val="FFFF00"/>
                </a:solidFill>
              </a:rPr>
              <a:t>(родилась 1932г.  20 марта)</a:t>
            </a:r>
          </a:p>
          <a:p>
            <a:r>
              <a:rPr lang="ru-RU" dirty="0" err="1" smtClean="0">
                <a:solidFill>
                  <a:srgbClr val="FFFF00"/>
                </a:solidFill>
              </a:rPr>
              <a:t>Кабирова</a:t>
            </a:r>
            <a:r>
              <a:rPr lang="ru-RU" dirty="0" smtClean="0">
                <a:solidFill>
                  <a:srgbClr val="FFFF00"/>
                </a:solidFill>
              </a:rPr>
              <a:t> Рафида </a:t>
            </a:r>
            <a:r>
              <a:rPr lang="ru-RU" dirty="0" err="1" smtClean="0">
                <a:solidFill>
                  <a:srgbClr val="FFFF00"/>
                </a:solidFill>
              </a:rPr>
              <a:t>Асадулловна</a:t>
            </a:r>
            <a:r>
              <a:rPr lang="ru-RU" dirty="0" smtClean="0">
                <a:solidFill>
                  <a:srgbClr val="FFFF00"/>
                </a:solidFill>
              </a:rPr>
              <a:t>(родилась 1931г. 31 декабря)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1778" y="260648"/>
            <a:ext cx="2220422" cy="2273772"/>
          </a:xfrm>
        </p:spPr>
      </p:pic>
      <p:pic>
        <p:nvPicPr>
          <p:cNvPr id="1026" name="Picture 2" descr="C:\Users\20\Desktop\SAM_11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60648"/>
            <a:ext cx="2016224" cy="227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20\Desktop\SAM_11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29158"/>
            <a:ext cx="2232248" cy="18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20\Desktop\SAM_112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28671" y="4685585"/>
            <a:ext cx="2165771" cy="181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20\Desktop\SAM_112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74750" y="4764622"/>
            <a:ext cx="2081816" cy="1817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20\Desktop\SAM_110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29158"/>
            <a:ext cx="2160240" cy="187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8191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Удостоверения ветеранов труда жителей села и орденская книжка «Материнская слава</a:t>
            </a:r>
            <a:r>
              <a:rPr lang="en-US" sz="3600" dirty="0" smtClean="0">
                <a:solidFill>
                  <a:srgbClr val="FFFF00"/>
                </a:solidFill>
              </a:rPr>
              <a:t>III </a:t>
            </a:r>
            <a:r>
              <a:rPr lang="ru-RU" sz="3600" dirty="0" smtClean="0">
                <a:solidFill>
                  <a:srgbClr val="FFFF00"/>
                </a:solidFill>
              </a:rPr>
              <a:t>степени» Губайдуллиной </a:t>
            </a:r>
            <a:r>
              <a:rPr lang="ru-RU" sz="3600" dirty="0" err="1" smtClean="0">
                <a:solidFill>
                  <a:srgbClr val="FFFF00"/>
                </a:solidFill>
              </a:rPr>
              <a:t>Минсафы</a:t>
            </a:r>
            <a:r>
              <a:rPr lang="ru-RU" sz="3600" dirty="0" smtClean="0">
                <a:solidFill>
                  <a:srgbClr val="FFFF00"/>
                </a:solidFill>
              </a:rPr>
              <a:t> 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img0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4712337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img04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225" y="1988840"/>
            <a:ext cx="4041775" cy="2889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img0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4432721" cy="308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460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66936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7200" dirty="0" smtClean="0">
                <a:solidFill>
                  <a:srgbClr val="FFFF00"/>
                </a:solidFill>
              </a:rPr>
              <a:t>  В деревне </a:t>
            </a:r>
            <a:r>
              <a:rPr lang="ru-RU" sz="7200" dirty="0" err="1" smtClean="0">
                <a:solidFill>
                  <a:srgbClr val="FFFF00"/>
                </a:solidFill>
              </a:rPr>
              <a:t>Кзыл</a:t>
            </a:r>
            <a:r>
              <a:rPr lang="ru-RU" sz="7200" dirty="0" smtClean="0">
                <a:solidFill>
                  <a:srgbClr val="FFFF00"/>
                </a:solidFill>
              </a:rPr>
              <a:t> </a:t>
            </a:r>
            <a:r>
              <a:rPr lang="ru-RU" sz="7200" dirty="0" err="1" smtClean="0">
                <a:solidFill>
                  <a:srgbClr val="FFFF00"/>
                </a:solidFill>
              </a:rPr>
              <a:t>Уракчи</a:t>
            </a:r>
            <a:r>
              <a:rPr lang="ru-RU" sz="7200" dirty="0" smtClean="0">
                <a:solidFill>
                  <a:srgbClr val="FFFF00"/>
                </a:solidFill>
              </a:rPr>
              <a:t> не было школы. Долгое </a:t>
            </a:r>
            <a:r>
              <a:rPr lang="ru-RU" sz="7200" dirty="0">
                <a:solidFill>
                  <a:srgbClr val="FFFF00"/>
                </a:solidFill>
              </a:rPr>
              <a:t>время учились на квартирах, так как не было оборудования и топлива, чтобы зимой отапливать </a:t>
            </a:r>
            <a:r>
              <a:rPr lang="ru-RU" sz="7200" dirty="0" smtClean="0">
                <a:solidFill>
                  <a:srgbClr val="FFFF00"/>
                </a:solidFill>
              </a:rPr>
              <a:t>здание.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8000" dirty="0" smtClean="0">
                <a:solidFill>
                  <a:srgbClr val="FFFF00"/>
                </a:solidFill>
              </a:rPr>
              <a:t>В бывшей конторе Оболенского располагались</a:t>
            </a:r>
            <a:r>
              <a:rPr lang="ru-RU" sz="8000" dirty="0" smtClean="0">
                <a:solidFill>
                  <a:srgbClr val="FFFF00"/>
                </a:solidFill>
              </a:rPr>
              <a:t>: на </a:t>
            </a:r>
            <a:r>
              <a:rPr lang="ru-RU" sz="8000" dirty="0" smtClean="0">
                <a:solidFill>
                  <a:srgbClr val="FFFF00"/>
                </a:solidFill>
              </a:rPr>
              <a:t>втором  этаже школа</a:t>
            </a:r>
            <a:r>
              <a:rPr lang="ru-RU" sz="8000" dirty="0" smtClean="0">
                <a:solidFill>
                  <a:srgbClr val="FFFF00"/>
                </a:solidFill>
              </a:rPr>
              <a:t>, а </a:t>
            </a:r>
            <a:r>
              <a:rPr lang="ru-RU" sz="8000" dirty="0" smtClean="0">
                <a:solidFill>
                  <a:srgbClr val="FFFF00"/>
                </a:solidFill>
              </a:rPr>
              <a:t>на первом </a:t>
            </a:r>
            <a:r>
              <a:rPr lang="ru-RU" sz="8000" dirty="0" smtClean="0">
                <a:solidFill>
                  <a:srgbClr val="FFFF00"/>
                </a:solidFill>
              </a:rPr>
              <a:t>кузница. </a:t>
            </a:r>
            <a:r>
              <a:rPr lang="ru-RU" sz="8000" dirty="0" smtClean="0">
                <a:solidFill>
                  <a:srgbClr val="FFFF00"/>
                </a:solidFill>
              </a:rPr>
              <a:t>Первыми учителями были </a:t>
            </a:r>
            <a:r>
              <a:rPr lang="ru-RU" sz="8000" dirty="0" err="1" smtClean="0">
                <a:solidFill>
                  <a:srgbClr val="FFFF00"/>
                </a:solidFill>
              </a:rPr>
              <a:t>Урманчеевы</a:t>
            </a:r>
            <a:r>
              <a:rPr lang="ru-RU" sz="8000" dirty="0" smtClean="0">
                <a:solidFill>
                  <a:srgbClr val="FFFF00"/>
                </a:solidFill>
              </a:rPr>
              <a:t>  - </a:t>
            </a:r>
            <a:r>
              <a:rPr lang="ru-RU" sz="8000" dirty="0" err="1" smtClean="0">
                <a:solidFill>
                  <a:srgbClr val="FFFF00"/>
                </a:solidFill>
              </a:rPr>
              <a:t>Ситдик</a:t>
            </a:r>
            <a:r>
              <a:rPr lang="ru-RU" sz="8000" dirty="0" smtClean="0">
                <a:solidFill>
                  <a:srgbClr val="FFFF00"/>
                </a:solidFill>
              </a:rPr>
              <a:t> и его дочь  Елена.  До сих пор вспоминают бывшие ученики строгость и требовательность первого учителя.</a:t>
            </a:r>
          </a:p>
        </p:txBody>
      </p:sp>
      <p:pic>
        <p:nvPicPr>
          <p:cNvPr id="1026" name="Picture 2" descr="C:\Documents and Settings\Регина\Рабочий стол\SAM_1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6" y="620688"/>
            <a:ext cx="3357586" cy="2571769"/>
          </a:xfrm>
          <a:prstGeom prst="rect">
            <a:avLst/>
          </a:prstGeom>
          <a:noFill/>
        </p:spPr>
      </p:pic>
      <p:pic>
        <p:nvPicPr>
          <p:cNvPr id="5122" name="Picture 2" descr="C:\Users\20\Desktop\Уракчы\gf_gu0097.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57816" y="3789040"/>
            <a:ext cx="3357586" cy="272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57884" y="6000768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Старая кузница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260649"/>
            <a:ext cx="4388296" cy="482453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>
                <a:solidFill>
                  <a:srgbClr val="FFFF00"/>
                </a:solidFill>
              </a:rPr>
              <a:t>    </a:t>
            </a:r>
            <a:r>
              <a:rPr lang="ru-RU" sz="2000" dirty="0">
                <a:solidFill>
                  <a:srgbClr val="FFFF00"/>
                </a:solidFill>
              </a:rPr>
              <a:t>Долгие годы учительствовала </a:t>
            </a:r>
            <a:r>
              <a:rPr lang="ru-RU" sz="2000" dirty="0" smtClean="0">
                <a:solidFill>
                  <a:srgbClr val="FFFF00"/>
                </a:solidFill>
              </a:rPr>
              <a:t>в </a:t>
            </a:r>
            <a:r>
              <a:rPr lang="ru-RU" sz="2000" dirty="0" smtClean="0">
                <a:solidFill>
                  <a:srgbClr val="FFFF00"/>
                </a:solidFill>
              </a:rPr>
              <a:t>Кызыл </a:t>
            </a:r>
            <a:r>
              <a:rPr lang="ru-RU" sz="2000" dirty="0" err="1" smtClean="0">
                <a:solidFill>
                  <a:srgbClr val="FFFF00"/>
                </a:solidFill>
              </a:rPr>
              <a:t>Уракче</a:t>
            </a:r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ru-RU" sz="2000" dirty="0" err="1" smtClean="0">
                <a:solidFill>
                  <a:srgbClr val="FFFF00"/>
                </a:solidFill>
              </a:rPr>
              <a:t>Рафикова</a:t>
            </a:r>
            <a:r>
              <a:rPr lang="ru-RU" sz="2000" dirty="0" smtClean="0">
                <a:solidFill>
                  <a:srgbClr val="FFFF00"/>
                </a:solidFill>
              </a:rPr>
              <a:t>  </a:t>
            </a:r>
            <a:r>
              <a:rPr lang="ru-RU" sz="2000" dirty="0" err="1" smtClean="0">
                <a:solidFill>
                  <a:srgbClr val="FFFF00"/>
                </a:solidFill>
              </a:rPr>
              <a:t>Гульсум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Махмутовна</a:t>
            </a:r>
            <a:r>
              <a:rPr lang="ru-RU" sz="2000" dirty="0" smtClean="0">
                <a:solidFill>
                  <a:srgbClr val="FFFF00"/>
                </a:solidFill>
              </a:rPr>
              <a:t>. В </a:t>
            </a:r>
            <a:r>
              <a:rPr lang="ru-RU" sz="2000" dirty="0">
                <a:solidFill>
                  <a:srgbClr val="FFFF00"/>
                </a:solidFill>
              </a:rPr>
              <a:t>деревне она была и учительницей</a:t>
            </a:r>
            <a:r>
              <a:rPr lang="ru-RU" sz="2000" dirty="0" smtClean="0">
                <a:solidFill>
                  <a:srgbClr val="FFFF00"/>
                </a:solidFill>
              </a:rPr>
              <a:t>, и советчицей и  </a:t>
            </a:r>
            <a:r>
              <a:rPr lang="ru-RU" sz="2000" dirty="0">
                <a:solidFill>
                  <a:srgbClr val="FFFF00"/>
                </a:solidFill>
              </a:rPr>
              <a:t>другом в каждом доме</a:t>
            </a:r>
            <a:r>
              <a:rPr lang="ru-RU" sz="2000" dirty="0" smtClean="0">
                <a:solidFill>
                  <a:srgbClr val="FFFF00"/>
                </a:solidFill>
              </a:rPr>
              <a:t>. Память </a:t>
            </a:r>
            <a:r>
              <a:rPr lang="ru-RU" sz="2000" dirty="0">
                <a:solidFill>
                  <a:srgbClr val="FFFF00"/>
                </a:solidFill>
              </a:rPr>
              <a:t>об этом замечательном  человеке</a:t>
            </a:r>
            <a:r>
              <a:rPr lang="ru-RU" sz="2000" dirty="0" smtClean="0">
                <a:solidFill>
                  <a:srgbClr val="FFFF00"/>
                </a:solidFill>
              </a:rPr>
              <a:t>, учителе, добром </a:t>
            </a:r>
            <a:r>
              <a:rPr lang="ru-RU" sz="2000" dirty="0">
                <a:solidFill>
                  <a:srgbClr val="FFFF00"/>
                </a:solidFill>
              </a:rPr>
              <a:t>и надежном друге</a:t>
            </a:r>
            <a:r>
              <a:rPr lang="ru-RU" sz="2000" dirty="0" smtClean="0">
                <a:solidFill>
                  <a:srgbClr val="FFFF00"/>
                </a:solidFill>
              </a:rPr>
              <a:t>, наставнице </a:t>
            </a:r>
            <a:r>
              <a:rPr lang="ru-RU" sz="2000" dirty="0">
                <a:solidFill>
                  <a:srgbClr val="FFFF00"/>
                </a:solidFill>
              </a:rPr>
              <a:t>хранится не только в </a:t>
            </a:r>
            <a:r>
              <a:rPr lang="ru-RU" sz="2000" dirty="0" err="1">
                <a:solidFill>
                  <a:srgbClr val="FFFF00"/>
                </a:solidFill>
              </a:rPr>
              <a:t>Уракче</a:t>
            </a:r>
            <a:r>
              <a:rPr lang="ru-RU" sz="2000" dirty="0" smtClean="0">
                <a:solidFill>
                  <a:srgbClr val="FFFF00"/>
                </a:solidFill>
              </a:rPr>
              <a:t>, но </a:t>
            </a:r>
            <a:r>
              <a:rPr lang="ru-RU" sz="2000" dirty="0">
                <a:solidFill>
                  <a:srgbClr val="FFFF00"/>
                </a:solidFill>
              </a:rPr>
              <a:t>и в других селах</a:t>
            </a:r>
            <a:r>
              <a:rPr lang="ru-RU" sz="2000" dirty="0" smtClean="0">
                <a:solidFill>
                  <a:srgbClr val="FFFF00"/>
                </a:solidFill>
              </a:rPr>
              <a:t>, так </a:t>
            </a:r>
            <a:r>
              <a:rPr lang="ru-RU" sz="2000" dirty="0">
                <a:solidFill>
                  <a:srgbClr val="FFFF00"/>
                </a:solidFill>
              </a:rPr>
              <a:t>как </a:t>
            </a:r>
            <a:r>
              <a:rPr lang="ru-RU" sz="2000" dirty="0" err="1">
                <a:solidFill>
                  <a:srgbClr val="FFFF00"/>
                </a:solidFill>
              </a:rPr>
              <a:t>Гульсум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Махмутовна</a:t>
            </a:r>
            <a:r>
              <a:rPr lang="ru-RU" sz="2000" dirty="0">
                <a:solidFill>
                  <a:srgbClr val="FFFF00"/>
                </a:solidFill>
              </a:rPr>
              <a:t> была активной общественницей.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</a:rPr>
              <a:t>          После  </a:t>
            </a:r>
            <a:r>
              <a:rPr lang="ru-RU" sz="2000" dirty="0" err="1">
                <a:solidFill>
                  <a:srgbClr val="FFFF00"/>
                </a:solidFill>
              </a:rPr>
              <a:t>Рафиковой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Гульсум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Махмутовны</a:t>
            </a:r>
            <a:r>
              <a:rPr lang="ru-RU" sz="2000" dirty="0">
                <a:solidFill>
                  <a:srgbClr val="FFFF00"/>
                </a:solidFill>
              </a:rPr>
              <a:t>  35 лет учительницей работала </a:t>
            </a:r>
            <a:r>
              <a:rPr lang="ru-RU" sz="2000" dirty="0" err="1">
                <a:solidFill>
                  <a:srgbClr val="FFFF00"/>
                </a:solidFill>
              </a:rPr>
              <a:t>Гатауллина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Галия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Фардугалямовна</a:t>
            </a:r>
            <a:r>
              <a:rPr lang="ru-RU" sz="2000" dirty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sz="2000" dirty="0">
                <a:solidFill>
                  <a:srgbClr val="FFFF00"/>
                </a:solidFill>
              </a:rPr>
              <a:t>           </a:t>
            </a:r>
          </a:p>
        </p:txBody>
      </p:sp>
      <p:pic>
        <p:nvPicPr>
          <p:cNvPr id="5" name="Содержимое 5" descr="SAM_407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16632"/>
            <a:ext cx="4006682" cy="2644690"/>
          </a:xfrm>
        </p:spPr>
      </p:pic>
      <p:pic>
        <p:nvPicPr>
          <p:cNvPr id="1027" name="Picture 3" descr="C:\Users\20\Pictures\Samsung\SCX-3200_20121207_19190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80929"/>
            <a:ext cx="297633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754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717032"/>
            <a:ext cx="4608512" cy="2160240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>
                <a:solidFill>
                  <a:srgbClr val="FFC000"/>
                </a:solidFill>
              </a:rPr>
              <a:t>Спустя много лет построили новую </a:t>
            </a:r>
            <a:r>
              <a:rPr lang="ru-RU" sz="1600" dirty="0" smtClean="0">
                <a:solidFill>
                  <a:srgbClr val="FFC000"/>
                </a:solidFill>
              </a:rPr>
              <a:t>начальную национальную </a:t>
            </a:r>
            <a:r>
              <a:rPr lang="ru-RU" sz="1600" dirty="0" smtClean="0">
                <a:solidFill>
                  <a:srgbClr val="FFC000"/>
                </a:solidFill>
              </a:rPr>
              <a:t>школу в 2003 году</a:t>
            </a:r>
            <a:r>
              <a:rPr lang="ru-RU" sz="1600" dirty="0" smtClean="0">
                <a:solidFill>
                  <a:srgbClr val="FFC000"/>
                </a:solidFill>
              </a:rPr>
              <a:t>. Среднее </a:t>
            </a:r>
            <a:r>
              <a:rPr lang="ru-RU" sz="1600" dirty="0" smtClean="0">
                <a:solidFill>
                  <a:srgbClr val="FFC000"/>
                </a:solidFill>
              </a:rPr>
              <a:t>образование </a:t>
            </a:r>
            <a:r>
              <a:rPr lang="ru-RU" sz="1600" dirty="0" smtClean="0">
                <a:solidFill>
                  <a:srgbClr val="FFC000"/>
                </a:solidFill>
              </a:rPr>
              <a:t>получали </a:t>
            </a:r>
            <a:r>
              <a:rPr lang="ru-RU" sz="1600" dirty="0" smtClean="0">
                <a:solidFill>
                  <a:srgbClr val="FFC000"/>
                </a:solidFill>
              </a:rPr>
              <a:t>в </a:t>
            </a:r>
            <a:r>
              <a:rPr lang="ru-RU" sz="1600" dirty="0" err="1" smtClean="0">
                <a:solidFill>
                  <a:srgbClr val="FFC000"/>
                </a:solidFill>
              </a:rPr>
              <a:t>Ерыклинской</a:t>
            </a:r>
            <a:r>
              <a:rPr lang="ru-RU" sz="1600" dirty="0" smtClean="0">
                <a:solidFill>
                  <a:srgbClr val="FFC000"/>
                </a:solidFill>
              </a:rPr>
              <a:t> </a:t>
            </a:r>
            <a:r>
              <a:rPr lang="ru-RU" sz="1600" dirty="0" smtClean="0">
                <a:solidFill>
                  <a:srgbClr val="FFC000"/>
                </a:solidFill>
              </a:rPr>
              <a:t> СОШ.  В связи с реорганизацией сельских школ, начальная школа в </a:t>
            </a:r>
            <a:r>
              <a:rPr lang="ru-RU" sz="1600" dirty="0" err="1" smtClean="0">
                <a:solidFill>
                  <a:srgbClr val="FFC000"/>
                </a:solidFill>
              </a:rPr>
              <a:t>Уракче</a:t>
            </a:r>
            <a:r>
              <a:rPr lang="ru-RU" sz="1600" dirty="0" smtClean="0">
                <a:solidFill>
                  <a:srgbClr val="FFC000"/>
                </a:solidFill>
              </a:rPr>
              <a:t> закрыта. Дети получают образование в  соседней деревне </a:t>
            </a:r>
            <a:r>
              <a:rPr lang="ru-RU" sz="1600" dirty="0" err="1" smtClean="0">
                <a:solidFill>
                  <a:srgbClr val="FFC000"/>
                </a:solidFill>
              </a:rPr>
              <a:t>Ерыкла</a:t>
            </a:r>
            <a:r>
              <a:rPr lang="ru-RU" sz="1600" dirty="0" smtClean="0">
                <a:solidFill>
                  <a:srgbClr val="FFC000"/>
                </a:solidFill>
              </a:rPr>
              <a:t>.</a:t>
            </a:r>
            <a:endParaRPr lang="ru-RU" sz="16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20\Desktop\Уракчы Биение\Уракчы\SAM_03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4442" y="404664"/>
            <a:ext cx="469579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995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FFFF00"/>
                </a:solidFill>
              </a:rPr>
              <a:t>Родники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853136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Один родник называется «</a:t>
            </a:r>
            <a:r>
              <a:rPr lang="ru-RU" dirty="0" err="1">
                <a:solidFill>
                  <a:srgbClr val="FFFF00"/>
                </a:solidFill>
              </a:rPr>
              <a:t>Талип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чишмәсе</a:t>
            </a:r>
            <a:r>
              <a:rPr lang="ru-RU" dirty="0">
                <a:solidFill>
                  <a:srgbClr val="FFFF00"/>
                </a:solidFill>
              </a:rPr>
              <a:t>».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Тау  </a:t>
            </a:r>
            <a:r>
              <a:rPr lang="ru-RU" dirty="0" err="1">
                <a:solidFill>
                  <a:srgbClr val="FFFF00"/>
                </a:solidFill>
              </a:rPr>
              <a:t>астында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чишмә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күрдем</a:t>
            </a:r>
            <a:r>
              <a:rPr lang="ru-RU" dirty="0">
                <a:solidFill>
                  <a:srgbClr val="FFFF00"/>
                </a:solidFill>
              </a:rPr>
              <a:t> , </a:t>
            </a:r>
            <a:r>
              <a:rPr lang="ru-RU" dirty="0" err="1">
                <a:solidFill>
                  <a:srgbClr val="FFFF00"/>
                </a:solidFill>
              </a:rPr>
              <a:t>Яңа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казылган</a:t>
            </a:r>
            <a:r>
              <a:rPr lang="ru-RU" dirty="0">
                <a:solidFill>
                  <a:srgbClr val="FFFF00"/>
                </a:solidFill>
              </a:rPr>
              <a:t>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«</a:t>
            </a:r>
            <a:r>
              <a:rPr lang="ru-RU" dirty="0" err="1">
                <a:solidFill>
                  <a:srgbClr val="FFFF00"/>
                </a:solidFill>
              </a:rPr>
              <a:t>Талип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чишмәсе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бу</a:t>
            </a:r>
            <a:r>
              <a:rPr lang="ru-RU" dirty="0">
                <a:solidFill>
                  <a:srgbClr val="FFFF00"/>
                </a:solidFill>
              </a:rPr>
              <a:t>»-</a:t>
            </a:r>
            <a:r>
              <a:rPr lang="ru-RU" dirty="0" err="1">
                <a:solidFill>
                  <a:srgbClr val="FFFF00"/>
                </a:solidFill>
              </a:rPr>
              <a:t>диләр</a:t>
            </a:r>
            <a:r>
              <a:rPr lang="ru-RU" dirty="0">
                <a:solidFill>
                  <a:srgbClr val="FFFF00"/>
                </a:solidFill>
              </a:rPr>
              <a:t> ,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 err="1">
                <a:solidFill>
                  <a:srgbClr val="FFFF00"/>
                </a:solidFill>
              </a:rPr>
              <a:t>Талип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казыган</a:t>
            </a:r>
            <a:r>
              <a:rPr lang="ru-RU" dirty="0">
                <a:solidFill>
                  <a:srgbClr val="FFFF00"/>
                </a:solidFill>
              </a:rPr>
              <a:t>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Он сделал этот родник по просьбе своей больной дочери.</a:t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Содержимое 6" descr="SAM_1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06638" y="1916832"/>
            <a:ext cx="4076526" cy="357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06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332656"/>
            <a:ext cx="4038600" cy="5793507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FFFF00"/>
                </a:solidFill>
              </a:rPr>
              <a:t>Недалеко от этого родника находится и второй </a:t>
            </a:r>
            <a:r>
              <a:rPr lang="ru-RU" sz="2000" dirty="0" err="1">
                <a:solidFill>
                  <a:srgbClr val="FFFF00"/>
                </a:solidFill>
              </a:rPr>
              <a:t>родник,который</a:t>
            </a:r>
            <a:r>
              <a:rPr lang="ru-RU" sz="2000" dirty="0">
                <a:solidFill>
                  <a:srgbClr val="FFFF00"/>
                </a:solidFill>
              </a:rPr>
              <a:t> восстановили первые переехавшие  в </a:t>
            </a:r>
            <a:r>
              <a:rPr lang="ru-RU" sz="2000" dirty="0" err="1">
                <a:solidFill>
                  <a:srgbClr val="FFFF00"/>
                </a:solidFill>
              </a:rPr>
              <a:t>деревню.Во</a:t>
            </a:r>
            <a:r>
              <a:rPr lang="ru-RU" sz="2000" dirty="0">
                <a:solidFill>
                  <a:srgbClr val="FFFF00"/>
                </a:solidFill>
              </a:rPr>
              <a:t> второй раз его восстановили </a:t>
            </a:r>
            <a:r>
              <a:rPr lang="ru-RU" sz="2000" dirty="0" smtClean="0">
                <a:solidFill>
                  <a:srgbClr val="FFFF00"/>
                </a:solidFill>
              </a:rPr>
              <a:t>жители </a:t>
            </a:r>
            <a:r>
              <a:rPr lang="ru-RU" sz="2000" dirty="0" err="1" smtClean="0">
                <a:solidFill>
                  <a:srgbClr val="FFFF00"/>
                </a:solidFill>
              </a:rPr>
              <a:t>Уракчи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Хадиуллин</a:t>
            </a:r>
            <a:r>
              <a:rPr lang="ru-RU" sz="2000" dirty="0" smtClean="0">
                <a:solidFill>
                  <a:srgbClr val="FFFF00"/>
                </a:solidFill>
              </a:rPr>
              <a:t> Ринат </a:t>
            </a:r>
            <a:r>
              <a:rPr lang="ru-RU" sz="2000" dirty="0" err="1" smtClean="0">
                <a:solidFill>
                  <a:srgbClr val="FFFF00"/>
                </a:solidFill>
              </a:rPr>
              <a:t>Асадуллович,Гайнуллин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Зямиль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Наилович,Салахов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>
                <a:solidFill>
                  <a:srgbClr val="FFFF00"/>
                </a:solidFill>
              </a:rPr>
              <a:t>Ильгизар</a:t>
            </a:r>
            <a:r>
              <a:rPr lang="ru-RU" sz="2000" dirty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Ильдусович,Сайфиев</a:t>
            </a:r>
            <a:r>
              <a:rPr lang="ru-RU" sz="2000" dirty="0" smtClean="0">
                <a:solidFill>
                  <a:srgbClr val="FFFF00"/>
                </a:solidFill>
              </a:rPr>
              <a:t> Рафаэль </a:t>
            </a:r>
            <a:r>
              <a:rPr lang="ru-RU" sz="2000" dirty="0" err="1" smtClean="0">
                <a:solidFill>
                  <a:srgbClr val="FFFF00"/>
                </a:solidFill>
              </a:rPr>
              <a:t>Фоатович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6146" name="Picture 2" descr="C:\Users\20\Desktop\Уракчы\Фото00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48518"/>
            <a:ext cx="2664296" cy="20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20\Pictures\Samsung\SCX-3200_20121207_205131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713969"/>
            <a:ext cx="2520280" cy="20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Documents and Settings\Регина\Рабочий стол\Уракча\SAM_10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882" y="2981125"/>
            <a:ext cx="3280545" cy="2608115"/>
          </a:xfrm>
          <a:prstGeom prst="rect">
            <a:avLst/>
          </a:prstGeom>
          <a:noFill/>
        </p:spPr>
      </p:pic>
      <p:pic>
        <p:nvPicPr>
          <p:cNvPr id="6148" name="Picture 4" descr="C:\Users\20\Desktop\Уракчы\SAM_10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7975" y="116632"/>
            <a:ext cx="32403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379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3114668" cy="304959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На другом конце деревни протекает река </a:t>
            </a:r>
            <a:r>
              <a:rPr lang="ru-RU" sz="2000" dirty="0" smtClean="0">
                <a:solidFill>
                  <a:srgbClr val="FFFF00"/>
                </a:solidFill>
              </a:rPr>
              <a:t>Малый Черемшан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>В половодье она разливается, даже до улицы и люди добираются до другой улицы на лодке. 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2050" name="Picture 2" descr="C:\Documents and Settings\Регина\Рабочий стол\Уракча\x_e51b090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14290"/>
            <a:ext cx="4531989" cy="3502742"/>
          </a:xfrm>
          <a:prstGeom prst="rect">
            <a:avLst/>
          </a:prstGeom>
          <a:noFill/>
        </p:spPr>
      </p:pic>
      <p:pic>
        <p:nvPicPr>
          <p:cNvPr id="2051" name="Picture 3" descr="C:\Documents and Settings\Регина\Рабочий стол\Уракча\x_6ae722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140968"/>
            <a:ext cx="4217122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20\Desktop\Уракчы\SAM_4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76672"/>
            <a:ext cx="4680520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3382144" cy="5760640"/>
          </a:xfrm>
        </p:spPr>
        <p:txBody>
          <a:bodyPr>
            <a:noAutofit/>
          </a:bodyPr>
          <a:lstStyle/>
          <a:p>
            <a:r>
              <a:rPr lang="tt-RU" sz="1600" dirty="0" smtClean="0">
                <a:solidFill>
                  <a:srgbClr val="FFFF00"/>
                </a:solidFill>
              </a:rPr>
              <a:t>В </a:t>
            </a:r>
            <a:r>
              <a:rPr lang="tt-RU" sz="1600" dirty="0">
                <a:solidFill>
                  <a:srgbClr val="FFFF00"/>
                </a:solidFill>
              </a:rPr>
              <a:t>2008 </a:t>
            </a:r>
            <a:r>
              <a:rPr lang="ru-RU" sz="1600" dirty="0">
                <a:solidFill>
                  <a:srgbClr val="FFFF00"/>
                </a:solidFill>
              </a:rPr>
              <a:t>в</a:t>
            </a:r>
            <a:r>
              <a:rPr lang="ru-RU" sz="1600" dirty="0" smtClean="0">
                <a:solidFill>
                  <a:srgbClr val="FFFF00"/>
                </a:solidFill>
              </a:rPr>
              <a:t> деревне </a:t>
            </a:r>
            <a:r>
              <a:rPr lang="tt-RU" sz="1600" dirty="0">
                <a:solidFill>
                  <a:srgbClr val="FFFF00"/>
                </a:solidFill>
              </a:rPr>
              <a:t>была </a:t>
            </a:r>
            <a:r>
              <a:rPr lang="tt-RU" sz="1600" dirty="0" smtClean="0">
                <a:solidFill>
                  <a:srgbClr val="FFFF00"/>
                </a:solidFill>
              </a:rPr>
              <a:t>построена мечеть </a:t>
            </a:r>
            <a:r>
              <a:rPr lang="tt-RU" sz="1600" dirty="0">
                <a:solidFill>
                  <a:srgbClr val="FFFF00"/>
                </a:solidFill>
              </a:rPr>
              <a:t>и открыта </a:t>
            </a:r>
            <a:r>
              <a:rPr lang="tt-RU" sz="1600" dirty="0" smtClean="0">
                <a:solidFill>
                  <a:srgbClr val="FFFF00"/>
                </a:solidFill>
              </a:rPr>
              <a:t> </a:t>
            </a:r>
            <a:r>
              <a:rPr lang="tt-RU" sz="1600" dirty="0">
                <a:solidFill>
                  <a:srgbClr val="FFFF00"/>
                </a:solidFill>
              </a:rPr>
              <a:t>1 </a:t>
            </a:r>
            <a:r>
              <a:rPr lang="tt-RU" sz="1600" dirty="0" smtClean="0">
                <a:solidFill>
                  <a:srgbClr val="FFFF00"/>
                </a:solidFill>
              </a:rPr>
              <a:t>октября этого же года. </a:t>
            </a:r>
            <a:r>
              <a:rPr lang="ru-RU" sz="1600" dirty="0">
                <a:solidFill>
                  <a:srgbClr val="FFFF00"/>
                </a:solidFill>
              </a:rPr>
              <a:t> </a:t>
            </a:r>
            <a:r>
              <a:rPr lang="ru-RU" sz="1600" dirty="0" smtClean="0">
                <a:solidFill>
                  <a:srgbClr val="FFFF00"/>
                </a:solidFill>
              </a:rPr>
              <a:t>Мечеть  называется «Наиль м</a:t>
            </a:r>
            <a:r>
              <a:rPr lang="tt-RU" sz="1600" dirty="0" smtClean="0">
                <a:solidFill>
                  <a:srgbClr val="FFFF00"/>
                </a:solidFill>
              </a:rPr>
              <a:t>әчете</a:t>
            </a:r>
            <a:r>
              <a:rPr lang="ru-RU" sz="1600" dirty="0" smtClean="0">
                <a:solidFill>
                  <a:srgbClr val="FFFF00"/>
                </a:solidFill>
              </a:rPr>
              <a:t>»</a:t>
            </a:r>
            <a:r>
              <a:rPr lang="tt-RU" sz="1600" dirty="0" smtClean="0">
                <a:solidFill>
                  <a:srgbClr val="FFFF00"/>
                </a:solidFill>
              </a:rPr>
              <a:t>. Внесли вклад в построении мечети Шигапов Рафис Наилович,Салахов Ильгизар Ильдусович,Сайфиев Рафаэль Фоатович,Тухватуллин Рияз Гаязович,Гайнуллин Зямиль Наилович и другие  жители деревни. В день открытия собрались Муфтии и выбрали муллой Хадиуллина Рината Асадулловича . И </a:t>
            </a:r>
            <a:r>
              <a:rPr lang="tt-RU" sz="1600" dirty="0">
                <a:solidFill>
                  <a:srgbClr val="FFFF00"/>
                </a:solidFill>
              </a:rPr>
              <a:t>с</a:t>
            </a:r>
            <a:r>
              <a:rPr lang="tt-RU" sz="1600" dirty="0" smtClean="0">
                <a:solidFill>
                  <a:srgbClr val="FFFF00"/>
                </a:solidFill>
              </a:rPr>
              <a:t> этого дня  все мусульманские праздники отмечаются в мечети.</a:t>
            </a:r>
            <a:endParaRPr lang="ru-RU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84784"/>
            <a:ext cx="8229600" cy="2664296"/>
          </a:xfrm>
        </p:spPr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FF00"/>
                </a:solidFill>
              </a:rPr>
              <a:t>Н</a:t>
            </a:r>
            <a:r>
              <a:rPr lang="ru-RU" sz="3200" dirty="0" smtClean="0">
                <a:solidFill>
                  <a:srgbClr val="FFFF00"/>
                </a:solidFill>
              </a:rPr>
              <a:t>аше село с каждым годом уменьшается. Но есть надежда, что село возродится. Односельчане, которые уехали из села не теряют свои связи с ним. Они участвовали в восстановлении родников, помогали в строительстве мечети</a:t>
            </a:r>
            <a:r>
              <a:rPr lang="ru-RU" sz="3200" dirty="0" smtClean="0">
                <a:solidFill>
                  <a:srgbClr val="FFFF00"/>
                </a:solidFill>
              </a:rPr>
              <a:t>. Некоторые </a:t>
            </a:r>
            <a:r>
              <a:rPr lang="ru-RU" sz="3200" dirty="0" smtClean="0">
                <a:solidFill>
                  <a:srgbClr val="FFFF00"/>
                </a:solidFill>
              </a:rPr>
              <a:t>жители пенсионного возраста возвращаются в своё родное село.</a:t>
            </a:r>
            <a:endParaRPr lang="ru-RU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96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509558" y="9381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</a:t>
            </a:r>
            <a:endParaRPr kumimoji="0" lang="ru-RU" sz="7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7510" y="116632"/>
            <a:ext cx="79208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</a:rPr>
              <a:t>Рассматривая альбомы моей бабушки мне захотелось больше узнать о своей Родине – деревне  Кызыл </a:t>
            </a:r>
            <a:r>
              <a:rPr lang="ru-RU" sz="3200" dirty="0" err="1" smtClean="0">
                <a:solidFill>
                  <a:srgbClr val="FFFF00"/>
                </a:solidFill>
              </a:rPr>
              <a:t>Уракчы</a:t>
            </a:r>
            <a:r>
              <a:rPr lang="ru-RU" sz="3200" dirty="0" smtClean="0">
                <a:solidFill>
                  <a:srgbClr val="FFFF00"/>
                </a:solidFill>
              </a:rPr>
              <a:t>, </a:t>
            </a:r>
            <a:r>
              <a:rPr lang="ru-RU" sz="3200" dirty="0">
                <a:solidFill>
                  <a:srgbClr val="FFFF00"/>
                </a:solidFill>
              </a:rPr>
              <a:t>историю </a:t>
            </a:r>
            <a:r>
              <a:rPr lang="ru-RU" sz="3200" dirty="0" smtClean="0">
                <a:solidFill>
                  <a:srgbClr val="FFFF00"/>
                </a:solidFill>
              </a:rPr>
              <a:t>образования, </a:t>
            </a:r>
            <a:r>
              <a:rPr lang="ru-RU" sz="3200" dirty="0">
                <a:solidFill>
                  <a:srgbClr val="FFFF00"/>
                </a:solidFill>
              </a:rPr>
              <a:t>о</a:t>
            </a:r>
            <a:r>
              <a:rPr lang="ru-RU" sz="3200" dirty="0" smtClean="0">
                <a:solidFill>
                  <a:srgbClr val="FFFF00"/>
                </a:solidFill>
              </a:rPr>
              <a:t> людях, которые жили раньше, об их судьбах. </a:t>
            </a:r>
          </a:p>
          <a:p>
            <a:endParaRPr lang="ru-RU" sz="3200" dirty="0" smtClean="0">
              <a:solidFill>
                <a:srgbClr val="FFFF00"/>
              </a:solidFill>
            </a:endParaRPr>
          </a:p>
        </p:txBody>
      </p:sp>
      <p:pic>
        <p:nvPicPr>
          <p:cNvPr id="1026" name="Picture 2" descr="F:\img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81536"/>
            <a:ext cx="583264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0430" y="6072206"/>
            <a:ext cx="29289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Семья </a:t>
            </a:r>
            <a:r>
              <a:rPr lang="ru-RU" dirty="0" err="1" smtClean="0"/>
              <a:t>Гайнуллиных</a:t>
            </a:r>
            <a:r>
              <a:rPr lang="ru-RU" dirty="0" smtClean="0"/>
              <a:t>  1932 год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645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 презентации использованы материалы, документы</a:t>
            </a:r>
            <a:r>
              <a:rPr lang="ru-RU" sz="3200" smtClean="0"/>
              <a:t>, фотографии, </a:t>
            </a:r>
            <a:r>
              <a:rPr lang="ru-RU" sz="3200" dirty="0" smtClean="0"/>
              <a:t>воспоминания жителей села, автобиографический очерк </a:t>
            </a:r>
            <a:r>
              <a:rPr lang="ru-RU" sz="3200" dirty="0" err="1" smtClean="0"/>
              <a:t>Рафикова</a:t>
            </a:r>
            <a:r>
              <a:rPr lang="ru-RU" sz="3200" dirty="0" smtClean="0"/>
              <a:t> Ахмата.</a:t>
            </a:r>
            <a:br>
              <a:rPr lang="ru-RU" sz="3200" dirty="0" smtClean="0"/>
            </a:br>
            <a:r>
              <a:rPr lang="ru-RU" sz="3200" dirty="0" smtClean="0"/>
              <a:t>Музыка </a:t>
            </a:r>
            <a:r>
              <a:rPr lang="ru-RU" sz="3200" dirty="0" err="1" smtClean="0"/>
              <a:t>Назиба</a:t>
            </a:r>
            <a:r>
              <a:rPr lang="ru-RU" sz="3200" dirty="0" smtClean="0"/>
              <a:t> </a:t>
            </a:r>
            <a:r>
              <a:rPr lang="ru-RU" sz="3200" dirty="0" err="1" smtClean="0"/>
              <a:t>Жиганова</a:t>
            </a:r>
            <a:r>
              <a:rPr lang="ru-RU" sz="3200" dirty="0" smtClean="0"/>
              <a:t> к симфонической поэме «</a:t>
            </a:r>
            <a:r>
              <a:rPr lang="ru-RU" sz="3200" dirty="0" err="1" smtClean="0"/>
              <a:t>Кырлай</a:t>
            </a:r>
            <a:r>
              <a:rPr lang="ru-RU" sz="3200" dirty="0" smtClean="0"/>
              <a:t>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60533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1206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Моё родное село Кызыл </a:t>
            </a:r>
            <a:r>
              <a:rPr lang="ru-RU" sz="2000" dirty="0" err="1" smtClean="0">
                <a:solidFill>
                  <a:srgbClr val="FFFF00"/>
                </a:solidFill>
              </a:rPr>
              <a:t>Уракчи</a:t>
            </a:r>
            <a:r>
              <a:rPr lang="ru-RU" sz="2000" dirty="0" smtClean="0">
                <a:solidFill>
                  <a:srgbClr val="FFFF00"/>
                </a:solidFill>
              </a:rPr>
              <a:t> находится в Алексеевском районе. Расположено в живописном месте –</a:t>
            </a:r>
          </a:p>
          <a:p>
            <a:pPr marL="0" indent="0">
              <a:buNone/>
            </a:pPr>
            <a:r>
              <a:rPr lang="ru-RU" sz="2000" dirty="0">
                <a:solidFill>
                  <a:srgbClr val="FFFF00"/>
                </a:solidFill>
              </a:rPr>
              <a:t>н</a:t>
            </a:r>
            <a:r>
              <a:rPr lang="ru-RU" sz="2000" dirty="0" smtClean="0">
                <a:solidFill>
                  <a:srgbClr val="FFFF00"/>
                </a:solidFill>
              </a:rPr>
              <a:t>а берегу реки Черемшан, крутые берега поросшие  старыми ивами, быстрые перекаты, необъятные поля и полоски леса. Красивые места. Но главным её богатством являются люди</a:t>
            </a:r>
            <a:r>
              <a:rPr lang="ru-RU" sz="2000" dirty="0" smtClean="0">
                <a:solidFill>
                  <a:srgbClr val="FFFF00"/>
                </a:solidFill>
              </a:rPr>
              <a:t>. </a:t>
            </a:r>
            <a:endParaRPr lang="ru-RU" sz="2000" dirty="0" smtClean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852936"/>
            <a:ext cx="82089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Постоянное поселение людей началось в 1910-х-20х 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 На месте нынешней </a:t>
            </a:r>
            <a:r>
              <a:rPr lang="ru-RU" dirty="0" err="1">
                <a:solidFill>
                  <a:srgbClr val="FFFF00"/>
                </a:solidFill>
              </a:rPr>
              <a:t>Кзыл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Уракчи</a:t>
            </a:r>
            <a:r>
              <a:rPr lang="ru-RU" dirty="0">
                <a:solidFill>
                  <a:srgbClr val="FFFF00"/>
                </a:solidFill>
              </a:rPr>
              <a:t>  были посевные земли поля и </a:t>
            </a:r>
            <a:r>
              <a:rPr lang="ru-RU" dirty="0" smtClean="0">
                <a:solidFill>
                  <a:srgbClr val="FFFF00"/>
                </a:solidFill>
              </a:rPr>
              <a:t>луга наместника царя в Финляндии, </a:t>
            </a:r>
            <a:r>
              <a:rPr lang="ru-RU" dirty="0">
                <a:solidFill>
                  <a:srgbClr val="FFFF00"/>
                </a:solidFill>
              </a:rPr>
              <a:t>помещика, крупного землевладельца князя Оболенского. На эти поля и луга приходили отрабатывать барщину жители из </a:t>
            </a:r>
            <a:r>
              <a:rPr lang="ru-RU" dirty="0" smtClean="0">
                <a:solidFill>
                  <a:srgbClr val="FFFF00"/>
                </a:solidFill>
              </a:rPr>
              <a:t>деревень Ерыклы </a:t>
            </a:r>
            <a:r>
              <a:rPr lang="ru-RU" dirty="0">
                <a:solidFill>
                  <a:srgbClr val="FFFF00"/>
                </a:solidFill>
              </a:rPr>
              <a:t>и </a:t>
            </a:r>
            <a:r>
              <a:rPr lang="ru-RU" dirty="0" err="1">
                <a:solidFill>
                  <a:srgbClr val="FFFF00"/>
                </a:solidFill>
              </a:rPr>
              <a:t>Муллино</a:t>
            </a:r>
            <a:r>
              <a:rPr lang="ru-RU" dirty="0">
                <a:solidFill>
                  <a:srgbClr val="FFFF00"/>
                </a:solidFill>
              </a:rPr>
              <a:t>.</a:t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У князя также были кирпичный завод, водяная мельница , имелся </a:t>
            </a:r>
            <a:r>
              <a:rPr lang="ru-RU" dirty="0" err="1">
                <a:solidFill>
                  <a:srgbClr val="FFFF00"/>
                </a:solidFill>
              </a:rPr>
              <a:t>спирт.завод</a:t>
            </a:r>
            <a:r>
              <a:rPr lang="ru-RU" dirty="0">
                <a:solidFill>
                  <a:srgbClr val="FFFF00"/>
                </a:solidFill>
              </a:rPr>
              <a:t> (кстати , </a:t>
            </a:r>
            <a:r>
              <a:rPr lang="ru-RU" dirty="0" smtClean="0">
                <a:solidFill>
                  <a:srgbClr val="FFFF00"/>
                </a:solidFill>
              </a:rPr>
              <a:t>здание просуществовало до </a:t>
            </a:r>
            <a:r>
              <a:rPr lang="ru-RU" dirty="0">
                <a:solidFill>
                  <a:srgbClr val="FFFF00"/>
                </a:solidFill>
              </a:rPr>
              <a:t>недавних времен</a:t>
            </a:r>
            <a:r>
              <a:rPr lang="ru-RU" dirty="0" smtClean="0">
                <a:solidFill>
                  <a:srgbClr val="FFFF00"/>
                </a:solidFill>
              </a:rPr>
              <a:t>, было разобрано </a:t>
            </a:r>
            <a:r>
              <a:rPr lang="ru-RU" dirty="0">
                <a:solidFill>
                  <a:srgbClr val="FFFF00"/>
                </a:solidFill>
              </a:rPr>
              <a:t>в 1956 </a:t>
            </a:r>
            <a:r>
              <a:rPr lang="ru-RU" dirty="0" smtClean="0">
                <a:solidFill>
                  <a:srgbClr val="FFFF00"/>
                </a:solidFill>
              </a:rPr>
              <a:t>году и продано </a:t>
            </a:r>
            <a:r>
              <a:rPr lang="ru-RU" dirty="0">
                <a:solidFill>
                  <a:srgbClr val="FFFF00"/>
                </a:solidFill>
              </a:rPr>
              <a:t>в </a:t>
            </a:r>
            <a:r>
              <a:rPr lang="ru-RU" dirty="0" smtClean="0">
                <a:solidFill>
                  <a:srgbClr val="FFFF00"/>
                </a:solidFill>
              </a:rPr>
              <a:t>деревню </a:t>
            </a:r>
            <a:r>
              <a:rPr lang="ru-RU" dirty="0" err="1" smtClean="0">
                <a:solidFill>
                  <a:srgbClr val="FFFF00"/>
                </a:solidFill>
              </a:rPr>
              <a:t>Кузнечиху</a:t>
            </a:r>
            <a:r>
              <a:rPr lang="ru-RU" dirty="0" smtClean="0">
                <a:solidFill>
                  <a:srgbClr val="FFFF00"/>
                </a:solidFill>
              </a:rPr>
              <a:t>, осталась одна труба .И стоит она, как упрёк людям, до сих пор ),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r>
              <a:rPr lang="ru-RU" dirty="0">
                <a:solidFill>
                  <a:srgbClr val="FFFF00"/>
                </a:solidFill>
              </a:rPr>
              <a:t>были владения- поля</a:t>
            </a:r>
            <a:r>
              <a:rPr lang="ru-RU" dirty="0" smtClean="0">
                <a:solidFill>
                  <a:srgbClr val="FFFF00"/>
                </a:solidFill>
              </a:rPr>
              <a:t>, конюшни, скотные дворы и огромное именье, состоящее из 17 комнат, большого фруктового сада с клумбами и беседками.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Постоянного поселения </a:t>
            </a:r>
            <a:r>
              <a:rPr lang="ru-RU" dirty="0" smtClean="0">
                <a:solidFill>
                  <a:srgbClr val="FFFF00"/>
                </a:solidFill>
              </a:rPr>
              <a:t>не было</a:t>
            </a:r>
            <a:r>
              <a:rPr lang="ru-RU" dirty="0" smtClean="0">
                <a:solidFill>
                  <a:srgbClr val="FFFF00"/>
                </a:solidFill>
              </a:rPr>
              <a:t>, люди приезжали сюда работать. </a:t>
            </a:r>
            <a:r>
              <a:rPr lang="ru-RU" dirty="0">
                <a:solidFill>
                  <a:srgbClr val="FFFF00"/>
                </a:solidFill>
              </a:rPr>
              <a:t/>
            </a:r>
            <a:br>
              <a:rPr lang="ru-RU" dirty="0">
                <a:solidFill>
                  <a:srgbClr val="FFFF00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949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FF00"/>
                </a:solidFill>
              </a:rPr>
              <a:t>Территория бывшего </a:t>
            </a:r>
            <a:r>
              <a:rPr lang="ru-RU" sz="2800" dirty="0" err="1" smtClean="0">
                <a:solidFill>
                  <a:srgbClr val="FFFF00"/>
                </a:solidFill>
              </a:rPr>
              <a:t>спиртзавода</a:t>
            </a:r>
            <a:endParaRPr lang="ru-RU" sz="28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4" descr="SAM_10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28800"/>
            <a:ext cx="69847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77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88640"/>
            <a:ext cx="4038600" cy="6840760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rgbClr val="FFFF00"/>
                </a:solidFill>
              </a:rPr>
              <a:t>Сюда приходили работать жители и других близлежащих деревень- </a:t>
            </a:r>
            <a:r>
              <a:rPr lang="ru-RU" sz="1200" dirty="0" err="1" smtClean="0">
                <a:solidFill>
                  <a:srgbClr val="FFFF00"/>
                </a:solidFill>
              </a:rPr>
              <a:t>Алпарово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Амзя</a:t>
            </a:r>
            <a:r>
              <a:rPr lang="ru-RU" sz="1200" dirty="0" smtClean="0">
                <a:solidFill>
                  <a:srgbClr val="FFFF00"/>
                </a:solidFill>
              </a:rPr>
              <a:t> ,</a:t>
            </a:r>
            <a:r>
              <a:rPr lang="ru-RU" sz="1200" dirty="0" err="1" smtClean="0">
                <a:solidFill>
                  <a:srgbClr val="FFFF00"/>
                </a:solidFill>
              </a:rPr>
              <a:t>Камкино</a:t>
            </a:r>
            <a:r>
              <a:rPr lang="ru-RU" sz="1200" dirty="0" smtClean="0">
                <a:solidFill>
                  <a:srgbClr val="FFFF00"/>
                </a:solidFill>
              </a:rPr>
              <a:t>, Ямкино, </a:t>
            </a:r>
            <a:r>
              <a:rPr lang="ru-RU" sz="1200" dirty="0" err="1" smtClean="0">
                <a:solidFill>
                  <a:srgbClr val="FFFF00"/>
                </a:solidFill>
              </a:rPr>
              <a:t>Миляша</a:t>
            </a:r>
            <a:r>
              <a:rPr lang="ru-RU" sz="1200" dirty="0" smtClean="0">
                <a:solidFill>
                  <a:srgbClr val="FFFF00"/>
                </a:solidFill>
              </a:rPr>
              <a:t>.</a:t>
            </a:r>
            <a:br>
              <a:rPr lang="ru-RU" sz="1200" dirty="0" smtClean="0">
                <a:solidFill>
                  <a:srgbClr val="FFFF00"/>
                </a:solidFill>
              </a:rPr>
            </a:br>
            <a:r>
              <a:rPr lang="ru-RU" sz="1200" dirty="0" smtClean="0">
                <a:solidFill>
                  <a:srgbClr val="FFFF00"/>
                </a:solidFill>
              </a:rPr>
              <a:t>Потом после революции 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smtClean="0">
                <a:solidFill>
                  <a:srgbClr val="FFFF00"/>
                </a:solidFill>
              </a:rPr>
              <a:t>1917 года, когда бедняков стали наделять землей, появились здесь первые постоянные жители. Это были: </a:t>
            </a:r>
            <a:r>
              <a:rPr lang="ru-RU" sz="1200" dirty="0" err="1" smtClean="0">
                <a:solidFill>
                  <a:srgbClr val="FFFF00"/>
                </a:solidFill>
              </a:rPr>
              <a:t>Гайфуллин</a:t>
            </a:r>
            <a:r>
              <a:rPr lang="ru-RU" sz="1200" dirty="0" smtClean="0">
                <a:solidFill>
                  <a:srgbClr val="FFFF00"/>
                </a:solidFill>
              </a:rPr>
              <a:t> Абдул, Рафиков </a:t>
            </a:r>
            <a:r>
              <a:rPr lang="ru-RU" sz="1200" dirty="0" err="1" smtClean="0">
                <a:solidFill>
                  <a:srgbClr val="FFFF00"/>
                </a:solidFill>
              </a:rPr>
              <a:t>Махмут</a:t>
            </a:r>
            <a:r>
              <a:rPr lang="ru-RU" sz="1200" dirty="0" smtClean="0">
                <a:solidFill>
                  <a:srgbClr val="FFFF00"/>
                </a:solidFill>
              </a:rPr>
              <a:t> (7 чел.), Валеев </a:t>
            </a:r>
            <a:r>
              <a:rPr lang="ru-RU" sz="1200" dirty="0" err="1" smtClean="0">
                <a:solidFill>
                  <a:srgbClr val="FFFF00"/>
                </a:solidFill>
              </a:rPr>
              <a:t>Гарифулла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Тухватуллины</a:t>
            </a:r>
            <a:r>
              <a:rPr lang="ru-RU" sz="12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В мае 1923 </a:t>
            </a:r>
            <a:r>
              <a:rPr lang="ru-RU" sz="1200" dirty="0" err="1" smtClean="0">
                <a:solidFill>
                  <a:srgbClr val="FFFF00"/>
                </a:solidFill>
              </a:rPr>
              <a:t>года.первыми</a:t>
            </a:r>
            <a:r>
              <a:rPr lang="ru-RU" sz="1200" dirty="0" smtClean="0">
                <a:solidFill>
                  <a:srgbClr val="FFFF00"/>
                </a:solidFill>
              </a:rPr>
              <a:t> в </a:t>
            </a:r>
            <a:r>
              <a:rPr lang="ru-RU" sz="1200" dirty="0" err="1" smtClean="0">
                <a:solidFill>
                  <a:srgbClr val="FFFF00"/>
                </a:solidFill>
              </a:rPr>
              <a:t>Сабанчы</a:t>
            </a:r>
            <a:r>
              <a:rPr lang="ru-RU" sz="1200" dirty="0" smtClean="0">
                <a:solidFill>
                  <a:srgbClr val="FFFF00"/>
                </a:solidFill>
              </a:rPr>
              <a:t> переехали: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Ибрагим </a:t>
            </a:r>
            <a:r>
              <a:rPr lang="ru-RU" sz="1200" dirty="0" err="1" smtClean="0">
                <a:solidFill>
                  <a:srgbClr val="FFFF00"/>
                </a:solidFill>
              </a:rPr>
              <a:t>Рахимкулов</a:t>
            </a:r>
            <a:r>
              <a:rPr lang="ru-RU" sz="1200" dirty="0" smtClean="0">
                <a:solidFill>
                  <a:srgbClr val="FFFF00"/>
                </a:solidFill>
              </a:rPr>
              <a:t>(2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Хаматгалим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Рахимкулов</a:t>
            </a:r>
            <a:r>
              <a:rPr lang="ru-RU" sz="1200" dirty="0" smtClean="0">
                <a:solidFill>
                  <a:srgbClr val="FFFF00"/>
                </a:solidFill>
              </a:rPr>
              <a:t>(4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Ситдик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Урманчеев</a:t>
            </a:r>
            <a:r>
              <a:rPr lang="ru-RU" sz="1200" dirty="0" smtClean="0">
                <a:solidFill>
                  <a:srgbClr val="FFFF00"/>
                </a:solidFill>
              </a:rPr>
              <a:t>(7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Хабибулла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Насыбуллин</a:t>
            </a:r>
            <a:r>
              <a:rPr lang="ru-RU" sz="1200" dirty="0" smtClean="0">
                <a:solidFill>
                  <a:srgbClr val="FFFF00"/>
                </a:solidFill>
              </a:rPr>
              <a:t> (5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Гайша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Валеева</a:t>
            </a:r>
            <a:r>
              <a:rPr lang="ru-RU" sz="1200" dirty="0" smtClean="0">
                <a:solidFill>
                  <a:srgbClr val="FFFF00"/>
                </a:solidFill>
              </a:rPr>
              <a:t> (4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Гарай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Галиуллин</a:t>
            </a:r>
            <a:r>
              <a:rPr lang="ru-RU" sz="1200" dirty="0" smtClean="0">
                <a:solidFill>
                  <a:srgbClr val="FFFF00"/>
                </a:solidFill>
              </a:rPr>
              <a:t> (3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Далетша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Ахметшин</a:t>
            </a:r>
            <a:r>
              <a:rPr lang="ru-RU" sz="1200" dirty="0" smtClean="0">
                <a:solidFill>
                  <a:srgbClr val="FFFF00"/>
                </a:solidFill>
              </a:rPr>
              <a:t> (7 чел.)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Всего переехали 7 хозяйств-39 человек.</a:t>
            </a:r>
          </a:p>
          <a:p>
            <a:r>
              <a:rPr lang="ru-RU" sz="1200" dirty="0" smtClean="0">
                <a:solidFill>
                  <a:srgbClr val="FFFF00"/>
                </a:solidFill>
              </a:rPr>
              <a:t>В конце 1924 года  </a:t>
            </a:r>
            <a:r>
              <a:rPr lang="ru-RU" sz="1200" dirty="0" err="1" smtClean="0">
                <a:solidFill>
                  <a:srgbClr val="FFFF00"/>
                </a:solidFill>
              </a:rPr>
              <a:t>Шарип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Галеев</a:t>
            </a:r>
            <a:r>
              <a:rPr lang="ru-RU" sz="1200" dirty="0" smtClean="0">
                <a:solidFill>
                  <a:srgbClr val="FFFF00"/>
                </a:solidFill>
              </a:rPr>
              <a:t> (2 чел.)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Камалетдин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Шараифеев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</a:p>
          <a:p>
            <a:r>
              <a:rPr lang="ru-RU" sz="1200" dirty="0" err="1" smtClean="0">
                <a:solidFill>
                  <a:srgbClr val="FFFF00"/>
                </a:solidFill>
              </a:rPr>
              <a:t>Кыям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Гилметдинов</a:t>
            </a:r>
            <a:r>
              <a:rPr lang="ru-RU" sz="1200" dirty="0" smtClean="0">
                <a:solidFill>
                  <a:srgbClr val="FFFF00"/>
                </a:solidFill>
              </a:rPr>
              <a:t>, Ибрагим </a:t>
            </a:r>
            <a:r>
              <a:rPr lang="ru-RU" sz="1200" dirty="0" err="1" smtClean="0">
                <a:solidFill>
                  <a:srgbClr val="FFFF00"/>
                </a:solidFill>
              </a:rPr>
              <a:t>Гирфанов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Сафи</a:t>
            </a:r>
            <a:r>
              <a:rPr lang="ru-RU" sz="1200" dirty="0" smtClean="0">
                <a:solidFill>
                  <a:srgbClr val="FFFF00"/>
                </a:solidFill>
              </a:rPr>
              <a:t> Валеев, </a:t>
            </a:r>
            <a:r>
              <a:rPr lang="ru-RU" sz="1200" dirty="0" err="1" smtClean="0">
                <a:solidFill>
                  <a:srgbClr val="FFFF00"/>
                </a:solidFill>
              </a:rPr>
              <a:t>Заки</a:t>
            </a:r>
            <a:r>
              <a:rPr lang="ru-RU" sz="1200" dirty="0" smtClean="0">
                <a:solidFill>
                  <a:srgbClr val="FFFF00"/>
                </a:solidFill>
              </a:rPr>
              <a:t> Сулейманов, </a:t>
            </a:r>
            <a:r>
              <a:rPr lang="ru-RU" sz="1200" dirty="0" err="1" smtClean="0">
                <a:solidFill>
                  <a:srgbClr val="FFFF00"/>
                </a:solidFill>
              </a:rPr>
              <a:t>Кашаф</a:t>
            </a:r>
            <a:r>
              <a:rPr lang="ru-RU" sz="1200" dirty="0" smtClean="0">
                <a:solidFill>
                  <a:srgbClr val="FFFF00"/>
                </a:solidFill>
              </a:rPr>
              <a:t> Низамов, </a:t>
            </a:r>
            <a:r>
              <a:rPr lang="ru-RU" sz="1200" dirty="0" err="1" smtClean="0">
                <a:solidFill>
                  <a:srgbClr val="FFFF00"/>
                </a:solidFill>
              </a:rPr>
              <a:t>Гариф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Асадуллин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Асад</a:t>
            </a:r>
            <a:r>
              <a:rPr lang="ru-RU" sz="1200" dirty="0" smtClean="0">
                <a:solidFill>
                  <a:srgbClr val="FFFF00"/>
                </a:solidFill>
              </a:rPr>
              <a:t> Сафин, </a:t>
            </a:r>
            <a:r>
              <a:rPr lang="ru-RU" sz="1200" dirty="0" err="1" smtClean="0">
                <a:solidFill>
                  <a:srgbClr val="FFFF00"/>
                </a:solidFill>
              </a:rPr>
              <a:t>Насыйбулла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Ахлиев</a:t>
            </a:r>
            <a:r>
              <a:rPr lang="ru-RU" sz="1200" dirty="0" smtClean="0">
                <a:solidFill>
                  <a:srgbClr val="FFFF00"/>
                </a:solidFill>
              </a:rPr>
              <a:t>, Карим </a:t>
            </a:r>
            <a:r>
              <a:rPr lang="ru-RU" sz="1200" dirty="0" err="1" smtClean="0">
                <a:solidFill>
                  <a:srgbClr val="FFFF00"/>
                </a:solidFill>
              </a:rPr>
              <a:t>Галеев</a:t>
            </a:r>
            <a:r>
              <a:rPr lang="ru-RU" sz="1200" dirty="0" smtClean="0">
                <a:solidFill>
                  <a:srgbClr val="FFFF00"/>
                </a:solidFill>
              </a:rPr>
              <a:t>. Всего 11 хозяйств .В 1925 году переехали </a:t>
            </a:r>
            <a:r>
              <a:rPr lang="ru-RU" sz="1200" dirty="0" err="1" smtClean="0">
                <a:solidFill>
                  <a:srgbClr val="FFFF00"/>
                </a:solidFill>
              </a:rPr>
              <a:t>Садыйк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Фаварисов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Зуфар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Задин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Бадретдин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Сайфутдинов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Мухтасама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Вильданова</a:t>
            </a:r>
            <a:r>
              <a:rPr lang="ru-RU" sz="1200" dirty="0" smtClean="0">
                <a:solidFill>
                  <a:srgbClr val="FFFF00"/>
                </a:solidFill>
              </a:rPr>
              <a:t>. После 1926 года переехавших в </a:t>
            </a:r>
            <a:r>
              <a:rPr lang="ru-RU" sz="1200" dirty="0" err="1" smtClean="0">
                <a:solidFill>
                  <a:srgbClr val="FFFF00"/>
                </a:solidFill>
              </a:rPr>
              <a:t>Сабанчы</a:t>
            </a:r>
            <a:r>
              <a:rPr lang="ru-RU" sz="1200" dirty="0" smtClean="0">
                <a:solidFill>
                  <a:srgbClr val="FFFF00"/>
                </a:solidFill>
              </a:rPr>
              <a:t> было около 10 </a:t>
            </a:r>
            <a:r>
              <a:rPr lang="ru-RU" sz="1200" dirty="0" err="1" smtClean="0">
                <a:solidFill>
                  <a:srgbClr val="FFFF00"/>
                </a:solidFill>
              </a:rPr>
              <a:t>хозяйств:Г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абдулхак</a:t>
            </a:r>
            <a:r>
              <a:rPr lang="ru-RU" sz="1200" dirty="0" smtClean="0">
                <a:solidFill>
                  <a:srgbClr val="FFFF00"/>
                </a:solidFill>
              </a:rPr>
              <a:t> Салахов, </a:t>
            </a:r>
            <a:r>
              <a:rPr lang="ru-RU" sz="1200" dirty="0" err="1" smtClean="0">
                <a:solidFill>
                  <a:srgbClr val="FFFF00"/>
                </a:solidFill>
              </a:rPr>
              <a:t>Габдулла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Фазлыев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Хафиз</a:t>
            </a:r>
            <a:r>
              <a:rPr lang="ru-RU" sz="1200" dirty="0" smtClean="0">
                <a:solidFill>
                  <a:srgbClr val="FFFF00"/>
                </a:solidFill>
              </a:rPr>
              <a:t>, </a:t>
            </a:r>
            <a:r>
              <a:rPr lang="ru-RU" sz="1200" dirty="0" err="1" smtClean="0">
                <a:solidFill>
                  <a:srgbClr val="FFFF00"/>
                </a:solidFill>
              </a:rPr>
              <a:t>Нажибулла,Харис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Атнабаев,дядя</a:t>
            </a:r>
            <a:r>
              <a:rPr lang="ru-RU" sz="1200" dirty="0" smtClean="0">
                <a:solidFill>
                  <a:srgbClr val="FFFF00"/>
                </a:solidFill>
              </a:rPr>
              <a:t> Низам </a:t>
            </a:r>
            <a:r>
              <a:rPr lang="ru-RU" sz="1200" dirty="0" err="1" smtClean="0">
                <a:solidFill>
                  <a:srgbClr val="FFFF00"/>
                </a:solidFill>
              </a:rPr>
              <a:t>Бадретдин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Салахов,дядя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Габдулла,дядя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Зайнулла,дядя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Шафигулла,дядя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Габдрахман,мельник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Сакулла,а</a:t>
            </a:r>
            <a:r>
              <a:rPr lang="ru-RU" sz="1200" dirty="0" smtClean="0">
                <a:solidFill>
                  <a:srgbClr val="FFFF00"/>
                </a:solidFill>
              </a:rPr>
              <a:t> позже </a:t>
            </a:r>
            <a:r>
              <a:rPr lang="ru-RU" sz="1200" dirty="0" err="1" smtClean="0">
                <a:solidFill>
                  <a:srgbClr val="FFFF00"/>
                </a:solidFill>
              </a:rPr>
              <a:t>Ибрай,Зиннат</a:t>
            </a:r>
            <a:r>
              <a:rPr lang="ru-RU" sz="1200" dirty="0" smtClean="0">
                <a:solidFill>
                  <a:srgbClr val="FFFF00"/>
                </a:solidFill>
              </a:rPr>
              <a:t> </a:t>
            </a:r>
            <a:r>
              <a:rPr lang="ru-RU" sz="1200" dirty="0" err="1" smtClean="0">
                <a:solidFill>
                  <a:srgbClr val="FFFF00"/>
                </a:solidFill>
              </a:rPr>
              <a:t>Гатауллин,из</a:t>
            </a:r>
            <a:r>
              <a:rPr lang="ru-RU" sz="1200" dirty="0" smtClean="0">
                <a:solidFill>
                  <a:srgbClr val="FFFF00"/>
                </a:solidFill>
              </a:rPr>
              <a:t> верхней Майны дядя Иглам с семьями</a:t>
            </a:r>
            <a:r>
              <a:rPr lang="ru-RU" sz="1400" dirty="0" smtClean="0">
                <a:solidFill>
                  <a:srgbClr val="FFFF00"/>
                </a:solidFill>
              </a:rPr>
              <a:t>.</a:t>
            </a:r>
            <a:endParaRPr lang="ru-RU" sz="1400" dirty="0">
              <a:solidFill>
                <a:srgbClr val="FFFF00"/>
              </a:solidFill>
            </a:endParaRPr>
          </a:p>
        </p:txBody>
      </p:sp>
      <p:pic>
        <p:nvPicPr>
          <p:cNvPr id="7" name="Содержимое 6" descr="193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43372" y="928670"/>
            <a:ext cx="4680520" cy="4238576"/>
          </a:xfrm>
        </p:spPr>
      </p:pic>
      <p:sp>
        <p:nvSpPr>
          <p:cNvPr id="5" name="TextBox 4"/>
          <p:cNvSpPr txBox="1"/>
          <p:nvPr/>
        </p:nvSpPr>
        <p:spPr>
          <a:xfrm>
            <a:off x="4286248" y="4572008"/>
            <a:ext cx="2786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>
                  <a:solidFill>
                    <a:schemeClr val="bg1"/>
                  </a:solidFill>
                </a:ln>
              </a:rPr>
              <a:t>Жители села  снимок  1932 года</a:t>
            </a:r>
            <a:endParaRPr lang="ru-RU" dirty="0">
              <a:ln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21602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05475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После засухи и голода  в 1921 году, люди из села </a:t>
            </a:r>
            <a:r>
              <a:rPr lang="ru-RU" sz="1800" dirty="0" err="1" smtClean="0">
                <a:solidFill>
                  <a:srgbClr val="FFFF00"/>
                </a:solidFill>
              </a:rPr>
              <a:t>Алпарово</a:t>
            </a:r>
            <a:r>
              <a:rPr lang="ru-RU" sz="1800" dirty="0" smtClean="0">
                <a:solidFill>
                  <a:srgbClr val="FFFF00"/>
                </a:solidFill>
              </a:rPr>
              <a:t> стали переселяться на бывшие земли князя Оболенского. Так образовалась деревня </a:t>
            </a:r>
            <a:r>
              <a:rPr lang="ru-RU" sz="1800" dirty="0" err="1" smtClean="0">
                <a:solidFill>
                  <a:srgbClr val="FFFF00"/>
                </a:solidFill>
              </a:rPr>
              <a:t>Сабанчи</a:t>
            </a:r>
            <a:r>
              <a:rPr lang="ru-RU" sz="1800" dirty="0" smtClean="0">
                <a:solidFill>
                  <a:srgbClr val="FFFF00"/>
                </a:solidFill>
              </a:rPr>
              <a:t>. Место для деревни выбрали на горке рядом с родником и Черемшаном. Первыми переселенцами и родоначальниками деревни были </a:t>
            </a:r>
            <a:r>
              <a:rPr lang="ru-RU" sz="1800" dirty="0" err="1" smtClean="0">
                <a:solidFill>
                  <a:srgbClr val="FFFF00"/>
                </a:solidFill>
              </a:rPr>
              <a:t>Махмут</a:t>
            </a:r>
            <a:r>
              <a:rPr lang="ru-RU" sz="1800" dirty="0" smtClean="0">
                <a:solidFill>
                  <a:srgbClr val="FFFF00"/>
                </a:solidFill>
              </a:rPr>
              <a:t> Рафиков, Ибрагим и </a:t>
            </a:r>
            <a:r>
              <a:rPr lang="ru-RU" sz="1800" dirty="0" err="1" smtClean="0">
                <a:solidFill>
                  <a:srgbClr val="FFFF00"/>
                </a:solidFill>
              </a:rPr>
              <a:t>Хамитгали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Рахманкуловы</a:t>
            </a:r>
            <a:r>
              <a:rPr lang="ru-RU" sz="1800" dirty="0" smtClean="0">
                <a:solidFill>
                  <a:srgbClr val="FFFF00"/>
                </a:solidFill>
              </a:rPr>
              <a:t>, </a:t>
            </a:r>
            <a:r>
              <a:rPr lang="ru-RU" sz="1800" dirty="0" err="1" smtClean="0">
                <a:solidFill>
                  <a:srgbClr val="FFFF00"/>
                </a:solidFill>
              </a:rPr>
              <a:t>Ситдик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Урманчеев</a:t>
            </a:r>
            <a:r>
              <a:rPr lang="ru-RU" sz="1800" dirty="0" smtClean="0">
                <a:solidFill>
                  <a:srgbClr val="FFFF00"/>
                </a:solidFill>
              </a:rPr>
              <a:t> и др., всего 39 человек. В 1926-1927 гг. из </a:t>
            </a:r>
            <a:r>
              <a:rPr lang="ru-RU" sz="1800" dirty="0" err="1" smtClean="0">
                <a:solidFill>
                  <a:srgbClr val="FFFF00"/>
                </a:solidFill>
              </a:rPr>
              <a:t>Алпарово</a:t>
            </a:r>
            <a:r>
              <a:rPr lang="ru-RU" sz="1800" dirty="0" smtClean="0">
                <a:solidFill>
                  <a:srgbClr val="FFFF00"/>
                </a:solidFill>
              </a:rPr>
              <a:t> переселились несколько хозяйств и образовали свой посёлок на территории спирт. завода и стали называть его </a:t>
            </a:r>
            <a:r>
              <a:rPr lang="ru-RU" sz="1800" dirty="0" err="1" smtClean="0">
                <a:solidFill>
                  <a:srgbClr val="FFFF00"/>
                </a:solidFill>
              </a:rPr>
              <a:t>Уракчи</a:t>
            </a:r>
            <a:r>
              <a:rPr lang="ru-RU" sz="1800" dirty="0" smtClean="0">
                <a:solidFill>
                  <a:srgbClr val="FFFF00"/>
                </a:solidFill>
              </a:rPr>
              <a:t>. Посёлок продолжал расти  за счёт новых переселенцев. 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Объединившись, несколько хозяйств купили с/х машины: сеялку, жатку, веялку, конные грабли. И ещё до организации колхозов, благодаря инициативным людям, стали переходить на коллективное хозяйство.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В феврале 1932 года был организован колхоз. Объединили обе деревни. Колхоз стал называться Кызыл </a:t>
            </a:r>
            <a:r>
              <a:rPr lang="ru-RU" sz="1800" dirty="0" err="1" smtClean="0">
                <a:solidFill>
                  <a:srgbClr val="FFFF00"/>
                </a:solidFill>
              </a:rPr>
              <a:t>Уракчи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  <a:endParaRPr lang="ru-RU" sz="1800" dirty="0" smtClean="0">
              <a:solidFill>
                <a:srgbClr val="FFFF00"/>
              </a:solidFill>
            </a:endParaRPr>
          </a:p>
          <a:p>
            <a:r>
              <a:rPr lang="ru-RU" sz="1800" dirty="0" smtClean="0">
                <a:solidFill>
                  <a:srgbClr val="FFFF00"/>
                </a:solidFill>
              </a:rPr>
              <a:t>Была построена куриная ферма, на которой выращивали белых племенных кур, построили конный двор на 50 лошадей. Была и водяная мельница.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Первым председателем стал </a:t>
            </a:r>
            <a:r>
              <a:rPr lang="ru-RU" sz="1800" dirty="0" err="1" smtClean="0">
                <a:solidFill>
                  <a:srgbClr val="FFFF00"/>
                </a:solidFill>
              </a:rPr>
              <a:t>Ситдик</a:t>
            </a:r>
            <a:r>
              <a:rPr lang="ru-RU" sz="1800" dirty="0" smtClean="0">
                <a:solidFill>
                  <a:srgbClr val="FFFF00"/>
                </a:solidFill>
              </a:rPr>
              <a:t>  </a:t>
            </a:r>
            <a:r>
              <a:rPr lang="ru-RU" sz="1800" dirty="0" err="1" smtClean="0">
                <a:solidFill>
                  <a:srgbClr val="FFFF00"/>
                </a:solidFill>
              </a:rPr>
              <a:t>Урманчеев</a:t>
            </a:r>
            <a:r>
              <a:rPr lang="ru-RU" sz="1800" dirty="0" smtClean="0">
                <a:solidFill>
                  <a:srgbClr val="FFFF00"/>
                </a:solidFill>
              </a:rPr>
              <a:t>, потом выбрали </a:t>
            </a:r>
            <a:r>
              <a:rPr lang="ru-RU" sz="1800" dirty="0" err="1" smtClean="0">
                <a:solidFill>
                  <a:srgbClr val="FFFF00"/>
                </a:solidFill>
              </a:rPr>
              <a:t>Гарифуллу</a:t>
            </a:r>
            <a:r>
              <a:rPr lang="ru-RU" sz="1800" dirty="0" smtClean="0">
                <a:solidFill>
                  <a:srgbClr val="FFFF00"/>
                </a:solidFill>
              </a:rPr>
              <a:t> </a:t>
            </a:r>
            <a:r>
              <a:rPr lang="ru-RU" sz="1800" dirty="0" err="1" smtClean="0">
                <a:solidFill>
                  <a:srgbClr val="FFFF00"/>
                </a:solidFill>
              </a:rPr>
              <a:t>Валиулина</a:t>
            </a:r>
            <a:r>
              <a:rPr lang="ru-RU" sz="1800" dirty="0" smtClean="0">
                <a:solidFill>
                  <a:srgbClr val="FFFF00"/>
                </a:solidFill>
              </a:rPr>
              <a:t>. Это был человек огромного роста, обувь носил 46 размера, а летом всё время ходил босиком.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763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0"/>
            <a:ext cx="4186808" cy="738944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После объединения двух поселков, водяную мельницу передали колхозу. Колхозники на мельнице мололи муку для себя. Кроме того, из соседних деревень каждый вечер привозили по 10 обозов хлеба на мельницу, а утром увозили муку. </a:t>
            </a:r>
            <a:r>
              <a:rPr lang="ru-RU" sz="2000" dirty="0">
                <a:solidFill>
                  <a:srgbClr val="FFFF00"/>
                </a:solidFill>
              </a:rPr>
              <a:t>П</a:t>
            </a:r>
            <a:r>
              <a:rPr lang="ru-RU" sz="2000" dirty="0" smtClean="0">
                <a:solidFill>
                  <a:srgbClr val="FFFF00"/>
                </a:solidFill>
              </a:rPr>
              <a:t>осле сдачи хлеба государству колхоз получал немалую прибыль. Всю зиму работал домотканый станок, использующий силу воды - валял сукно. С этого колхоз тоже имел доход. В конце года собранный хлеб за работу мельницы делили на трудодни. В некоторые годы приходилось по 4-6 кг за трудодень.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общем, после объединения колхозов </a:t>
            </a:r>
            <a:r>
              <a:rPr lang="ru-RU" sz="2000" dirty="0" err="1" smtClean="0">
                <a:solidFill>
                  <a:srgbClr val="FFFF00"/>
                </a:solidFill>
              </a:rPr>
              <a:t>Уракчы</a:t>
            </a:r>
            <a:r>
              <a:rPr lang="ru-RU" sz="2000" dirty="0" smtClean="0">
                <a:solidFill>
                  <a:srgbClr val="FFFF00"/>
                </a:solidFill>
              </a:rPr>
              <a:t> жил довольно богато.</a:t>
            </a:r>
            <a:endParaRPr lang="ru-RU" sz="2000" dirty="0">
              <a:solidFill>
                <a:srgbClr val="FFFF00"/>
              </a:solidFill>
            </a:endParaRPr>
          </a:p>
        </p:txBody>
      </p:sp>
      <p:pic>
        <p:nvPicPr>
          <p:cNvPr id="7" name="Picture 2" descr="C:\Users\20\Desktop\Уракчы\SAM_1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4279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20\Desktop\Уракчы Биение\1j3N0FXQG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0189" y="3429000"/>
            <a:ext cx="3888432" cy="292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3438" y="2143116"/>
            <a:ext cx="3143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Остатки мельницы колхоза </a:t>
            </a:r>
            <a:r>
              <a:rPr lang="ru-RU" sz="2400" dirty="0" err="1" smtClean="0"/>
              <a:t>Кзыл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Уракчи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86315" y="5143512"/>
            <a:ext cx="4071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Полотенце производства ткацкого цеха колхоза </a:t>
            </a:r>
            <a:r>
              <a:rPr lang="ru-RU" sz="2400" dirty="0" err="1" smtClean="0"/>
              <a:t>Кзыл</a:t>
            </a:r>
            <a:r>
              <a:rPr lang="ru-RU" sz="2400" dirty="0" smtClean="0"/>
              <a:t> </a:t>
            </a:r>
            <a:r>
              <a:rPr lang="ru-RU" sz="2400" dirty="0" err="1" smtClean="0"/>
              <a:t>Уракчи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89694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Игривые, упитанные лошади. Блестящие и хрустящие сбруи, новые брички на которые можно запрягать по две лошади всё это было только в колхозе </a:t>
            </a:r>
            <a:r>
              <a:rPr lang="ru-RU" sz="2000" dirty="0" err="1" smtClean="0">
                <a:solidFill>
                  <a:srgbClr val="FFFF00"/>
                </a:solidFill>
              </a:rPr>
              <a:t>Кзыл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Уракчи</a:t>
            </a:r>
            <a:r>
              <a:rPr lang="ru-RU" sz="2000" dirty="0" smtClean="0">
                <a:solidFill>
                  <a:srgbClr val="FFFF00"/>
                </a:solidFill>
              </a:rPr>
              <a:t>. Всё это было только у нас.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Колхоз имел фруктовый  сад  и овощной огород. На огороде выращивали огурцы, помидоры, капусту, дыни, морковь и другие овощи урожай с которых раздавали на трудодни колхозникам, часть урожая шла в столовую.  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Бригадиром был </a:t>
            </a:r>
            <a:r>
              <a:rPr lang="ru-RU" sz="2000" dirty="0" err="1" smtClean="0">
                <a:solidFill>
                  <a:srgbClr val="FFFF00"/>
                </a:solidFill>
              </a:rPr>
              <a:t>Хаматгалим</a:t>
            </a:r>
            <a:r>
              <a:rPr lang="ru-RU" sz="2000" dirty="0" smtClean="0">
                <a:solidFill>
                  <a:srgbClr val="FFFF00"/>
                </a:solidFill>
              </a:rPr>
              <a:t> </a:t>
            </a:r>
            <a:r>
              <a:rPr lang="ru-RU" sz="2000" dirty="0" err="1" smtClean="0">
                <a:solidFill>
                  <a:srgbClr val="FFFF00"/>
                </a:solidFill>
              </a:rPr>
              <a:t>Рахимкулов</a:t>
            </a:r>
            <a:r>
              <a:rPr lang="ru-RU" sz="2000" dirty="0" smtClean="0">
                <a:solidFill>
                  <a:srgbClr val="FFFF00"/>
                </a:solidFill>
              </a:rPr>
              <a:t>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1932 – 1934 гг. хлеб, оставшийся от собственного потребления сдавали государству . В счёт хлеба в магазине брали швейные машинки, велосипеды и другие товары.</a:t>
            </a:r>
          </a:p>
          <a:p>
            <a:r>
              <a:rPr lang="ru-RU" sz="2000" dirty="0" smtClean="0">
                <a:solidFill>
                  <a:srgbClr val="FFFF00"/>
                </a:solidFill>
              </a:rPr>
              <a:t>В 1935 году усилилось вмешательство высшего руководства в дела колхозов, которое помешало дальнейшему развитию.</a:t>
            </a:r>
          </a:p>
          <a:p>
            <a:endParaRPr lang="ru-RU" sz="20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60432" y="1600200"/>
            <a:ext cx="226368" cy="452596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87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692696"/>
            <a:ext cx="8219256" cy="5433467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В 1936 году была засуха. Жили очень тяжело, многие умирали от голода. Люди стали покидать деревню. Разрушилась  и мельница.</a:t>
            </a:r>
          </a:p>
          <a:p>
            <a:r>
              <a:rPr lang="ru-RU" sz="1800" dirty="0" smtClean="0">
                <a:solidFill>
                  <a:srgbClr val="FFFF00"/>
                </a:solidFill>
              </a:rPr>
              <a:t>В 1941 году началась Великая Отечественная война. Мужчины ушли на фронт, все тяготы жизни легли на плечи женщин и детей. Всего на войну ушло 44  человека. Вернулось 18.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100392" y="5373216"/>
            <a:ext cx="586408" cy="752947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382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1292</TotalTime>
  <Words>1011</Words>
  <Application>Microsoft Office PowerPoint</Application>
  <PresentationFormat>Экран (4:3)</PresentationFormat>
  <Paragraphs>65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«Биение сердца  с Родиной вместе»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Удостоверения ветеранов труда жителей села и орденская книжка «Материнская славаIII степени» Губайдуллиной Минсафы </vt:lpstr>
      <vt:lpstr>Слайд 12</vt:lpstr>
      <vt:lpstr>Слайд 13</vt:lpstr>
      <vt:lpstr>Спустя много лет построили новую начальную национальную школу в 2003 году. Среднее образование получали в Ерыклинской  СОШ.  В связи с реорганизацией сельских школ, начальная школа в Уракче закрыта. Дети получают образование в  соседней деревне Ерыкла.</vt:lpstr>
      <vt:lpstr>Родники</vt:lpstr>
      <vt:lpstr>Слайд 16</vt:lpstr>
      <vt:lpstr>На другом конце деревни протекает река Малый Черемшан. В половодье она разливается, даже до улицы и люди добираются до другой улицы на лодке. </vt:lpstr>
      <vt:lpstr>В 2008 в деревне была построена мечеть и открыта  1 октября этого же года.  Мечеть  называется «Наиль мәчете». Внесли вклад в построении мечети Шигапов Рафис Наилович,Салахов Ильгизар Ильдусович,Сайфиев Рафаэль Фоатович,Тухватуллин Рияз Гаязович,Гайнуллин Зямиль Наилович и другие  жители деревни. В день открытия собрались Муфтии и выбрали муллой Хадиуллина Рината Асадулловича . И с этого дня  все мусульманские праздники отмечаются в мечети.</vt:lpstr>
      <vt:lpstr>Наше село с каждым годом уменьшается. Но есть надежда, что село возродится. Односельчане, которые уехали из села не теряют свои связи с ним. Они участвовали в восстановлении родников, помогали в строительстве мечети. Некоторые жители пенсионного возраста возвращаются в своё родное село.</vt:lpstr>
      <vt:lpstr>В презентации использованы материалы, документы, фотографии, воспоминания жителей села, автобиографический очерк Рафикова Ахмата. Музыка Назиба Жиганова к симфонической поэме «Кырлай»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Кзыл Уракча</dc:title>
  <cp:lastModifiedBy>DEPO</cp:lastModifiedBy>
  <cp:revision>112</cp:revision>
  <dcterms:modified xsi:type="dcterms:W3CDTF">2016-04-03T16:20:40Z</dcterms:modified>
</cp:coreProperties>
</file>