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8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33CCFF"/>
    <a:srgbClr val="702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CFE99-9DB2-4CA9-BD4F-47D616BC1DD8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482D6-CD45-42EF-B03E-F60DBBF53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6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482D6-CD45-42EF-B03E-F60DBBF5318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482D6-CD45-42EF-B03E-F60DBBF531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77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B145-EC09-46B2-B1E2-76E1CA944B93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ED08CA-6523-4C4B-9AEC-C50988EFA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B145-EC09-46B2-B1E2-76E1CA944B93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08CA-6523-4C4B-9AEC-C50988EFA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B145-EC09-46B2-B1E2-76E1CA944B93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08CA-6523-4C4B-9AEC-C50988EFA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B145-EC09-46B2-B1E2-76E1CA944B93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ED08CA-6523-4C4B-9AEC-C50988EFA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B145-EC09-46B2-B1E2-76E1CA944B93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08CA-6523-4C4B-9AEC-C50988EFA9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B145-EC09-46B2-B1E2-76E1CA944B93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08CA-6523-4C4B-9AEC-C50988EFA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B145-EC09-46B2-B1E2-76E1CA944B93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1ED08CA-6523-4C4B-9AEC-C50988EFA93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B145-EC09-46B2-B1E2-76E1CA944B93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08CA-6523-4C4B-9AEC-C50988EFA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B145-EC09-46B2-B1E2-76E1CA944B93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08CA-6523-4C4B-9AEC-C50988EFA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B145-EC09-46B2-B1E2-76E1CA944B93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08CA-6523-4C4B-9AEC-C50988EFA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B145-EC09-46B2-B1E2-76E1CA944B93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08CA-6523-4C4B-9AEC-C50988EFA93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E5B145-EC09-46B2-B1E2-76E1CA944B93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ED08CA-6523-4C4B-9AEC-C50988EFA9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128" y="764704"/>
            <a:ext cx="8458200" cy="5112568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rgbClr val="CC9900"/>
                </a:solidFill>
              </a:rPr>
              <a:t>Занятия наших предков-</a:t>
            </a:r>
            <a:br>
              <a:rPr lang="ru-RU" sz="4000" dirty="0" smtClean="0">
                <a:solidFill>
                  <a:srgbClr val="CC9900"/>
                </a:solidFill>
              </a:rPr>
            </a:br>
            <a:r>
              <a:rPr lang="ru-RU" sz="4000" dirty="0" smtClean="0">
                <a:solidFill>
                  <a:srgbClr val="CC9900"/>
                </a:solidFill>
              </a:rPr>
              <a:t>кривичей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70C0"/>
                </a:solidFill>
              </a:rPr>
              <a:t>Герасимовой Ираиды Павловны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учителя начальных классов 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МКОУ «</a:t>
            </a:r>
            <a:r>
              <a:rPr lang="ru-RU" sz="2000" dirty="0" err="1" smtClean="0">
                <a:solidFill>
                  <a:srgbClr val="0070C0"/>
                </a:solidFill>
              </a:rPr>
              <a:t>Старосельская</a:t>
            </a:r>
            <a:r>
              <a:rPr lang="ru-RU" sz="2000" dirty="0" smtClean="0">
                <a:solidFill>
                  <a:srgbClr val="0070C0"/>
                </a:solidFill>
              </a:rPr>
              <a:t> СОШ»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err="1" smtClean="0">
                <a:solidFill>
                  <a:srgbClr val="0070C0"/>
                </a:solidFill>
              </a:rPr>
              <a:t>Сафоновского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>района</a:t>
            </a:r>
            <a:r>
              <a:rPr lang="ru-RU" sz="2000" dirty="0" smtClean="0">
                <a:solidFill>
                  <a:srgbClr val="0070C0"/>
                </a:solidFill>
              </a:rPr>
              <a:t>,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Смоленсой</a:t>
            </a:r>
            <a:r>
              <a:rPr lang="ru-RU" sz="2000" dirty="0">
                <a:solidFill>
                  <a:srgbClr val="0070C0"/>
                </a:solidFill>
              </a:rPr>
              <a:t> области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zdrawie.com/wp-content/uploads/2012/03/slavy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2" y="1844824"/>
            <a:ext cx="3528392" cy="4176464"/>
          </a:xfrm>
          <a:prstGeom prst="rect">
            <a:avLst/>
          </a:prstGeom>
          <a:noFill/>
          <a:ln w="38100">
            <a:solidFill>
              <a:srgbClr val="00206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1761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смолокурение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Объект 4" descr="http://russkiymir.md/ris24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8" y="1196752"/>
            <a:ext cx="4918364" cy="38884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6" name="Объект 5" descr="http://www.skitalets.ru/books/taiga/risunok11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1268760"/>
            <a:ext cx="1296144" cy="21602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08104" y="3471391"/>
            <a:ext cx="3453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стволе сосны сделаны зарубки и подвешен колпачок для сбора смолы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489515"/>
            <a:ext cx="4968552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Что смолили кривичи?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4581128"/>
            <a:ext cx="2952328" cy="6159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1"/>
                </a:solidFill>
              </a:rPr>
              <a:t>телеги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5557141"/>
            <a:ext cx="2952328" cy="6159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1"/>
                </a:solidFill>
              </a:rPr>
              <a:t>лодки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назад 11">
            <a:hlinkClick r:id="rId4" action="ppaction://hlinksldjump" highlightClick="1"/>
          </p:cNvPr>
          <p:cNvSpPr/>
          <p:nvPr/>
        </p:nvSpPr>
        <p:spPr>
          <a:xfrm>
            <a:off x="8520740" y="6237312"/>
            <a:ext cx="494953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Праздничное гуляние</a:t>
            </a:r>
          </a:p>
        </p:txBody>
      </p:sp>
      <p:pic>
        <p:nvPicPr>
          <p:cNvPr id="3" name="Рисунок 2" descr="http://www.artandphoto.ru/stock/art2/593/34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00822"/>
            <a:ext cx="6984776" cy="4880506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532439" y="6237312"/>
            <a:ext cx="494953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www.supercook.ru/images-skazki-vypusk/vs-ivanov-3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3"/>
            <a:ext cx="7272808" cy="446449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450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915816" y="2492896"/>
            <a:ext cx="3672408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Чем занимались наши предки?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556792"/>
            <a:ext cx="3024337" cy="1440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hlinkClick r:id="rId2" action="ppaction://hlinksldjump"/>
              </a:rPr>
              <a:t>скотоводство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1880" y="269032"/>
            <a:ext cx="2592287" cy="1440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hlinkClick r:id="rId3" action="ppaction://hlinksldjump"/>
              </a:rPr>
              <a:t>охота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hlinkClick r:id="rId3" action="ppaction://hlinksldjump"/>
              </a:rPr>
              <a:t> на птицу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hlinkClick r:id="rId3" action="ppaction://hlinksldjump"/>
              </a:rPr>
              <a:t>и зверя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4200694"/>
            <a:ext cx="3024336" cy="1440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hlinkClick r:id="rId4" action="ppaction://hlinksldjump"/>
              </a:rPr>
              <a:t>земледелие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4912" y="4145276"/>
            <a:ext cx="2751584" cy="14753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hlinkClick r:id="rId5" action="ppaction://hlinksldjump"/>
              </a:rPr>
              <a:t>бортничество</a:t>
            </a:r>
            <a:endParaRPr lang="ru-RU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26832" y="1556792"/>
            <a:ext cx="2736304" cy="1440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hlinkClick r:id="rId6" action="ppaction://hlinksldjump"/>
              </a:rPr>
              <a:t>смолокурение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91880" y="5225333"/>
            <a:ext cx="2592287" cy="1440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hlinkClick r:id="rId7" action="ppaction://hlinksldjump"/>
              </a:rPr>
              <a:t>рыболовство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48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Охота на птицу и зверя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1412776"/>
            <a:ext cx="5067672" cy="4968552"/>
          </a:xfrm>
          <a:solidFill>
            <a:srgbClr val="00B050"/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кого охотились кривичи?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Объект 8" descr="http://www.chitalnya.ru/upload/599/69977703271433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-2" r="-98" b="24470"/>
          <a:stretch/>
        </p:blipFill>
        <p:spPr bwMode="auto">
          <a:xfrm>
            <a:off x="251520" y="1700808"/>
            <a:ext cx="3600400" cy="4248472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2-tub-ru.yandex.net/i?id=610382775-25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10" y="2132856"/>
            <a:ext cx="1900555" cy="15334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 descr="http://im3-tub-ru.yandex.net/i?id=71593496-01-72&amp;n=2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9"/>
          <a:stretch/>
        </p:blipFill>
        <p:spPr bwMode="auto">
          <a:xfrm>
            <a:off x="6818362" y="2132857"/>
            <a:ext cx="1892300" cy="153342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://im4-tub-ru.yandex.net/i?id=141412865-34-72&amp;n=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461" y="4293096"/>
            <a:ext cx="1964055" cy="143129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5" name="Рисунок 14" descr="http://im5-tub-ru.yandex.net/i?id=388614200-25-72&amp;n=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90" y="4293096"/>
            <a:ext cx="1892300" cy="143129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7541488" y="348161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Управляющая кнопка: назад 2">
            <a:hlinkClick r:id="rId7" action="ppaction://hlinksldjump" highlightClick="1"/>
          </p:cNvPr>
          <p:cNvSpPr/>
          <p:nvPr/>
        </p:nvSpPr>
        <p:spPr>
          <a:xfrm>
            <a:off x="8532439" y="6237312"/>
            <a:ext cx="494953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4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Охота на медведя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www.bylkov.ru/_ph/284/2/40435528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00822"/>
            <a:ext cx="6840760" cy="488050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577813" y="6237312"/>
            <a:ext cx="494953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3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рыболовство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0112" y="1628800"/>
            <a:ext cx="3411488" cy="4608512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Чем ловили рыбу?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http://www.tanais.info/roerich/roerich174mm.jp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1"/>
            <a:ext cx="5256584" cy="46805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8532439" y="6237312"/>
            <a:ext cx="494953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17732"/>
              </p:ext>
            </p:extLst>
          </p:nvPr>
        </p:nvGraphicFramePr>
        <p:xfrm>
          <a:off x="5652120" y="2555272"/>
          <a:ext cx="3339480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435"/>
                <a:gridCol w="417435"/>
                <a:gridCol w="417435"/>
                <a:gridCol w="417435"/>
                <a:gridCol w="417435"/>
                <a:gridCol w="417435"/>
                <a:gridCol w="417435"/>
                <a:gridCol w="417435"/>
              </a:tblGrid>
              <a:tr h="0">
                <a:tc rowSpan="3"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0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О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С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С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У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4800" y="2555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4204" y="4720061"/>
            <a:ext cx="3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92198" y="3954536"/>
            <a:ext cx="3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72398" y="3139480"/>
            <a:ext cx="3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9754" y="5110192"/>
            <a:ext cx="3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5946" y="5110192"/>
            <a:ext cx="3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80908" y="5105669"/>
            <a:ext cx="3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48265" y="5089393"/>
            <a:ext cx="3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84612" y="5089393"/>
            <a:ext cx="3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29598" y="4293096"/>
            <a:ext cx="3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92198" y="4293096"/>
            <a:ext cx="3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40949" y="4303596"/>
            <a:ext cx="3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08306" y="4303596"/>
            <a:ext cx="3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09795" y="3501008"/>
            <a:ext cx="3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72401" y="3501008"/>
            <a:ext cx="3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40949" y="3508812"/>
            <a:ext cx="3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211480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Земледелие </a:t>
            </a:r>
            <a:r>
              <a:rPr lang="ru-RU" sz="2400" i="1" dirty="0" smtClean="0">
                <a:solidFill>
                  <a:schemeClr val="accent2"/>
                </a:solidFill>
              </a:rPr>
              <a:t>(ВЕСНА)</a:t>
            </a:r>
            <a:endParaRPr lang="ru-RU" sz="2400" i="1" dirty="0">
              <a:solidFill>
                <a:schemeClr val="accent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74568" y="1340768"/>
            <a:ext cx="3339480" cy="49838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  </a:t>
            </a:r>
            <a:r>
              <a:rPr lang="ru-RU" dirty="0" smtClean="0">
                <a:solidFill>
                  <a:schemeClr val="accent2"/>
                </a:solidFill>
              </a:rPr>
              <a:t>Чем пахали землю?</a:t>
            </a:r>
          </a:p>
          <a:p>
            <a:pPr lvl="8"/>
            <a:endParaRPr lang="ru-RU" dirty="0"/>
          </a:p>
        </p:txBody>
      </p:sp>
      <p:pic>
        <p:nvPicPr>
          <p:cNvPr id="5" name="Объект 4" descr="http://lib2.podelise.ru/tw_files2/urls_1/27/d-26949/26949_html_4e0ccb8e.jp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5616624" cy="43204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012160" y="2348880"/>
            <a:ext cx="266429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ru-RU" sz="2000" dirty="0" smtClean="0"/>
              <a:t>железным </a:t>
            </a:r>
          </a:p>
          <a:p>
            <a:pPr algn="ctr"/>
            <a:r>
              <a:rPr lang="ru-RU" sz="2000" dirty="0" smtClean="0"/>
              <a:t>    плугом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3645024"/>
            <a:ext cx="26642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ru-RU" sz="2000" dirty="0" smtClean="0"/>
              <a:t>деревянной сохой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88318" y="4913847"/>
            <a:ext cx="26642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ru-RU" sz="2000" dirty="0" smtClean="0"/>
              <a:t>бороной-</a:t>
            </a:r>
            <a:r>
              <a:rPr lang="ru-RU" sz="2000" dirty="0" err="1" smtClean="0"/>
              <a:t>суковаткой</a:t>
            </a:r>
            <a:endParaRPr lang="ru-RU" sz="2000" dirty="0"/>
          </a:p>
        </p:txBody>
      </p:sp>
      <p:sp>
        <p:nvSpPr>
          <p:cNvPr id="10" name="Управляющая кнопка: назад 9">
            <a:hlinkClick r:id="rId4" action="ppaction://hlinksldjump" highlightClick="1"/>
          </p:cNvPr>
          <p:cNvSpPr/>
          <p:nvPr/>
        </p:nvSpPr>
        <p:spPr>
          <a:xfrm>
            <a:off x="8532439" y="6237312"/>
            <a:ext cx="494953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rId4" action="ppaction://hlinksldjump" highlightClick="1"/>
          </p:cNvPr>
          <p:cNvSpPr/>
          <p:nvPr/>
        </p:nvSpPr>
        <p:spPr>
          <a:xfrm>
            <a:off x="8779915" y="6417332"/>
            <a:ext cx="45719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0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Земледелие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(ЛЕТО-ОСЕНЬ)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0796" y="1220492"/>
            <a:ext cx="3483496" cy="50558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Какие культуры возделывали кривичи?</a:t>
            </a:r>
            <a:endParaRPr lang="ru-RU" dirty="0"/>
          </a:p>
        </p:txBody>
      </p:sp>
      <p:pic>
        <p:nvPicPr>
          <p:cNvPr id="5" name="Объект 4" descr="http://s61.radikal.ru/i174/0910/55/e3f62228c275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5400600" cy="403244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29" name="Овал 28"/>
          <p:cNvSpPr/>
          <p:nvPr/>
        </p:nvSpPr>
        <p:spPr>
          <a:xfrm>
            <a:off x="5436096" y="2648580"/>
            <a:ext cx="1746448" cy="1099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кукуруза</a:t>
            </a:r>
            <a:endParaRPr lang="ru-RU" sz="2000" dirty="0"/>
          </a:p>
        </p:txBody>
      </p:sp>
      <p:sp>
        <p:nvSpPr>
          <p:cNvPr id="30" name="Овал 29"/>
          <p:cNvSpPr/>
          <p:nvPr/>
        </p:nvSpPr>
        <p:spPr>
          <a:xfrm>
            <a:off x="6876256" y="2780928"/>
            <a:ext cx="1746448" cy="1099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пшеница</a:t>
            </a:r>
            <a:endParaRPr lang="ru-RU" sz="2000" dirty="0"/>
          </a:p>
        </p:txBody>
      </p:sp>
      <p:sp>
        <p:nvSpPr>
          <p:cNvPr id="32" name="Овал 31"/>
          <p:cNvSpPr/>
          <p:nvPr/>
        </p:nvSpPr>
        <p:spPr>
          <a:xfrm>
            <a:off x="5652120" y="4832576"/>
            <a:ext cx="1746448" cy="1099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лён</a:t>
            </a:r>
            <a:endParaRPr lang="ru-RU" sz="2000" dirty="0"/>
          </a:p>
        </p:txBody>
      </p:sp>
      <p:sp>
        <p:nvSpPr>
          <p:cNvPr id="33" name="Овал 32"/>
          <p:cNvSpPr/>
          <p:nvPr/>
        </p:nvSpPr>
        <p:spPr>
          <a:xfrm>
            <a:off x="6945662" y="4005064"/>
            <a:ext cx="1746448" cy="1099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овёс</a:t>
            </a:r>
            <a:endParaRPr lang="ru-RU" sz="2000" dirty="0"/>
          </a:p>
        </p:txBody>
      </p:sp>
      <p:sp>
        <p:nvSpPr>
          <p:cNvPr id="34" name="Овал 33"/>
          <p:cNvSpPr/>
          <p:nvPr/>
        </p:nvSpPr>
        <p:spPr>
          <a:xfrm>
            <a:off x="7053344" y="5482332"/>
            <a:ext cx="1746448" cy="1099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ячмень</a:t>
            </a:r>
            <a:endParaRPr lang="ru-RU" sz="2000" dirty="0"/>
          </a:p>
        </p:txBody>
      </p:sp>
      <p:sp>
        <p:nvSpPr>
          <p:cNvPr id="35" name="Овал 34"/>
          <p:cNvSpPr/>
          <p:nvPr/>
        </p:nvSpPr>
        <p:spPr>
          <a:xfrm>
            <a:off x="4338526" y="5563031"/>
            <a:ext cx="1746448" cy="1099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рожь</a:t>
            </a:r>
            <a:endParaRPr lang="ru-RU" sz="2000" dirty="0"/>
          </a:p>
        </p:txBody>
      </p:sp>
      <p:sp>
        <p:nvSpPr>
          <p:cNvPr id="36" name="Овал 35"/>
          <p:cNvSpPr/>
          <p:nvPr/>
        </p:nvSpPr>
        <p:spPr>
          <a:xfrm>
            <a:off x="2339752" y="5563031"/>
            <a:ext cx="1746448" cy="1099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гречиха</a:t>
            </a:r>
            <a:endParaRPr lang="ru-RU" sz="2000" dirty="0"/>
          </a:p>
        </p:txBody>
      </p:sp>
      <p:sp>
        <p:nvSpPr>
          <p:cNvPr id="37" name="Овал 36"/>
          <p:cNvSpPr/>
          <p:nvPr/>
        </p:nvSpPr>
        <p:spPr>
          <a:xfrm>
            <a:off x="220719" y="5412432"/>
            <a:ext cx="1746448" cy="1099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просо</a:t>
            </a:r>
            <a:endParaRPr lang="ru-RU" sz="2000" dirty="0"/>
          </a:p>
        </p:txBody>
      </p:sp>
      <p:sp>
        <p:nvSpPr>
          <p:cNvPr id="39" name="Овал 38"/>
          <p:cNvSpPr/>
          <p:nvPr/>
        </p:nvSpPr>
        <p:spPr>
          <a:xfrm>
            <a:off x="5436096" y="3701869"/>
            <a:ext cx="1746448" cy="1099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рис</a:t>
            </a:r>
            <a:endParaRPr lang="ru-RU" sz="2000" dirty="0"/>
          </a:p>
        </p:txBody>
      </p:sp>
      <p:sp>
        <p:nvSpPr>
          <p:cNvPr id="14" name="Управляющая кнопка: назад 13">
            <a:hlinkClick r:id="rId3" action="ppaction://hlinksldjump" highlightClick="1"/>
          </p:cNvPr>
          <p:cNvSpPr/>
          <p:nvPr/>
        </p:nvSpPr>
        <p:spPr>
          <a:xfrm>
            <a:off x="8532439" y="6237312"/>
            <a:ext cx="494953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99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скотоводство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59832" y="1268760"/>
            <a:ext cx="5927576" cy="50124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Каких животных пасли кривичи?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8520740" y="6237312"/>
            <a:ext cx="494953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 descr="http://i057.radikal.ru/1103/90/b8a3402cf9fa.jp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12776"/>
            <a:ext cx="2808312" cy="45370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 rot="20075661">
            <a:off x="3145587" y="2149307"/>
            <a:ext cx="1849080" cy="8640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Сама пёстрая, </a:t>
            </a:r>
          </a:p>
          <a:p>
            <a:r>
              <a:rPr lang="ru-RU" dirty="0"/>
              <a:t>Е</a:t>
            </a:r>
            <a:r>
              <a:rPr lang="ru-RU" dirty="0" smtClean="0"/>
              <a:t>ст зелёное, </a:t>
            </a:r>
          </a:p>
          <a:p>
            <a:r>
              <a:rPr lang="ru-RU" dirty="0"/>
              <a:t>Д</a:t>
            </a:r>
            <a:r>
              <a:rPr lang="ru-RU" dirty="0" smtClean="0"/>
              <a:t>аёт белое.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20916424">
            <a:off x="4914668" y="2489551"/>
            <a:ext cx="3888432" cy="793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Не пахарь, не кузнец, не плотник, </a:t>
            </a:r>
            <a:br>
              <a:rPr lang="ru-RU" dirty="0"/>
            </a:br>
            <a:r>
              <a:rPr lang="ru-RU" dirty="0"/>
              <a:t>А первый на селе работник.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21076594">
            <a:off x="3094357" y="3844762"/>
            <a:ext cx="2888459" cy="810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Кто ни в жару, ни в стужу</a:t>
            </a:r>
            <a:br>
              <a:rPr lang="ru-RU" dirty="0"/>
            </a:br>
            <a:r>
              <a:rPr lang="ru-RU" dirty="0"/>
              <a:t>Не снимает шубу?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49636" y="5625244"/>
            <a:ext cx="350263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 бородой родится,</a:t>
            </a:r>
            <a:br>
              <a:rPr lang="ru-RU" dirty="0"/>
            </a:br>
            <a:r>
              <a:rPr lang="ru-RU" dirty="0"/>
              <a:t>Да никто этому не дивится.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20800014">
            <a:off x="6103062" y="4164123"/>
            <a:ext cx="2854567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Спереди — пятачок,</a:t>
            </a:r>
            <a:br>
              <a:rPr lang="ru-RU" dirty="0"/>
            </a:br>
            <a:r>
              <a:rPr lang="ru-RU" dirty="0"/>
              <a:t>Сзади — крючок,</a:t>
            </a:r>
            <a:br>
              <a:rPr lang="ru-RU" dirty="0"/>
            </a:br>
            <a:r>
              <a:rPr lang="ru-RU" dirty="0"/>
              <a:t>Посредине — спинка,</a:t>
            </a:r>
            <a:br>
              <a:rPr lang="ru-RU" dirty="0"/>
            </a:br>
            <a:r>
              <a:rPr lang="ru-RU" dirty="0"/>
              <a:t>На спинке — щетинка. </a:t>
            </a:r>
          </a:p>
        </p:txBody>
      </p:sp>
      <p:pic>
        <p:nvPicPr>
          <p:cNvPr id="23" name="Рисунок 22" descr="http://www.yaplakal.com/uploads/previews/post-2-13071820289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00" y="1784937"/>
            <a:ext cx="1095247" cy="786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4" name="Рисунок 23" descr="http://fotozveri.ru/loshad/160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27" y="3068960"/>
            <a:ext cx="1365211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5" name="Рисунок 24" descr="http://i.allday.ru/uploads/posts/2009-06/thumbs/1244273331_os1801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01" y="4399790"/>
            <a:ext cx="1059723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7" name="Рисунок 26" descr="http://thewealthwarrior.files.wordpress.com/2009/02/pig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461" y="5270429"/>
            <a:ext cx="948755" cy="6068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8" name="Рисунок 27" descr="http://www.flamber.ru/files/photos/1165179700/1188691362_g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47" y="6004003"/>
            <a:ext cx="966913" cy="629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986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бортничество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 descr="http://i074.radikal.ru/1107/fb/4e1c782fb7a7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12776"/>
            <a:ext cx="3295278" cy="45365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8" name="Рисунок 7" descr="http://im5-tub-ru.yandex.net/i?id=370515542-01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13984"/>
            <a:ext cx="1922150" cy="12229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9" name="Рисунок 8" descr="http://nau4im.ru/images/sornaks2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3984"/>
            <a:ext cx="2664296" cy="22310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" name="Управляющая кнопка: назад 6">
            <a:hlinkClick r:id="rId5" action="ppaction://hlinksldjump" highlightClick="1"/>
          </p:cNvPr>
          <p:cNvSpPr/>
          <p:nvPr/>
        </p:nvSpPr>
        <p:spPr>
          <a:xfrm>
            <a:off x="8520740" y="6237312"/>
            <a:ext cx="494953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66367" y="4923897"/>
            <a:ext cx="440404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Вырубленное человеком дупло для пчёл называлось </a:t>
            </a: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</a:rPr>
              <a:t>бортью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26912" y="3789040"/>
            <a:ext cx="440404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Что такое 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</a:rPr>
              <a:t>борть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656</TotalTime>
  <Words>176</Words>
  <Application>Microsoft Office PowerPoint</Application>
  <PresentationFormat>Экран (4:3)</PresentationFormat>
  <Paragraphs>90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Занятия наших предков- кривичей   Герасимовой Ираиды Павловны   учителя начальных классов  МКОУ «Старосельская СОШ» Сафоновского района,  Смоленсой области  </vt:lpstr>
      <vt:lpstr>Презентация PowerPoint</vt:lpstr>
      <vt:lpstr>Охота на птицу и зверя</vt:lpstr>
      <vt:lpstr>Охота на медведя</vt:lpstr>
      <vt:lpstr>рыболовство</vt:lpstr>
      <vt:lpstr>Земледелие (ВЕСНА)</vt:lpstr>
      <vt:lpstr>Земледелие (ЛЕТО-ОСЕНЬ)</vt:lpstr>
      <vt:lpstr>скотоводство</vt:lpstr>
      <vt:lpstr>бортничество</vt:lpstr>
      <vt:lpstr>смолокурение</vt:lpstr>
      <vt:lpstr>Праздничное гуляние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Занятия наших предков - кривичей</dc:title>
  <dc:creator>12345</dc:creator>
  <cp:lastModifiedBy>12345</cp:lastModifiedBy>
  <cp:revision>57</cp:revision>
  <dcterms:created xsi:type="dcterms:W3CDTF">2012-11-07T11:27:44Z</dcterms:created>
  <dcterms:modified xsi:type="dcterms:W3CDTF">2019-10-13T20:34:19Z</dcterms:modified>
</cp:coreProperties>
</file>