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9" r:id="rId3"/>
    <p:sldId id="280" r:id="rId4"/>
    <p:sldId id="306" r:id="rId5"/>
    <p:sldId id="305" r:id="rId6"/>
    <p:sldId id="281" r:id="rId7"/>
    <p:sldId id="282" r:id="rId8"/>
    <p:sldId id="304" r:id="rId9"/>
    <p:sldId id="308" r:id="rId10"/>
    <p:sldId id="307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309" r:id="rId19"/>
    <p:sldId id="293" r:id="rId20"/>
    <p:sldId id="290" r:id="rId21"/>
    <p:sldId id="291" r:id="rId22"/>
    <p:sldId id="292" r:id="rId23"/>
    <p:sldId id="294" r:id="rId24"/>
    <p:sldId id="295" r:id="rId25"/>
    <p:sldId id="296" r:id="rId26"/>
    <p:sldId id="297" r:id="rId27"/>
    <p:sldId id="310" r:id="rId28"/>
    <p:sldId id="298" r:id="rId29"/>
    <p:sldId id="299" r:id="rId30"/>
    <p:sldId id="300" r:id="rId31"/>
    <p:sldId id="301" r:id="rId32"/>
    <p:sldId id="302" r:id="rId33"/>
    <p:sldId id="303" r:id="rId3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96713"/>
    <a:srgbClr val="000000"/>
    <a:srgbClr val="B3D3EA"/>
    <a:srgbClr val="78ADC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5596" autoAdjust="0"/>
  </p:normalViewPr>
  <p:slideViewPr>
    <p:cSldViewPr>
      <p:cViewPr varScale="1">
        <p:scale>
          <a:sx n="95" d="100"/>
          <a:sy n="95" d="100"/>
        </p:scale>
        <p:origin x="-1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C0E6A6-7F7D-4022-AE4F-40070F7D1D7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3931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2D015-5A11-4487-99FB-49809C15B99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F5031-B0FC-48F0-8CB4-A0EED81B485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F5031-B0FC-48F0-8CB4-A0EED81B4859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65150"/>
            <a:ext cx="7620000" cy="70485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11275"/>
            <a:ext cx="7620000" cy="441325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119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19075"/>
            <a:ext cx="2181225" cy="5495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38125" y="219075"/>
            <a:ext cx="6391275" cy="5495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232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580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93388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516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547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809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5331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478209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448990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219075"/>
            <a:ext cx="87249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504" y="548680"/>
            <a:ext cx="8640960" cy="2016224"/>
          </a:xfrm>
        </p:spPr>
        <p:txBody>
          <a:bodyPr/>
          <a:lstStyle/>
          <a:p>
            <a:pPr algn="ctr"/>
            <a:r>
              <a:rPr lang="ru-RU" sz="5400" b="1" i="1" dirty="0" smtClean="0">
                <a:latin typeface="Georgia" pitchFamily="18" charset="0"/>
              </a:rPr>
              <a:t>Элективный курс</a:t>
            </a:r>
            <a:br>
              <a:rPr lang="ru-RU" sz="5400" b="1" i="1" dirty="0" smtClean="0">
                <a:latin typeface="Georgia" pitchFamily="18" charset="0"/>
              </a:rPr>
            </a:br>
            <a:r>
              <a:rPr lang="ru-RU" sz="5400" b="1" i="1" dirty="0" smtClean="0">
                <a:latin typeface="Georgia" pitchFamily="18" charset="0"/>
              </a:rPr>
              <a:t>«Учиться легко»</a:t>
            </a:r>
            <a:endParaRPr lang="ru-RU" sz="5400" b="1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560840" cy="345638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4000" b="1" i="1" dirty="0" smtClean="0">
                <a:latin typeface="Georgia" pitchFamily="18" charset="0"/>
              </a:rPr>
              <a:t>Цель: </a:t>
            </a:r>
            <a:r>
              <a:rPr lang="ru-RU" b="1" i="1" dirty="0" smtClean="0">
                <a:latin typeface="Georgia" pitchFamily="18" charset="0"/>
              </a:rPr>
              <a:t/>
            </a:r>
            <a:br>
              <a:rPr lang="ru-RU" b="1" i="1" dirty="0" smtClean="0">
                <a:latin typeface="Georgia" pitchFamily="18" charset="0"/>
              </a:rPr>
            </a:br>
            <a:r>
              <a:rPr lang="ru-RU" b="1" i="1" dirty="0" smtClean="0">
                <a:latin typeface="Georgia" pitchFamily="18" charset="0"/>
              </a:rPr>
              <a:t>Научиться обобщать и ограничивать понятия.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Documents and Settings\Admin\Рабочий стол\комод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556792"/>
            <a:ext cx="217011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:\Documents and Settings\Admin\Рабочий стол\диван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365104"/>
            <a:ext cx="2860675" cy="2080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Documents and Settings\Admin\Рабочий стол\стул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4437112"/>
            <a:ext cx="2214562" cy="21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Documents and Settings\Admin\Рабочий стол\шкаф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1484785"/>
            <a:ext cx="224155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Admin\Рабочий стол\стол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4365104"/>
            <a:ext cx="239223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467544" y="764704"/>
            <a:ext cx="1944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latin typeface="Georgia" pitchFamily="18" charset="0"/>
              </a:rPr>
              <a:t>Комод</a:t>
            </a:r>
            <a:endParaRPr lang="ru-RU" sz="32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3347864" y="3429000"/>
            <a:ext cx="25003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  <a:latin typeface="Georgia" pitchFamily="18" charset="0"/>
              </a:rPr>
              <a:t>Диван</a:t>
            </a:r>
          </a:p>
        </p:txBody>
      </p:sp>
      <p:sp>
        <p:nvSpPr>
          <p:cNvPr id="17" name="TextBox 9"/>
          <p:cNvSpPr txBox="1">
            <a:spLocks noChangeArrowheads="1"/>
          </p:cNvSpPr>
          <p:nvPr/>
        </p:nvSpPr>
        <p:spPr bwMode="auto">
          <a:xfrm>
            <a:off x="6732240" y="764704"/>
            <a:ext cx="2214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  <a:latin typeface="Georgia" pitchFamily="18" charset="0"/>
              </a:rPr>
              <a:t>Шкаф</a:t>
            </a:r>
          </a:p>
        </p:txBody>
      </p:sp>
      <p:sp>
        <p:nvSpPr>
          <p:cNvPr id="18" name="TextBox 10"/>
          <p:cNvSpPr txBox="1">
            <a:spLocks noChangeArrowheads="1"/>
          </p:cNvSpPr>
          <p:nvPr/>
        </p:nvSpPr>
        <p:spPr bwMode="auto">
          <a:xfrm>
            <a:off x="6732240" y="3645024"/>
            <a:ext cx="2143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  <a:latin typeface="Georgia" pitchFamily="18" charset="0"/>
              </a:rPr>
              <a:t>Стол</a:t>
            </a: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467544" y="3717032"/>
            <a:ext cx="1785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  <a:latin typeface="Georgia" pitchFamily="18" charset="0"/>
              </a:rPr>
              <a:t>Стул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27784" y="260648"/>
            <a:ext cx="4032448" cy="2599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Что это? </a:t>
            </a:r>
          </a:p>
          <a:p>
            <a:pPr>
              <a:lnSpc>
                <a:spcPct val="150000"/>
              </a:lnSpc>
            </a:pP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Как можно, одним словом назвать эти понятия?</a:t>
            </a:r>
            <a:endParaRPr lang="ru-RU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7772400" cy="1841997"/>
          </a:xfrm>
        </p:spPr>
        <p:txBody>
          <a:bodyPr anchor="ctr"/>
          <a:lstStyle/>
          <a:p>
            <a:pPr algn="ctr"/>
            <a:r>
              <a:rPr lang="ru-RU" sz="9600" b="1" i="1" dirty="0" smtClean="0">
                <a:latin typeface="Georgia" pitchFamily="18" charset="0"/>
              </a:rPr>
              <a:t>МЕБЕЛЬ</a:t>
            </a:r>
            <a:endParaRPr lang="ru-RU" sz="9600" b="1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79712" y="476673"/>
            <a:ext cx="5112568" cy="792087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ru-RU" sz="6000" b="1" i="1" dirty="0" smtClean="0">
                <a:latin typeface="Georgia" pitchFamily="18" charset="0"/>
              </a:rPr>
              <a:t>«Мебель»</a:t>
            </a:r>
            <a:endParaRPr lang="ru-RU" sz="6000" b="1" i="1" dirty="0">
              <a:latin typeface="Georgia" pitchFamily="18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395536" y="2132856"/>
            <a:ext cx="2357437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«КОМОД»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691680" y="2852936"/>
            <a:ext cx="228600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«СТУЛ»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131840" y="3528392"/>
            <a:ext cx="2800325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«ДИВАН»</a:t>
            </a: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364088" y="2780928"/>
            <a:ext cx="2357437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«СТОЛ»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00192" y="1916832"/>
            <a:ext cx="2357437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«ШКАФ»</a:t>
            </a:r>
          </a:p>
        </p:txBody>
      </p:sp>
      <p:cxnSp>
        <p:nvCxnSpPr>
          <p:cNvPr id="10" name="Прямая со стрелкой 9"/>
          <p:cNvCxnSpPr>
            <a:stCxn id="4" idx="0"/>
            <a:endCxn id="4" idx="0"/>
          </p:cNvCxnSpPr>
          <p:nvPr/>
        </p:nvCxnSpPr>
        <p:spPr bwMode="auto">
          <a:xfrm>
            <a:off x="1574255" y="2132856"/>
            <a:ext cx="0" cy="0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Прямая со стрелкой 14"/>
          <p:cNvCxnSpPr>
            <a:stCxn id="4" idx="0"/>
          </p:cNvCxnSpPr>
          <p:nvPr/>
        </p:nvCxnSpPr>
        <p:spPr bwMode="auto">
          <a:xfrm flipV="1">
            <a:off x="1574255" y="980728"/>
            <a:ext cx="1557585" cy="1152128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Прямая со стрелкой 29"/>
          <p:cNvCxnSpPr>
            <a:stCxn id="6" idx="0"/>
          </p:cNvCxnSpPr>
          <p:nvPr/>
        </p:nvCxnSpPr>
        <p:spPr bwMode="auto">
          <a:xfrm flipH="1" flipV="1">
            <a:off x="4427985" y="0"/>
            <a:ext cx="104018" cy="3528392"/>
          </a:xfrm>
          <a:prstGeom prst="straightConnector1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 стрелкой 31"/>
          <p:cNvCxnSpPr/>
          <p:nvPr/>
        </p:nvCxnSpPr>
        <p:spPr>
          <a:xfrm flipV="1">
            <a:off x="3131840" y="1340768"/>
            <a:ext cx="720080" cy="144016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1403648" y="1268760"/>
            <a:ext cx="1296144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4572000" y="1340768"/>
            <a:ext cx="0" cy="208823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 flipV="1">
            <a:off x="5940152" y="1268760"/>
            <a:ext cx="792088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 flipV="1">
            <a:off x="5148064" y="1268760"/>
            <a:ext cx="864094" cy="144016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67544" y="4221088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Так можно нарисовать схему для этих понятий.</a:t>
            </a:r>
          </a:p>
          <a:p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Посмотрите, куда направлены стрелки.</a:t>
            </a:r>
            <a:endParaRPr lang="ru-RU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16216" y="1772816"/>
            <a:ext cx="2448272" cy="576064"/>
          </a:xfrm>
        </p:spPr>
        <p:txBody>
          <a:bodyPr/>
          <a:lstStyle/>
          <a:p>
            <a:pPr algn="ctr"/>
            <a:r>
              <a:rPr lang="ru-RU" sz="2400" b="1" i="1" dirty="0" smtClean="0">
                <a:latin typeface="Georgia" pitchFamily="18" charset="0"/>
              </a:rPr>
              <a:t>КУБИКИ</a:t>
            </a:r>
            <a:endParaRPr lang="ru-RU" sz="2400" b="1" i="1" dirty="0">
              <a:latin typeface="Georgia" pitchFamily="18" charset="0"/>
            </a:endParaRPr>
          </a:p>
        </p:txBody>
      </p:sp>
      <p:pic>
        <p:nvPicPr>
          <p:cNvPr id="1026" name="Picture 2" descr="http://s6.marst.ru/preview/r/d0ced9d8fe3999e5fa2f217487bd7bfc/880x660/thumbs/RxNbrsD6sEkgWoWjoA8fhMwhcd7SHGlw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653136"/>
            <a:ext cx="2376264" cy="1728192"/>
          </a:xfrm>
          <a:prstGeom prst="rect">
            <a:avLst/>
          </a:prstGeom>
          <a:noFill/>
        </p:spPr>
      </p:pic>
      <p:pic>
        <p:nvPicPr>
          <p:cNvPr id="1028" name="Picture 4" descr="http://blogs.klerk.ru/images/tmp/201108/497d2b7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564904"/>
            <a:ext cx="2304256" cy="2088232"/>
          </a:xfrm>
          <a:prstGeom prst="rect">
            <a:avLst/>
          </a:prstGeom>
          <a:noFill/>
        </p:spPr>
      </p:pic>
      <p:pic>
        <p:nvPicPr>
          <p:cNvPr id="1030" name="Picture 6" descr="http://www.booksiti.net.ru/books/268497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196752"/>
            <a:ext cx="2304256" cy="2232248"/>
          </a:xfrm>
          <a:prstGeom prst="rect">
            <a:avLst/>
          </a:prstGeom>
          <a:noFill/>
        </p:spPr>
      </p:pic>
      <p:pic>
        <p:nvPicPr>
          <p:cNvPr id="1032" name="Picture 8" descr="http://4baby.by/images/catalog/01309_534.jpg"/>
          <p:cNvPicPr>
            <a:picLocks noChangeAspect="1" noChangeArrowheads="1"/>
          </p:cNvPicPr>
          <p:nvPr/>
        </p:nvPicPr>
        <p:blipFill>
          <a:blip r:embed="rId5" cstate="print"/>
          <a:srcRect l="14286" t="10026" r="14286" b="5752"/>
          <a:stretch>
            <a:fillRect/>
          </a:stretch>
        </p:blipFill>
        <p:spPr bwMode="auto">
          <a:xfrm>
            <a:off x="3923928" y="3573016"/>
            <a:ext cx="2160240" cy="1728192"/>
          </a:xfrm>
          <a:prstGeom prst="rect">
            <a:avLst/>
          </a:prstGeom>
          <a:noFill/>
        </p:spPr>
      </p:pic>
      <p:sp>
        <p:nvSpPr>
          <p:cNvPr id="8" name="Текст 2"/>
          <p:cNvSpPr txBox="1">
            <a:spLocks/>
          </p:cNvSpPr>
          <p:nvPr/>
        </p:nvSpPr>
        <p:spPr bwMode="auto">
          <a:xfrm>
            <a:off x="611560" y="404664"/>
            <a:ext cx="244827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МАШИНКА</a:t>
            </a:r>
            <a:endParaRPr kumimoji="0" lang="ru-RU" sz="24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 bwMode="auto">
          <a:xfrm>
            <a:off x="3779912" y="2780928"/>
            <a:ext cx="244827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ЮЛА</a:t>
            </a:r>
            <a:endParaRPr kumimoji="0" lang="ru-RU" sz="24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10" name="Текст 2"/>
          <p:cNvSpPr txBox="1">
            <a:spLocks/>
          </p:cNvSpPr>
          <p:nvPr/>
        </p:nvSpPr>
        <p:spPr bwMode="auto">
          <a:xfrm>
            <a:off x="827584" y="3861048"/>
            <a:ext cx="244827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МИШКА</a:t>
            </a:r>
            <a:endParaRPr kumimoji="0" lang="ru-RU" sz="24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99792" y="260648"/>
            <a:ext cx="4752528" cy="2218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Как можно обобщить эти понятия?</a:t>
            </a:r>
            <a:endParaRPr lang="ru-RU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132856"/>
            <a:ext cx="7772400" cy="1362075"/>
          </a:xfrm>
        </p:spPr>
        <p:txBody>
          <a:bodyPr/>
          <a:lstStyle/>
          <a:p>
            <a:pPr algn="ctr"/>
            <a:r>
              <a:rPr lang="ru-RU" sz="9600" i="1" dirty="0" smtClean="0">
                <a:latin typeface="Georgia" pitchFamily="18" charset="0"/>
              </a:rPr>
              <a:t>ИГРУШКИ</a:t>
            </a:r>
            <a:endParaRPr lang="ru-RU" sz="9600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51720" y="332656"/>
            <a:ext cx="5184576" cy="936104"/>
          </a:xfrm>
          <a:ln w="952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ru-RU" sz="6000" b="1" i="1" dirty="0" smtClean="0">
                <a:latin typeface="Georgia" pitchFamily="18" charset="0"/>
              </a:rPr>
              <a:t>«Игрушки»</a:t>
            </a:r>
            <a:endParaRPr lang="ru-RU" sz="6000" b="1" i="1" dirty="0">
              <a:latin typeface="Georgia" pitchFamily="18" charset="0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 bwMode="auto">
          <a:xfrm>
            <a:off x="467544" y="2708920"/>
            <a:ext cx="2592288" cy="57606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«МАШИНКА»</a:t>
            </a:r>
            <a:endParaRPr kumimoji="0" lang="ru-RU" sz="24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 bwMode="auto">
          <a:xfrm>
            <a:off x="5940152" y="2780928"/>
            <a:ext cx="2448272" cy="57606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«КУБИКИ»</a:t>
            </a:r>
            <a:endParaRPr kumimoji="0" lang="ru-RU" sz="24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Текст 2"/>
          <p:cNvSpPr txBox="1">
            <a:spLocks/>
          </p:cNvSpPr>
          <p:nvPr/>
        </p:nvSpPr>
        <p:spPr bwMode="auto">
          <a:xfrm>
            <a:off x="1763688" y="3861048"/>
            <a:ext cx="2448272" cy="57606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«МИШКА»</a:t>
            </a:r>
            <a:endParaRPr kumimoji="0" lang="ru-RU" sz="24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 bwMode="auto">
          <a:xfrm>
            <a:off x="4860032" y="3861048"/>
            <a:ext cx="2448272" cy="57606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«ЮЛА»</a:t>
            </a:r>
            <a:endParaRPr kumimoji="0" lang="ru-RU" sz="24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1619672" y="1340768"/>
            <a:ext cx="1440160" cy="136815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3347864" y="1340768"/>
            <a:ext cx="576064" cy="24482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5076056" y="1340768"/>
            <a:ext cx="720080" cy="24482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0"/>
          </p:cNvCxnSpPr>
          <p:nvPr/>
        </p:nvCxnSpPr>
        <p:spPr>
          <a:xfrm flipH="1" flipV="1">
            <a:off x="5940152" y="1268760"/>
            <a:ext cx="1224136" cy="151216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-180528" y="4725144"/>
            <a:ext cx="932452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Как будет выглядеть схема?</a:t>
            </a:r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Куда будут направлены стрелки?</a:t>
            </a:r>
          </a:p>
          <a:p>
            <a:endParaRPr lang="ru-RU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uiExpand="1" build="allAtOnce" animBg="1"/>
      <p:bldP spid="5" grpId="0" uiExpand="1" build="allAtOnce" animBg="1"/>
      <p:bldP spid="7" grpId="0" uiExpand="1" build="allAtOnce" animBg="1"/>
      <p:bldP spid="8" grpId="0" uiExpand="1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5436096" y="1124744"/>
            <a:ext cx="2952328" cy="576064"/>
          </a:xfrm>
          <a:ln w="952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ru-RU" sz="3200" b="1" i="1" dirty="0" smtClean="0">
                <a:latin typeface="Georgia" pitchFamily="18" charset="0"/>
              </a:rPr>
              <a:t>«Игрушки»</a:t>
            </a:r>
            <a:endParaRPr lang="ru-RU" sz="3200" b="1" i="1" dirty="0">
              <a:latin typeface="Georgia" pitchFamily="18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 bwMode="auto">
          <a:xfrm>
            <a:off x="4499992" y="2636912"/>
            <a:ext cx="2160240" cy="43204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«МАШИНКА»</a:t>
            </a:r>
            <a:endParaRPr kumimoji="0" lang="ru-RU" sz="2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 bwMode="auto">
          <a:xfrm>
            <a:off x="5004048" y="3861048"/>
            <a:ext cx="1800200" cy="504056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«МИШКА»</a:t>
            </a:r>
            <a:endParaRPr kumimoji="0" lang="ru-RU" sz="2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7" name="Текст 2"/>
          <p:cNvSpPr txBox="1">
            <a:spLocks/>
          </p:cNvSpPr>
          <p:nvPr/>
        </p:nvSpPr>
        <p:spPr bwMode="auto">
          <a:xfrm>
            <a:off x="7524328" y="2636912"/>
            <a:ext cx="1440160" cy="432048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«ЮЛА»</a:t>
            </a:r>
            <a:endParaRPr kumimoji="0" lang="ru-RU" sz="2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 bwMode="auto">
          <a:xfrm>
            <a:off x="7092280" y="3861048"/>
            <a:ext cx="1872208" cy="504056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«КУБИКИ»</a:t>
            </a:r>
            <a:endParaRPr kumimoji="0" lang="ru-RU" sz="2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 bwMode="auto">
          <a:xfrm>
            <a:off x="1043608" y="1196752"/>
            <a:ext cx="2664296" cy="576063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«Мебель»</a:t>
            </a:r>
            <a:endParaRPr kumimoji="0" lang="ru-RU" sz="32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251521" y="2636912"/>
            <a:ext cx="1656184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chemeClr val="bg1"/>
                </a:solidFill>
                <a:latin typeface="Georgia" pitchFamily="18" charset="0"/>
              </a:rPr>
              <a:t>«КОМОД»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67544" y="3501008"/>
            <a:ext cx="1416199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chemeClr val="bg1"/>
                </a:solidFill>
                <a:latin typeface="Georgia" pitchFamily="18" charset="0"/>
              </a:rPr>
              <a:t>«СТУЛ»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47664" y="4077072"/>
            <a:ext cx="1728192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chemeClr val="bg1"/>
                </a:solidFill>
                <a:latin typeface="Georgia" pitchFamily="18" charset="0"/>
              </a:rPr>
              <a:t>«ДИВАН»</a:t>
            </a: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2915816" y="2636912"/>
            <a:ext cx="1368152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chemeClr val="bg1"/>
                </a:solidFill>
                <a:latin typeface="Georgia" pitchFamily="18" charset="0"/>
              </a:rPr>
              <a:t>«СТОЛ»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699792" y="3501008"/>
            <a:ext cx="1512167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chemeClr val="bg1"/>
                </a:solidFill>
                <a:latin typeface="Georgia" pitchFamily="18" charset="0"/>
              </a:rPr>
              <a:t>«ШКАФ»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2339752" y="1772816"/>
            <a:ext cx="72008" cy="223224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1835696" y="1772816"/>
            <a:ext cx="432048" cy="172819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3" idx="0"/>
          </p:cNvCxnSpPr>
          <p:nvPr/>
        </p:nvCxnSpPr>
        <p:spPr>
          <a:xfrm flipH="1" flipV="1">
            <a:off x="3059832" y="1772816"/>
            <a:ext cx="540060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5724128" y="1700808"/>
            <a:ext cx="288032" cy="93610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1115616" y="1772816"/>
            <a:ext cx="576064" cy="7920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2699792" y="1844824"/>
            <a:ext cx="216024" cy="165618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6588224" y="1772816"/>
            <a:ext cx="360040" cy="201622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 flipV="1">
            <a:off x="7812360" y="1700808"/>
            <a:ext cx="576064" cy="8640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 flipV="1">
            <a:off x="7236296" y="1700808"/>
            <a:ext cx="288032" cy="208823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51520" y="332656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РОДОВОЕ ПОНЯТИЕ</a:t>
            </a:r>
            <a:endParaRPr lang="ru-RU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9" name="Стрелка вниз 38"/>
          <p:cNvSpPr/>
          <p:nvPr/>
        </p:nvSpPr>
        <p:spPr bwMode="auto">
          <a:xfrm>
            <a:off x="2915816" y="764704"/>
            <a:ext cx="484632" cy="258328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43" name="Стрелка вниз 42"/>
          <p:cNvSpPr/>
          <p:nvPr/>
        </p:nvSpPr>
        <p:spPr bwMode="auto">
          <a:xfrm>
            <a:off x="5580112" y="764704"/>
            <a:ext cx="484632" cy="258328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0" y="5517232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ВИДОВЫЕ ПОНЯТИЯ</a:t>
            </a:r>
            <a:endParaRPr lang="ru-RU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6" name="AutoShape 5"/>
          <p:cNvSpPr>
            <a:spLocks/>
          </p:cNvSpPr>
          <p:nvPr/>
        </p:nvSpPr>
        <p:spPr bwMode="auto">
          <a:xfrm rot="5400000" flipH="1">
            <a:off x="4355975" y="1340769"/>
            <a:ext cx="432050" cy="7632848"/>
          </a:xfrm>
          <a:prstGeom prst="leftBrace">
            <a:avLst>
              <a:gd name="adj1" fmla="val 144870"/>
              <a:gd name="adj2" fmla="val 50000"/>
            </a:avLst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22" grpId="0"/>
      <p:bldP spid="39" grpId="0" animBg="1"/>
      <p:bldP spid="43" grpId="0" animBg="1"/>
      <p:bldP spid="44" grpId="0"/>
      <p:bldP spid="4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556792"/>
            <a:ext cx="8026151" cy="349818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Как вы думаете, </a:t>
            </a:r>
          </a:p>
          <a:p>
            <a:pPr algn="ctr">
              <a:lnSpc>
                <a:spcPct val="150000"/>
              </a:lnSpc>
            </a:pP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что это за мысленное действие или логическую операцию мы сейчас совершаем?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772400" cy="1362075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FFFF00"/>
                </a:solidFill>
                <a:latin typeface="Georgia" pitchFamily="18" charset="0"/>
              </a:rPr>
              <a:t>Обобщение понятий</a:t>
            </a:r>
            <a:endParaRPr lang="ru-RU" i="1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1988840"/>
            <a:ext cx="7200800" cy="4104456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200" b="1" i="1" dirty="0" smtClean="0">
                <a:latin typeface="Georgia" pitchFamily="18" charset="0"/>
              </a:rPr>
              <a:t>Это мысленное действие, смысл которого в объединении нескольких видовых понятий в одном родовом понятии.</a:t>
            </a:r>
          </a:p>
          <a:p>
            <a:pPr algn="ctr"/>
            <a:endParaRPr lang="ru-RU" sz="3200" b="1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332656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600" i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Georgia" pitchFamily="18" charset="0"/>
              </a:rPr>
              <a:t>Блок «Работа с понятием»</a:t>
            </a:r>
            <a:endParaRPr lang="ru-RU" sz="3600" i="1" dirty="0">
              <a:solidFill>
                <a:schemeClr val="bg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2051720" y="1052736"/>
            <a:ext cx="6768752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 bwMode="auto">
          <a:xfrm>
            <a:off x="2123728" y="1052736"/>
            <a:ext cx="6624736" cy="496855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1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pitchFamily="18" charset="0"/>
              </a:rPr>
              <a:t>1. Понятие и структура понятия.</a:t>
            </a: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 Обобщение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 и ограничение понятий.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1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pitchFamily="18" charset="0"/>
              </a:rPr>
              <a:t>2. Выделение существенных признаков.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3. Определение понятия.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1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pitchFamily="18" charset="0"/>
              </a:rPr>
              <a:t>4. Отношение между понятиями.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5. Установление причинно-следственных 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связей.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1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pitchFamily="18" charset="0"/>
              </a:rPr>
              <a:t>6. Классификация понятий.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7. Умение оценивать.</a:t>
            </a:r>
            <a:endParaRPr kumimoji="0" lang="ru-RU" sz="2000" b="0" i="1" u="none" strike="noStrike" cap="none" normalizeH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67544" y="2924944"/>
            <a:ext cx="77724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600" b="1" i="1" u="none" strike="noStrike" kern="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обувь</a:t>
            </a:r>
            <a:endParaRPr kumimoji="0" lang="ru-RU" sz="9600" b="1" i="1" u="none" strike="noStrike" kern="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476672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Из каких понятий состоит это понятие?</a:t>
            </a:r>
            <a:endParaRPr lang="ru-RU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Лапо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908050"/>
            <a:ext cx="23034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сандал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3141663"/>
            <a:ext cx="19431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ботино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813" y="5229225"/>
            <a:ext cx="207645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 descr="Сапог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1844824"/>
            <a:ext cx="1712912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Галош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3663" y="765175"/>
            <a:ext cx="2087562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Туфель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92725" y="5300663"/>
            <a:ext cx="2076450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Тапочек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72200" y="3212976"/>
            <a:ext cx="2160588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51520" y="260648"/>
            <a:ext cx="2232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Лапоть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491880" y="1268760"/>
            <a:ext cx="19440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Сапог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372200" y="260648"/>
            <a:ext cx="2160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Галоша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95536" y="2492896"/>
            <a:ext cx="2232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Сандалия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403648" y="4653136"/>
            <a:ext cx="2232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Ботинок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6300192" y="2564904"/>
            <a:ext cx="2232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Тапочек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5148064" y="4725144"/>
            <a:ext cx="2232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b="1" i="1" dirty="0" smtClean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Туфель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332656"/>
            <a:ext cx="2841575" cy="864096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ru-RU" i="1" dirty="0" smtClean="0">
                <a:latin typeface="Georgia" pitchFamily="18" charset="0"/>
              </a:rPr>
              <a:t>«ОБУВЬ»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467544" y="2204864"/>
            <a:ext cx="2376264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 «Лапоть»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251520" y="3429000"/>
            <a:ext cx="2520082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«Сандалия»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403648" y="4293096"/>
            <a:ext cx="252028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«Ботинок»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563888" y="2492896"/>
            <a:ext cx="1944018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«Сапог»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076056" y="4293096"/>
            <a:ext cx="223205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b="1" i="1" dirty="0" smtClean="0">
                <a:solidFill>
                  <a:schemeClr val="bg1"/>
                </a:solidFill>
                <a:latin typeface="Georgia" pitchFamily="18" charset="0"/>
              </a:rPr>
              <a:t>« </a:t>
            </a: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Туфель»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372200" y="2204864"/>
            <a:ext cx="2160042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«Галоша»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012160" y="3501008"/>
            <a:ext cx="223205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«Тапочек»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2339752" y="1196752"/>
            <a:ext cx="936104" cy="100811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2483768" y="1196752"/>
            <a:ext cx="1080120" cy="216024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131840" y="1196752"/>
            <a:ext cx="648072" cy="3024336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5940152" y="1268760"/>
            <a:ext cx="1728192" cy="936104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4572000" y="1196752"/>
            <a:ext cx="0" cy="1296144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5724128" y="1268760"/>
            <a:ext cx="864096" cy="223224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5436096" y="1268760"/>
            <a:ext cx="360040" cy="295232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95536" y="4869160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Обратите внимание, стрелки теперь направлены в другую сторону!</a:t>
            </a:r>
            <a:endParaRPr lang="ru-RU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55576" y="2708920"/>
            <a:ext cx="77724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600" b="1" i="1" u="none" strike="noStrike" kern="0" cap="all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сОБАКА</a:t>
            </a:r>
            <a:endParaRPr kumimoji="0" lang="ru-RU" sz="9600" b="1" i="1" u="none" strike="noStrike" kern="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04664"/>
            <a:ext cx="7992888" cy="1480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На какие понятия</a:t>
            </a:r>
          </a:p>
          <a:p>
            <a:pPr>
              <a:lnSpc>
                <a:spcPct val="150000"/>
              </a:lnSpc>
            </a:pPr>
            <a:r>
              <a:rPr lang="ru-RU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можно разделить это понятие?</a:t>
            </a:r>
            <a:endParaRPr lang="ru-RU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овчар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648"/>
            <a:ext cx="3313113" cy="3096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бульдо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76672"/>
            <a:ext cx="3316287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такс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413" y="3789363"/>
            <a:ext cx="40322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611560" y="2852936"/>
            <a:ext cx="2664296" cy="648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ОВЧАРКА</a:t>
            </a:r>
            <a:endParaRPr kumimoji="0" lang="ru-RU" sz="3200" b="1" i="1" u="none" strike="noStrike" kern="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5940152" y="2852936"/>
            <a:ext cx="2664296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БУЛЬДОГ</a:t>
            </a:r>
            <a:endParaRPr kumimoji="0" lang="ru-RU" sz="3200" b="1" i="1" u="none" strike="noStrike" kern="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3203848" y="3140968"/>
            <a:ext cx="2664296" cy="720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ТАКСА</a:t>
            </a:r>
            <a:endParaRPr kumimoji="0" lang="ru-RU" sz="3200" b="1" i="1" u="none" strike="noStrike" kern="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987824" y="404664"/>
            <a:ext cx="3240360" cy="864096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ru-RU" i="1" dirty="0" smtClean="0">
                <a:latin typeface="Georgia" pitchFamily="18" charset="0"/>
              </a:rPr>
              <a:t>«СОБАКА»</a:t>
            </a:r>
            <a:endParaRPr lang="ru-RU" i="1" dirty="0">
              <a:latin typeface="Georgia" pitchFamily="18" charset="0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539552" y="2636912"/>
            <a:ext cx="2376264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«Овчарка»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419872" y="4005064"/>
            <a:ext cx="2376264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«Такса»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084168" y="2708920"/>
            <a:ext cx="2664296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 «Бульдог»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1979712" y="1340768"/>
            <a:ext cx="1800200" cy="1224136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4572000" y="1268760"/>
            <a:ext cx="0" cy="2664296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5724128" y="1340768"/>
            <a:ext cx="1368152" cy="1296144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4941168"/>
            <a:ext cx="8352928" cy="1306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Как будет выглядеть схема для этого мысленного действия?</a:t>
            </a:r>
            <a:endParaRPr lang="ru-RU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55576" y="1628800"/>
            <a:ext cx="2880320" cy="648072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ru-RU" sz="3200" i="1" dirty="0" smtClean="0">
                <a:latin typeface="Georgia" pitchFamily="18" charset="0"/>
              </a:rPr>
              <a:t>«СОБАКА»</a:t>
            </a:r>
            <a:endParaRPr lang="ru-RU" sz="3200" i="1" dirty="0">
              <a:latin typeface="Georgia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724128" y="1628800"/>
            <a:ext cx="2697559" cy="648072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«ОБУВЬ»</a:t>
            </a:r>
            <a:endParaRPr kumimoji="0" lang="ru-RU" sz="3200" b="1" i="1" u="none" strike="noStrike" kern="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0" y="3861048"/>
            <a:ext cx="2376264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«Овчарка»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87824" y="3861048"/>
            <a:ext cx="1872208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«Такса»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115616" y="4509120"/>
            <a:ext cx="2664296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 «Бульдог»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572000" y="3212976"/>
            <a:ext cx="2376264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 «Лапоть»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004048" y="4077072"/>
            <a:ext cx="223205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 dirty="0">
                <a:solidFill>
                  <a:schemeClr val="bg1"/>
                </a:solidFill>
                <a:latin typeface="Georgia" pitchFamily="18" charset="0"/>
              </a:rPr>
              <a:t> </a:t>
            </a:r>
            <a:r>
              <a:rPr lang="ru-RU" b="1" i="1" dirty="0" smtClean="0">
                <a:solidFill>
                  <a:schemeClr val="bg1"/>
                </a:solidFill>
                <a:latin typeface="Georgia" pitchFamily="18" charset="0"/>
              </a:rPr>
              <a:t>« </a:t>
            </a: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Туфель»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372200" y="4653136"/>
            <a:ext cx="2520280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«Ботинок»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1115616" y="2420888"/>
            <a:ext cx="648072" cy="144016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131840" y="2420888"/>
            <a:ext cx="648072" cy="136815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>
            <a:off x="7020272" y="2420888"/>
            <a:ext cx="0" cy="1656184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2627784" y="2420888"/>
            <a:ext cx="72008" cy="2016224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7380312" y="2420888"/>
            <a:ext cx="144016" cy="223224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7956376" y="2420888"/>
            <a:ext cx="432048" cy="1224136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6300192" y="2420888"/>
            <a:ext cx="360040" cy="72008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7092280" y="3717032"/>
            <a:ext cx="1944018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«Сапог»</a:t>
            </a:r>
            <a:endParaRPr lang="ru-RU" sz="28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476672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РОДОВОЕ ПОНЯТИЕ</a:t>
            </a:r>
            <a:endParaRPr lang="ru-RU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 bwMode="auto">
          <a:xfrm>
            <a:off x="2627784" y="1124744"/>
            <a:ext cx="484632" cy="258328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23" name="Стрелка вниз 22"/>
          <p:cNvSpPr/>
          <p:nvPr/>
        </p:nvSpPr>
        <p:spPr bwMode="auto">
          <a:xfrm>
            <a:off x="5868144" y="1124744"/>
            <a:ext cx="484632" cy="258328"/>
          </a:xfrm>
          <a:prstGeom prst="down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24" name="AutoShape 5"/>
          <p:cNvSpPr>
            <a:spLocks/>
          </p:cNvSpPr>
          <p:nvPr/>
        </p:nvSpPr>
        <p:spPr bwMode="auto">
          <a:xfrm rot="5400000" flipH="1">
            <a:off x="4535995" y="1952837"/>
            <a:ext cx="432050" cy="7128792"/>
          </a:xfrm>
          <a:prstGeom prst="leftBrace">
            <a:avLst>
              <a:gd name="adj1" fmla="val 144870"/>
              <a:gd name="adj2" fmla="val 50000"/>
            </a:avLst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51520" y="5805264"/>
            <a:ext cx="8892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ВИДОВЫЕ ПОНЯТИЯ</a:t>
            </a:r>
            <a:endParaRPr lang="ru-RU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11" grpId="0" animBg="1"/>
      <p:bldP spid="22" grpId="0" animBg="1"/>
      <p:bldP spid="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268761"/>
            <a:ext cx="7772400" cy="313814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А как называется</a:t>
            </a:r>
          </a:p>
          <a:p>
            <a:pPr algn="ctr">
              <a:lnSpc>
                <a:spcPct val="150000"/>
              </a:lnSpc>
            </a:pPr>
            <a:r>
              <a:rPr lang="ru-RU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мысленное действие, которое мы совершали с понятием обувь и с понятием </a:t>
            </a:r>
            <a:r>
              <a:rPr lang="ru-RU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собака</a:t>
            </a:r>
            <a:r>
              <a:rPr lang="ru-RU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?</a:t>
            </a:r>
            <a:endParaRPr lang="ru-RU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1080120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FFFF00"/>
                </a:solidFill>
                <a:latin typeface="Georgia" pitchFamily="18" charset="0"/>
              </a:rPr>
              <a:t>Ограничение понятий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412776"/>
            <a:ext cx="7772400" cy="4752528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200" b="1" i="1" dirty="0" smtClean="0">
                <a:latin typeface="Georgia" pitchFamily="18" charset="0"/>
              </a:rPr>
              <a:t>это мысленное действие обратное обобщению. Иначе говоря, переход от рода к виду, увеличение его содержания путем прибавления видовых признаков.</a:t>
            </a:r>
          </a:p>
          <a:p>
            <a:pPr>
              <a:lnSpc>
                <a:spcPct val="150000"/>
              </a:lnSpc>
            </a:pPr>
            <a:endParaRPr lang="ru-RU" b="1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772400" cy="489654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4400" i="1" dirty="0" smtClean="0">
                <a:latin typeface="Georgia" pitchFamily="18" charset="0"/>
              </a:rPr>
              <a:t>Перечислите </a:t>
            </a:r>
            <a:br>
              <a:rPr lang="ru-RU" sz="4400" i="1" dirty="0" smtClean="0">
                <a:latin typeface="Georgia" pitchFamily="18" charset="0"/>
              </a:rPr>
            </a:br>
            <a:r>
              <a:rPr lang="ru-RU" sz="4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новые понятия</a:t>
            </a:r>
            <a:r>
              <a:rPr lang="ru-RU" sz="4400" i="1" dirty="0" smtClean="0">
                <a:solidFill>
                  <a:srgbClr val="FFFF00"/>
                </a:solidFill>
                <a:latin typeface="Georgia" pitchFamily="18" charset="0"/>
              </a:rPr>
              <a:t>, </a:t>
            </a:r>
            <a:r>
              <a:rPr lang="ru-RU" sz="4400" i="1" dirty="0" smtClean="0">
                <a:latin typeface="Georgia" pitchFamily="18" charset="0"/>
              </a:rPr>
              <a:t>которые вы услышали на этом уроке.</a:t>
            </a:r>
            <a:endParaRPr lang="ru-RU" sz="4400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332656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Georgia" pitchFamily="18" charset="0"/>
              </a:rPr>
              <a:t>Результат</a:t>
            </a:r>
            <a:endParaRPr lang="ru-RU" sz="3600" i="1" dirty="0">
              <a:solidFill>
                <a:schemeClr val="bg2">
                  <a:lumMod val="90000"/>
                  <a:lumOff val="10000"/>
                </a:schemeClr>
              </a:solidFill>
              <a:latin typeface="Georgia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2051720" y="1052736"/>
            <a:ext cx="6768752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 bwMode="auto">
          <a:xfrm>
            <a:off x="2051720" y="1052736"/>
            <a:ext cx="6840760" cy="460851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457200" indent="-457200" algn="l">
              <a:lnSpc>
                <a:spcPct val="150000"/>
              </a:lnSpc>
            </a:pPr>
            <a:r>
              <a:rPr kumimoji="0" lang="ru-RU" sz="2000" b="0" i="1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pitchFamily="18" charset="0"/>
              </a:rPr>
              <a:t>1. </a:t>
            </a: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Научиться обобщать и ограничивать понятия. </a:t>
            </a:r>
          </a:p>
          <a:p>
            <a:pPr marL="457200" indent="-457200" algn="l">
              <a:lnSpc>
                <a:spcPct val="150000"/>
              </a:lnSpc>
            </a:pPr>
            <a:r>
              <a:rPr kumimoji="0" lang="ru-RU" sz="2000" b="0" i="1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pitchFamily="18" charset="0"/>
              </a:rPr>
              <a:t>2. </a:t>
            </a: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Научиться выделять существенные  признаки. </a:t>
            </a:r>
          </a:p>
          <a:p>
            <a:pPr marL="457200" indent="-457200" algn="l">
              <a:lnSpc>
                <a:spcPct val="150000"/>
              </a:lnSpc>
            </a:pP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3. Научиться давать определения понятию.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1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pitchFamily="18" charset="0"/>
              </a:rPr>
              <a:t>4. Научиться приему построения определенных  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1" u="none" strike="noStrike" cap="none" normalizeH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 pitchFamily="18" charset="0"/>
              </a:rPr>
              <a:t>понятий.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5. Научиться соотносить понятия между собой.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6. Научится устанавливать причинно-следственные </a:t>
            </a:r>
          </a:p>
          <a:p>
            <a:pPr marL="457200" marR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 связи.</a:t>
            </a:r>
          </a:p>
          <a:p>
            <a:pPr marL="457200" indent="-457200" algn="l">
              <a:lnSpc>
                <a:spcPct val="150000"/>
              </a:lnSpc>
            </a:pPr>
            <a:r>
              <a:rPr lang="ru-RU" sz="2000" i="1" dirty="0" smtClean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7. Научиться классифицировать и оценивать понятия.</a:t>
            </a:r>
            <a:endParaRPr kumimoji="0" lang="ru-RU" sz="2000" b="0" i="1" u="none" strike="noStrike" cap="none" normalizeH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96752"/>
            <a:ext cx="6480720" cy="43924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i="1" dirty="0" smtClean="0">
                <a:latin typeface="Georgia" pitchFamily="18" charset="0"/>
              </a:rPr>
              <a:t>1.  Обобщение понятий;</a:t>
            </a:r>
            <a:br>
              <a:rPr lang="ru-RU" sz="2800" i="1" dirty="0" smtClean="0">
                <a:latin typeface="Georgia" pitchFamily="18" charset="0"/>
              </a:rPr>
            </a:br>
            <a:r>
              <a:rPr lang="ru-RU" sz="2800" i="1" dirty="0" smtClean="0">
                <a:latin typeface="Georgia" pitchFamily="18" charset="0"/>
              </a:rPr>
              <a:t>2. Ограничение понятий;</a:t>
            </a:r>
            <a:br>
              <a:rPr lang="ru-RU" sz="2800" i="1" dirty="0" smtClean="0">
                <a:latin typeface="Georgia" pitchFamily="18" charset="0"/>
              </a:rPr>
            </a:br>
            <a:r>
              <a:rPr lang="ru-RU" sz="2800" i="1" dirty="0" smtClean="0">
                <a:latin typeface="Georgia" pitchFamily="18" charset="0"/>
              </a:rPr>
              <a:t>4.родовое понятие;</a:t>
            </a:r>
            <a:br>
              <a:rPr lang="ru-RU" sz="2800" i="1" dirty="0" smtClean="0">
                <a:latin typeface="Georgia" pitchFamily="18" charset="0"/>
              </a:rPr>
            </a:br>
            <a:r>
              <a:rPr lang="ru-RU" sz="2800" i="1" dirty="0" smtClean="0">
                <a:latin typeface="Georgia" pitchFamily="18" charset="0"/>
              </a:rPr>
              <a:t>5. видовое понятие.</a:t>
            </a:r>
            <a:endParaRPr lang="ru-RU" sz="2800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424936" cy="100811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i="1" dirty="0" smtClean="0">
                <a:solidFill>
                  <a:srgbClr val="FFFF00"/>
                </a:solidFill>
                <a:latin typeface="Georgia" pitchFamily="18" charset="0"/>
              </a:rPr>
              <a:t>выполните задания.</a:t>
            </a:r>
            <a:endParaRPr lang="ru-RU" i="1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204864"/>
            <a:ext cx="8352928" cy="1653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Придумайте свое понятие , обобщите и ограничьте его.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157192"/>
            <a:ext cx="16225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Мишка</a:t>
            </a:r>
            <a:endParaRPr lang="ru-RU" sz="28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5157192"/>
            <a:ext cx="2018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Игрушка</a:t>
            </a:r>
            <a:endParaRPr lang="ru-RU" sz="28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5157192"/>
            <a:ext cx="3889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Плюшевый мишка</a:t>
            </a:r>
            <a:endParaRPr lang="ru-RU" sz="28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0466" y="4221088"/>
            <a:ext cx="2364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Например:</a:t>
            </a:r>
            <a:endParaRPr lang="ru-RU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484784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 smtClean="0">
                <a:solidFill>
                  <a:srgbClr val="FFFF00"/>
                </a:solidFill>
                <a:latin typeface="Georgia" pitchFamily="18" charset="0"/>
              </a:rPr>
              <a:t>1.Обобщение понятия </a:t>
            </a:r>
            <a:r>
              <a:rPr lang="ru-RU" b="1" i="1" dirty="0" smtClean="0">
                <a:solidFill>
                  <a:schemeClr val="bg1"/>
                </a:solidFill>
                <a:latin typeface="Georgia" pitchFamily="18" charset="0"/>
              </a:rPr>
              <a:t>– это мысленное действие, смысл которого – в объединении нескольких видовых понятий в одном родовом..</a:t>
            </a:r>
          </a:p>
          <a:p>
            <a:pPr>
              <a:lnSpc>
                <a:spcPct val="150000"/>
              </a:lnSpc>
            </a:pPr>
            <a:r>
              <a:rPr lang="ru-RU" b="1" i="1" dirty="0" smtClean="0">
                <a:solidFill>
                  <a:srgbClr val="FFFF00"/>
                </a:solidFill>
                <a:latin typeface="Georgia" pitchFamily="18" charset="0"/>
              </a:rPr>
              <a:t>2. Ограничение понятия</a:t>
            </a:r>
            <a:r>
              <a:rPr lang="ru-RU" b="1" i="1" dirty="0" smtClean="0">
                <a:solidFill>
                  <a:schemeClr val="bg1"/>
                </a:solidFill>
                <a:latin typeface="Georgia" pitchFamily="18" charset="0"/>
              </a:rPr>
              <a:t> – это мысленное действие, обратное обобщению. Иначе говоря, переход от рода к виду, увеличение его содержания путем прибавления видовых признаков.</a:t>
            </a:r>
          </a:p>
          <a:p>
            <a:pPr>
              <a:lnSpc>
                <a:spcPct val="150000"/>
              </a:lnSpc>
            </a:pPr>
            <a:endParaRPr lang="ru-RU" b="1" i="1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8640"/>
            <a:ext cx="8352928" cy="113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Давайте вспомним, о каких мысленных действиях мы говорили?</a:t>
            </a:r>
            <a:endParaRPr lang="ru-RU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955" y="692696"/>
            <a:ext cx="81211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chemeClr val="bg1"/>
                </a:solidFill>
                <a:latin typeface="Georgia" pitchFamily="18" charset="0"/>
              </a:rPr>
              <a:t>Оперативная память группы!</a:t>
            </a:r>
            <a:endParaRPr lang="ru-RU" sz="36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7016" y="1628800"/>
            <a:ext cx="8856984" cy="2218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200" b="1" i="1" dirty="0" smtClean="0">
                <a:solidFill>
                  <a:schemeClr val="bg1"/>
                </a:solidFill>
                <a:latin typeface="Georgia" pitchFamily="18" charset="0"/>
              </a:rPr>
              <a:t>На доске пишем:</a:t>
            </a:r>
          </a:p>
          <a:p>
            <a:pPr algn="l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200" b="1" i="1" dirty="0" smtClean="0">
                <a:solidFill>
                  <a:schemeClr val="bg1"/>
                </a:solidFill>
                <a:latin typeface="Georgia" pitchFamily="18" charset="0"/>
              </a:rPr>
              <a:t>	1- если узнали что-то новое;</a:t>
            </a:r>
          </a:p>
          <a:p>
            <a:pPr algn="l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3200" b="1" i="1" dirty="0" smtClean="0">
                <a:solidFill>
                  <a:schemeClr val="bg1"/>
                </a:solidFill>
                <a:latin typeface="Georgia" pitchFamily="18" charset="0"/>
              </a:rPr>
              <a:t>	0 – если ничего нового не узнали</a:t>
            </a:r>
            <a:endParaRPr lang="ru-RU" sz="3200" b="1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221088"/>
            <a:ext cx="9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Поможет ли Вам это занятие в дальнейшем обучении.  Каким образом?</a:t>
            </a:r>
            <a:endParaRPr lang="ru-RU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88840"/>
            <a:ext cx="5688632" cy="715963"/>
          </a:xfrm>
        </p:spPr>
        <p:txBody>
          <a:bodyPr/>
          <a:lstStyle/>
          <a:p>
            <a:pPr algn="ctr"/>
            <a:r>
              <a:rPr lang="ru-RU" sz="5400" b="1" i="1" dirty="0" smtClean="0">
                <a:latin typeface="Georgia" pitchFamily="18" charset="0"/>
              </a:rPr>
              <a:t>Урок 1</a:t>
            </a: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509120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Автор:</a:t>
            </a:r>
          </a:p>
          <a:p>
            <a:pPr algn="l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преподаватель  обществознания </a:t>
            </a:r>
          </a:p>
          <a:p>
            <a:pPr algn="l"/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КГБ ПОУ «</a:t>
            </a:r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Хорский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агропромышленный техникум» </a:t>
            </a:r>
          </a:p>
          <a:p>
            <a:pPr algn="l"/>
            <a:r>
              <a:rPr lang="ru-RU" sz="20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Чапайкина</a:t>
            </a:r>
            <a:r>
              <a:rPr lang="ru-RU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 Светлана Геннадьевна</a:t>
            </a:r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136904" cy="6120680"/>
          </a:xfrm>
        </p:spPr>
        <p:txBody>
          <a:bodyPr/>
          <a:lstStyle/>
          <a:p>
            <a:pPr marL="457200" indent="-457200" algn="ctr">
              <a:lnSpc>
                <a:spcPct val="150000"/>
              </a:lnSpc>
            </a:pPr>
            <a:r>
              <a:rPr lang="ru-RU" sz="3600" b="1" i="1" dirty="0" smtClean="0">
                <a:latin typeface="Georgia" pitchFamily="18" charset="0"/>
              </a:rPr>
              <a:t/>
            </a:r>
            <a:br>
              <a:rPr lang="ru-RU" sz="3600" b="1" i="1" dirty="0" smtClean="0">
                <a:latin typeface="Georgia" pitchFamily="18" charset="0"/>
              </a:rPr>
            </a:br>
            <a:r>
              <a:rPr lang="ru-RU" sz="3600" b="1" i="1" dirty="0" smtClean="0">
                <a:latin typeface="Georgia" pitchFamily="18" charset="0"/>
              </a:rPr>
              <a:t>Тема: </a:t>
            </a:r>
            <a:br>
              <a:rPr lang="ru-RU" sz="3600" b="1" i="1" dirty="0" smtClean="0">
                <a:latin typeface="Georgia" pitchFamily="18" charset="0"/>
              </a:rPr>
            </a:br>
            <a:r>
              <a:rPr lang="ru-RU" sz="3600" b="1" i="1" dirty="0" smtClean="0">
                <a:latin typeface="Georgia" pitchFamily="18" charset="0"/>
              </a:rPr>
              <a:t>Понятие и структура понятия.</a:t>
            </a:r>
            <a:br>
              <a:rPr lang="ru-RU" sz="3600" b="1" i="1" dirty="0" smtClean="0">
                <a:latin typeface="Georgia" pitchFamily="18" charset="0"/>
              </a:rPr>
            </a:br>
            <a:r>
              <a:rPr lang="ru-RU" sz="3600" b="1" i="1" dirty="0" smtClean="0">
                <a:latin typeface="Georgia" pitchFamily="18" charset="0"/>
              </a:rPr>
              <a:t> Обобщение и ограничение понятий.</a:t>
            </a:r>
            <a:br>
              <a:rPr lang="ru-RU" sz="3600" b="1" i="1" dirty="0" smtClean="0">
                <a:latin typeface="Georgia" pitchFamily="18" charset="0"/>
              </a:rPr>
            </a:br>
            <a:r>
              <a:rPr lang="ru-RU" sz="3600" i="1" dirty="0" smtClean="0">
                <a:latin typeface="Georgia" pitchFamily="18" charset="0"/>
              </a:rPr>
              <a:t/>
            </a:r>
            <a:br>
              <a:rPr lang="ru-RU" sz="3600" i="1" dirty="0" smtClean="0">
                <a:latin typeface="Georgia" pitchFamily="18" charset="0"/>
              </a:rPr>
            </a:b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9075"/>
            <a:ext cx="8208912" cy="4924437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3600" b="1" i="1" dirty="0" smtClean="0">
                <a:latin typeface="Georgia" pitchFamily="18" charset="0"/>
              </a:rPr>
              <a:t/>
            </a:r>
            <a:br>
              <a:rPr lang="ru-RU" sz="3600" b="1" i="1" dirty="0" smtClean="0">
                <a:latin typeface="Georgia" pitchFamily="18" charset="0"/>
              </a:rPr>
            </a:br>
            <a:r>
              <a:rPr lang="ru-RU" sz="3600" b="1" i="1" dirty="0" smtClean="0">
                <a:latin typeface="Georgia" pitchFamily="18" charset="0"/>
              </a:rPr>
              <a:t>«Обобщение понятия часто бывает полезно для постижения его сущности». </a:t>
            </a:r>
            <a:br>
              <a:rPr lang="ru-RU" sz="3600" b="1" i="1" dirty="0" smtClean="0">
                <a:latin typeface="Georgia" pitchFamily="18" charset="0"/>
              </a:rPr>
            </a:b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6016" y="4293096"/>
            <a:ext cx="4260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Georgia" pitchFamily="18" charset="0"/>
              </a:rPr>
              <a:t>А. Н. Колмогоров 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848872" cy="4320480"/>
          </a:xfrm>
        </p:spPr>
        <p:txBody>
          <a:bodyPr/>
          <a:lstStyle/>
          <a:p>
            <a:pPr algn="ctr"/>
            <a:r>
              <a:rPr lang="ru-RU" sz="5400" b="1" i="1" dirty="0" smtClean="0">
                <a:latin typeface="Georgia" pitchFamily="18" charset="0"/>
              </a:rPr>
              <a:t>Как Вы думаете, что же такое </a:t>
            </a:r>
            <a:br>
              <a:rPr lang="ru-RU" sz="5400" b="1" i="1" dirty="0" smtClean="0">
                <a:latin typeface="Georgia" pitchFamily="18" charset="0"/>
              </a:rPr>
            </a:br>
            <a:r>
              <a:rPr lang="ru-RU" sz="6000" b="1" i="1" dirty="0" smtClean="0">
                <a:latin typeface="Georgia" pitchFamily="18" charset="0"/>
              </a:rPr>
              <a:t>понятие</a:t>
            </a:r>
            <a:r>
              <a:rPr lang="ru-RU" sz="5400" b="1" i="1" dirty="0" smtClean="0">
                <a:latin typeface="Georgia" pitchFamily="18" charset="0"/>
              </a:rPr>
              <a:t>?</a:t>
            </a:r>
            <a:endParaRPr lang="ru-RU" sz="5400" b="1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000108"/>
            <a:ext cx="7315200" cy="4267200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sz="3600" b="1" i="1" dirty="0" smtClean="0">
                <a:solidFill>
                  <a:srgbClr val="FFFF00"/>
                </a:solidFill>
                <a:latin typeface="Georgia" pitchFamily="18" charset="0"/>
              </a:rPr>
              <a:t>Понятие</a:t>
            </a:r>
            <a:r>
              <a:rPr lang="ru-RU" sz="3600" b="1" i="1" dirty="0" smtClean="0">
                <a:latin typeface="Georgia" pitchFamily="18" charset="0"/>
              </a:rPr>
              <a:t> –</a:t>
            </a:r>
            <a:r>
              <a:rPr lang="ru-RU" b="1" i="1" dirty="0" smtClean="0">
                <a:latin typeface="Georgia" pitchFamily="18" charset="0"/>
              </a:rPr>
              <a:t> это логически оформленная мысль о предмете, включающая ряд существенных признаков понятия.</a:t>
            </a:r>
            <a:endParaRPr lang="ru-RU" b="1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548680"/>
            <a:ext cx="8568952" cy="5544616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Реальный мир, предметы, явления, </a:t>
            </a:r>
          </a:p>
          <a:p>
            <a:pPr algn="ctr">
              <a:lnSpc>
                <a:spcPct val="150000"/>
              </a:lnSpc>
            </a:pP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события воспринимаются человеком в виде понятий.</a:t>
            </a:r>
          </a:p>
          <a:p>
            <a:pPr algn="ctr">
              <a:lnSpc>
                <a:spcPct val="150000"/>
              </a:lnSpc>
            </a:pP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Объектов реальной действительности очень много и люди с древнейших времен пытались облегчить передачу информации путем обобщения и ограничения понятий. 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3">
      <a:dk1>
        <a:srgbClr val="4D4D4D"/>
      </a:dk1>
      <a:lt1>
        <a:srgbClr val="FFFFFF"/>
      </a:lt1>
      <a:dk2>
        <a:srgbClr val="4D4D4D"/>
      </a:dk2>
      <a:lt2>
        <a:srgbClr val="045B4B"/>
      </a:lt2>
      <a:accent1>
        <a:srgbClr val="1C7C70"/>
      </a:accent1>
      <a:accent2>
        <a:srgbClr val="379690"/>
      </a:accent2>
      <a:accent3>
        <a:srgbClr val="FFFFFF"/>
      </a:accent3>
      <a:accent4>
        <a:srgbClr val="404040"/>
      </a:accent4>
      <a:accent5>
        <a:srgbClr val="ABBFBB"/>
      </a:accent5>
      <a:accent6>
        <a:srgbClr val="318782"/>
      </a:accent6>
      <a:hlink>
        <a:srgbClr val="54B2A4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45B4B"/>
        </a:lt2>
        <a:accent1>
          <a:srgbClr val="1C7C70"/>
        </a:accent1>
        <a:accent2>
          <a:srgbClr val="379690"/>
        </a:accent2>
        <a:accent3>
          <a:srgbClr val="FFFFFF"/>
        </a:accent3>
        <a:accent4>
          <a:srgbClr val="404040"/>
        </a:accent4>
        <a:accent5>
          <a:srgbClr val="ABBFBB"/>
        </a:accent5>
        <a:accent6>
          <a:srgbClr val="318782"/>
        </a:accent6>
        <a:hlink>
          <a:srgbClr val="54B2A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660</TotalTime>
  <Words>618</Words>
  <Application>Microsoft Office PowerPoint</Application>
  <PresentationFormat>Экран (4:3)</PresentationFormat>
  <Paragraphs>143</Paragraphs>
  <Slides>33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powerpoint-template</vt:lpstr>
      <vt:lpstr>Элективный курс «Учиться легко»</vt:lpstr>
      <vt:lpstr>Слайд 2</vt:lpstr>
      <vt:lpstr>Слайд 3</vt:lpstr>
      <vt:lpstr>Урок 1</vt:lpstr>
      <vt:lpstr> Тема:  Понятие и структура понятия.  Обобщение и ограничение понятий.  </vt:lpstr>
      <vt:lpstr> «Обобщение понятия часто бывает полезно для постижения его сущности».  </vt:lpstr>
      <vt:lpstr>Как Вы думаете, что же такое  понятие?</vt:lpstr>
      <vt:lpstr>Слайд 8</vt:lpstr>
      <vt:lpstr>Слайд 9</vt:lpstr>
      <vt:lpstr>Цель:  Научиться обобщать и ограничивать понятия.</vt:lpstr>
      <vt:lpstr>Слайд 11</vt:lpstr>
      <vt:lpstr>Слайд 12</vt:lpstr>
      <vt:lpstr>Слайд 13</vt:lpstr>
      <vt:lpstr>Слайд 14</vt:lpstr>
      <vt:lpstr>ИГРУШКИ</vt:lpstr>
      <vt:lpstr>Слайд 16</vt:lpstr>
      <vt:lpstr>Слайд 17</vt:lpstr>
      <vt:lpstr>Слайд 18</vt:lpstr>
      <vt:lpstr>Обобщение понятий</vt:lpstr>
      <vt:lpstr>Слайд 20</vt:lpstr>
      <vt:lpstr>Слайд 21</vt:lpstr>
      <vt:lpstr>«ОБУВЬ»</vt:lpstr>
      <vt:lpstr>Слайд 23</vt:lpstr>
      <vt:lpstr>Слайд 24</vt:lpstr>
      <vt:lpstr>«СОБАКА»</vt:lpstr>
      <vt:lpstr>«СОБАКА»</vt:lpstr>
      <vt:lpstr>Слайд 27</vt:lpstr>
      <vt:lpstr>Ограничение понятий</vt:lpstr>
      <vt:lpstr>Перечислите  новые понятия, которые вы услышали на этом уроке.</vt:lpstr>
      <vt:lpstr>1.  Обобщение понятий; 2. Ограничение понятий; 4.родовое понятие; 5. видовое понятие.</vt:lpstr>
      <vt:lpstr>выполните задания.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Олег</dc:creator>
  <cp:lastModifiedBy>13</cp:lastModifiedBy>
  <cp:revision>69</cp:revision>
  <dcterms:created xsi:type="dcterms:W3CDTF">2012-08-03T05:35:41Z</dcterms:created>
  <dcterms:modified xsi:type="dcterms:W3CDTF">2016-02-19T09:28:46Z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183641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