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405" r:id="rId2"/>
    <p:sldId id="341" r:id="rId3"/>
    <p:sldId id="256" r:id="rId4"/>
    <p:sldId id="367" r:id="rId5"/>
    <p:sldId id="372" r:id="rId6"/>
    <p:sldId id="345" r:id="rId7"/>
    <p:sldId id="339" r:id="rId8"/>
    <p:sldId id="258" r:id="rId9"/>
    <p:sldId id="336" r:id="rId10"/>
    <p:sldId id="338" r:id="rId11"/>
    <p:sldId id="263" r:id="rId12"/>
    <p:sldId id="262" r:id="rId13"/>
    <p:sldId id="347" r:id="rId14"/>
    <p:sldId id="395" r:id="rId15"/>
    <p:sldId id="267" r:id="rId16"/>
    <p:sldId id="349" r:id="rId17"/>
    <p:sldId id="354" r:id="rId18"/>
    <p:sldId id="356" r:id="rId19"/>
    <p:sldId id="369" r:id="rId20"/>
    <p:sldId id="351" r:id="rId21"/>
    <p:sldId id="370" r:id="rId22"/>
    <p:sldId id="404" r:id="rId23"/>
    <p:sldId id="377" r:id="rId24"/>
    <p:sldId id="399" r:id="rId25"/>
    <p:sldId id="363" r:id="rId26"/>
    <p:sldId id="366" r:id="rId27"/>
    <p:sldId id="394" r:id="rId28"/>
    <p:sldId id="378" r:id="rId29"/>
    <p:sldId id="398" r:id="rId30"/>
    <p:sldId id="381" r:id="rId31"/>
    <p:sldId id="383" r:id="rId32"/>
    <p:sldId id="384" r:id="rId33"/>
    <p:sldId id="392" r:id="rId34"/>
    <p:sldId id="388" r:id="rId35"/>
    <p:sldId id="389" r:id="rId36"/>
    <p:sldId id="390" r:id="rId37"/>
    <p:sldId id="391" r:id="rId38"/>
    <p:sldId id="291" r:id="rId39"/>
    <p:sldId id="300" r:id="rId40"/>
    <p:sldId id="403" r:id="rId41"/>
    <p:sldId id="305" r:id="rId42"/>
    <p:sldId id="306" r:id="rId43"/>
    <p:sldId id="310" r:id="rId44"/>
    <p:sldId id="311" r:id="rId45"/>
    <p:sldId id="313" r:id="rId46"/>
    <p:sldId id="401"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BCDA2B-2C17-44BE-A4AD-0DB557744236}" type="datetimeFigureOut">
              <a:rPr lang="ru-RU" smtClean="0"/>
              <a:t>25.10.2019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C8C659-3B6D-4178-BB4C-20CD49A65AAB}" type="slidenum">
              <a:rPr lang="ru-RU" smtClean="0"/>
              <a:t>‹#›</a:t>
            </a:fld>
            <a:endParaRPr lang="ru-RU"/>
          </a:p>
        </p:txBody>
      </p:sp>
    </p:spTree>
    <p:extLst>
      <p:ext uri="{BB962C8B-B14F-4D97-AF65-F5344CB8AC3E}">
        <p14:creationId xmlns:p14="http://schemas.microsoft.com/office/powerpoint/2010/main" val="218381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C71EC6-210F-42DE-9C53-41977AD35B3D}" type="datetimeFigureOut">
              <a:rPr lang="ru-RU" smtClean="0"/>
              <a:t>25.10.2019</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B19B0651-EE4F-4900-A07F-96A6BFA9D0F0}"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25.10.2019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25.10.2019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25.10.2019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25.10.2019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25.10.2019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C71EC6-210F-42DE-9C53-41977AD35B3D}" type="datetimeFigureOut">
              <a:rPr lang="ru-RU" smtClean="0"/>
              <a:t>25.10.2019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25.10.2019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25.10.2019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25.10.2019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25.10.2019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C71EC6-210F-42DE-9C53-41977AD35B3D}" type="datetimeFigureOut">
              <a:rPr lang="ru-RU" smtClean="0"/>
              <a:t>25.10.2019</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fb.ru/article/195174/iz-chego-sostoit-glina-iz-kakogo-veschestva-sostoit-glina#image845027"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fb.ru/article/230641/osen-material-prirodnyiy-listya-jeludi-kashtanyi-elovyie-shishki"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2400" dirty="0" smtClean="0"/>
              <a:t>МОБУ СОШ №1 с. Ивановка</a:t>
            </a:r>
            <a:endParaRPr lang="ru-RU" sz="2400" dirty="0"/>
          </a:p>
        </p:txBody>
      </p:sp>
      <p:sp>
        <p:nvSpPr>
          <p:cNvPr id="3" name="Подзаголовок 2"/>
          <p:cNvSpPr>
            <a:spLocks noGrp="1"/>
          </p:cNvSpPr>
          <p:nvPr>
            <p:ph type="subTitle" idx="1"/>
          </p:nvPr>
        </p:nvSpPr>
        <p:spPr/>
        <p:txBody>
          <a:bodyPr>
            <a:normAutofit fontScale="62500" lnSpcReduction="20000"/>
          </a:bodyPr>
          <a:lstStyle/>
          <a:p>
            <a:r>
              <a:rPr lang="ru-RU" dirty="0" smtClean="0"/>
              <a:t>Исследовательская работа</a:t>
            </a:r>
          </a:p>
          <a:p>
            <a:r>
              <a:rPr lang="ru-RU" dirty="0" smtClean="0"/>
              <a:t>«Глина: простая и сложная, в жизни нужная»</a:t>
            </a:r>
          </a:p>
          <a:p>
            <a:r>
              <a:rPr lang="ru-RU" dirty="0" smtClean="0"/>
              <a:t>Руководитель: учитель географии Титаренко Татьяна Ивановна</a:t>
            </a:r>
          </a:p>
          <a:p>
            <a:r>
              <a:rPr lang="ru-RU" dirty="0" smtClean="0"/>
              <a:t>Выполнила: учащаяся 9 «Б» класса</a:t>
            </a:r>
          </a:p>
          <a:p>
            <a:r>
              <a:rPr lang="ru-RU" dirty="0" err="1" smtClean="0"/>
              <a:t>Монахова</a:t>
            </a:r>
            <a:r>
              <a:rPr lang="ru-RU" dirty="0" smtClean="0"/>
              <a:t> </a:t>
            </a:r>
            <a:r>
              <a:rPr lang="ru-RU" smtClean="0"/>
              <a:t>Варвара Вячеславовна</a:t>
            </a:r>
            <a:endParaRPr lang="ru-RU"/>
          </a:p>
        </p:txBody>
      </p:sp>
    </p:spTree>
    <p:extLst>
      <p:ext uri="{BB962C8B-B14F-4D97-AF65-F5344CB8AC3E}">
        <p14:creationId xmlns:p14="http://schemas.microsoft.com/office/powerpoint/2010/main" val="384706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pPr eaLnBrk="1" hangingPunct="1"/>
            <a:endParaRPr lang="ru-RU" smtClean="0"/>
          </a:p>
        </p:txBody>
      </p:sp>
      <p:sp>
        <p:nvSpPr>
          <p:cNvPr id="19459" name="Объект 2"/>
          <p:cNvSpPr>
            <a:spLocks noGrp="1"/>
          </p:cNvSpPr>
          <p:nvPr>
            <p:ph idx="1"/>
          </p:nvPr>
        </p:nvSpPr>
        <p:spPr/>
        <p:txBody>
          <a:bodyPr/>
          <a:lstStyle/>
          <a:p>
            <a:pPr eaLnBrk="1" hangingPunct="1"/>
            <a:endParaRPr lang="ru-RU"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31" y="260648"/>
            <a:ext cx="8404233" cy="629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568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eaLnBrk="1" hangingPunct="1">
              <a:defRPr/>
            </a:pPr>
            <a:r>
              <a:rPr lang="ru-RU" b="1" u="sng" dirty="0"/>
              <a:t>Виды глин</a:t>
            </a:r>
            <a:r>
              <a:rPr lang="ru-RU" dirty="0"/>
              <a:t/>
            </a:r>
            <a:br>
              <a:rPr lang="ru-RU" dirty="0"/>
            </a:br>
            <a:endParaRPr lang="ru-RU" dirty="0"/>
          </a:p>
        </p:txBody>
      </p:sp>
      <p:sp>
        <p:nvSpPr>
          <p:cNvPr id="10243" name="Объект 2"/>
          <p:cNvSpPr>
            <a:spLocks noGrp="1"/>
          </p:cNvSpPr>
          <p:nvPr>
            <p:ph idx="1"/>
          </p:nvPr>
        </p:nvSpPr>
        <p:spPr/>
        <p:txBody>
          <a:bodyPr/>
          <a:lstStyle/>
          <a:p>
            <a:pPr eaLnBrk="1" hangingPunct="1"/>
            <a:r>
              <a:rPr lang="ru-RU" sz="2000" u="sng" dirty="0" smtClean="0">
                <a:latin typeface="Times New Roman" pitchFamily="18" charset="0"/>
                <a:cs typeface="Times New Roman" pitchFamily="18" charset="0"/>
              </a:rPr>
              <a:t>1. Осадочные глины – это результат переноса природных продуктов выветривания и их отложения в определённом месте. Они бывают морскими – рождающимися на дне морей и океанов и континентальными – формирующимися на материке. Морские глины, в свою очередь, подразделяют на:</a:t>
            </a:r>
            <a:endParaRPr lang="ru-RU" sz="2000" dirty="0" smtClean="0">
              <a:latin typeface="Times New Roman" pitchFamily="18" charset="0"/>
              <a:cs typeface="Times New Roman" pitchFamily="18" charset="0"/>
            </a:endParaRPr>
          </a:p>
          <a:p>
            <a:pPr eaLnBrk="1" hangingPunct="1"/>
            <a:r>
              <a:rPr lang="ru-RU" sz="2000" u="sng" dirty="0" smtClean="0">
                <a:latin typeface="Times New Roman" pitchFamily="18" charset="0"/>
                <a:cs typeface="Times New Roman" pitchFamily="18" charset="0"/>
              </a:rPr>
              <a:t>шельфовые;</a:t>
            </a:r>
            <a:endParaRPr lang="ru-RU" sz="2000" dirty="0" smtClean="0">
              <a:latin typeface="Times New Roman" pitchFamily="18" charset="0"/>
              <a:cs typeface="Times New Roman" pitchFamily="18" charset="0"/>
            </a:endParaRPr>
          </a:p>
          <a:p>
            <a:pPr eaLnBrk="1" hangingPunct="1"/>
            <a:r>
              <a:rPr lang="ru-RU" sz="2000" u="sng" dirty="0" smtClean="0">
                <a:latin typeface="Times New Roman" pitchFamily="18" charset="0"/>
                <a:cs typeface="Times New Roman" pitchFamily="18" charset="0"/>
              </a:rPr>
              <a:t>лагунные;</a:t>
            </a:r>
            <a:endParaRPr lang="ru-RU" sz="2000" dirty="0" smtClean="0">
              <a:latin typeface="Times New Roman" pitchFamily="18" charset="0"/>
              <a:cs typeface="Times New Roman" pitchFamily="18" charset="0"/>
            </a:endParaRPr>
          </a:p>
          <a:p>
            <a:pPr eaLnBrk="1" hangingPunct="1"/>
            <a:r>
              <a:rPr lang="ru-RU" sz="2000" u="sng" dirty="0" smtClean="0">
                <a:latin typeface="Times New Roman" pitchFamily="18" charset="0"/>
                <a:cs typeface="Times New Roman" pitchFamily="18" charset="0"/>
              </a:rPr>
              <a:t>прибережные.</a:t>
            </a:r>
            <a:endParaRPr lang="ru-RU" sz="2000" dirty="0" smtClean="0">
              <a:latin typeface="Times New Roman" pitchFamily="18" charset="0"/>
              <a:cs typeface="Times New Roman" pitchFamily="18" charset="0"/>
            </a:endParaRPr>
          </a:p>
          <a:p>
            <a:pPr eaLnBrk="1" hangingPunct="1"/>
            <a:endParaRPr lang="ru-RU" dirty="0" smtClean="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357563"/>
            <a:ext cx="4229100" cy="317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029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eaLnBrk="1" hangingPunct="1"/>
            <a:endParaRPr lang="ru-RU" smtClean="0"/>
          </a:p>
        </p:txBody>
      </p:sp>
      <p:sp>
        <p:nvSpPr>
          <p:cNvPr id="9219" name="Объект 2"/>
          <p:cNvSpPr>
            <a:spLocks noGrp="1"/>
          </p:cNvSpPr>
          <p:nvPr>
            <p:ph idx="1"/>
          </p:nvPr>
        </p:nvSpPr>
        <p:spPr/>
        <p:txBody>
          <a:bodyPr/>
          <a:lstStyle/>
          <a:p>
            <a:pPr eaLnBrk="1" hangingPunct="1"/>
            <a:endParaRPr lang="ru-RU" dirty="0"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31" y="260648"/>
            <a:ext cx="8404233" cy="629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11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hangingPunct="1"/>
            <a:endParaRPr lang="ru-RU" smtClean="0"/>
          </a:p>
        </p:txBody>
      </p:sp>
      <p:sp>
        <p:nvSpPr>
          <p:cNvPr id="17411" name="Объект 2"/>
          <p:cNvSpPr>
            <a:spLocks noGrp="1"/>
          </p:cNvSpPr>
          <p:nvPr>
            <p:ph idx="1"/>
          </p:nvPr>
        </p:nvSpPr>
        <p:spPr/>
        <p:txBody>
          <a:bodyPr/>
          <a:lstStyle/>
          <a:p>
            <a:pPr eaLnBrk="1" hangingPunct="1"/>
            <a:endParaRPr lang="ru-RU" smtClean="0"/>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8136904" cy="610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4736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Заголовок 1"/>
          <p:cNvSpPr>
            <a:spLocks noGrp="1"/>
          </p:cNvSpPr>
          <p:nvPr>
            <p:ph type="title"/>
          </p:nvPr>
        </p:nvSpPr>
        <p:spPr/>
        <p:txBody>
          <a:bodyPr/>
          <a:lstStyle/>
          <a:p>
            <a:pPr eaLnBrk="1" hangingPunct="1"/>
            <a:endParaRPr lang="ru-RU" smtClean="0"/>
          </a:p>
        </p:txBody>
      </p:sp>
      <p:sp>
        <p:nvSpPr>
          <p:cNvPr id="70659" name="Объект 2"/>
          <p:cNvSpPr>
            <a:spLocks noGrp="1"/>
          </p:cNvSpPr>
          <p:nvPr>
            <p:ph idx="1"/>
          </p:nvPr>
        </p:nvSpPr>
        <p:spPr/>
        <p:txBody>
          <a:bodyPr/>
          <a:lstStyle/>
          <a:p>
            <a:pPr eaLnBrk="1" hangingPunct="1"/>
            <a:endParaRPr lang="ru-RU" smtClean="0"/>
          </a:p>
        </p:txBody>
      </p:sp>
      <p:pic>
        <p:nvPicPr>
          <p:cNvPr id="706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76844"/>
            <a:ext cx="7560839" cy="5666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191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pPr eaLnBrk="1" hangingPunct="1"/>
            <a:r>
              <a:rPr lang="ru-RU" sz="3600" smtClean="0">
                <a:latin typeface="Times New Roman" pitchFamily="18" charset="0"/>
                <a:cs typeface="Times New Roman" pitchFamily="18" charset="0"/>
              </a:rPr>
              <a:t>Свойства глины</a:t>
            </a:r>
          </a:p>
        </p:txBody>
      </p:sp>
      <p:sp>
        <p:nvSpPr>
          <p:cNvPr id="3" name="Объект 2"/>
          <p:cNvSpPr>
            <a:spLocks noGrp="1"/>
          </p:cNvSpPr>
          <p:nvPr>
            <p:ph idx="1"/>
          </p:nvPr>
        </p:nvSpPr>
        <p:spPr/>
        <p:txBody>
          <a:bodyPr>
            <a:normAutofit fontScale="70000" lnSpcReduction="20000"/>
          </a:bodyPr>
          <a:lstStyle/>
          <a:p>
            <a:pPr eaLnBrk="1" hangingPunct="1">
              <a:defRPr/>
            </a:pPr>
            <a:r>
              <a:rPr lang="ru-RU" u="sng" dirty="0">
                <a:latin typeface="Times New Roman" pitchFamily="18" charset="0"/>
                <a:cs typeface="Times New Roman" pitchFamily="18" charset="0"/>
              </a:rPr>
              <a:t>Независимо от того, из какого вещества состоит глина и где она образовалась, есть характерные свойства, отличающие её от других природных материалов.</a:t>
            </a:r>
            <a:endParaRPr lang="ru-RU" dirty="0">
              <a:latin typeface="Times New Roman" pitchFamily="18" charset="0"/>
              <a:cs typeface="Times New Roman" pitchFamily="18" charset="0"/>
            </a:endParaRPr>
          </a:p>
          <a:p>
            <a:pPr eaLnBrk="1" hangingPunct="1">
              <a:defRPr/>
            </a:pPr>
            <a:r>
              <a:rPr lang="ru-RU" u="sng" dirty="0">
                <a:latin typeface="Times New Roman" pitchFamily="18" charset="0"/>
                <a:cs typeface="Times New Roman" pitchFamily="18" charset="0"/>
              </a:rPr>
              <a:t>В сухом виде глина имеет пылеобразную структуру. Если она застыла комками, то легко крошится. Этот материал быстро намокает, впитывает воду, вследствие чего разбухает. При этом глина приобретает водоупорность – способность не пропускать жидкость.</a:t>
            </a:r>
            <a:endParaRPr lang="ru-RU" dirty="0">
              <a:latin typeface="Times New Roman" pitchFamily="18" charset="0"/>
              <a:cs typeface="Times New Roman" pitchFamily="18" charset="0"/>
            </a:endParaRPr>
          </a:p>
          <a:p>
            <a:pPr eaLnBrk="1" hangingPunct="1">
              <a:defRPr/>
            </a:pPr>
            <a:r>
              <a:rPr lang="ru-RU" u="sng" dirty="0">
                <a:latin typeface="Times New Roman" pitchFamily="18" charset="0"/>
                <a:cs typeface="Times New Roman" pitchFamily="18" charset="0"/>
              </a:rPr>
              <a:t>Главной особенностью глины является её пластичность – способность с лёгкостью приобретать любую форму. В зависимости от этой способности глину могут классифицировать на «жирную» — которой присуща повышенная пластичность, и «тощую» — разбавленную другими веществами и постепенно теряющую данное свойство.</a:t>
            </a:r>
            <a:endParaRPr lang="ru-RU" dirty="0">
              <a:latin typeface="Times New Roman" pitchFamily="18" charset="0"/>
              <a:cs typeface="Times New Roman" pitchFamily="18" charset="0"/>
            </a:endParaRPr>
          </a:p>
          <a:p>
            <a:pPr eaLnBrk="1" hangingPunct="1">
              <a:defRPr/>
            </a:pPr>
            <a:r>
              <a:rPr lang="ru-RU" u="sng" dirty="0">
                <a:latin typeface="Times New Roman" pitchFamily="18" charset="0"/>
                <a:cs typeface="Times New Roman" pitchFamily="18" charset="0"/>
              </a:rPr>
              <a:t>Пластичная глина характеризуется клейкостью и вязкостью. Это свойство широко применяется в строительстве. Подумайте, строительная смесь из чего состоит? Глина - обязательная составляющая любого соединительного раствора.</a:t>
            </a:r>
            <a:endParaRPr lang="ru-RU" dirty="0">
              <a:latin typeface="Times New Roman" pitchFamily="18" charset="0"/>
              <a:cs typeface="Times New Roman" pitchFamily="18" charset="0"/>
            </a:endParaRPr>
          </a:p>
          <a:p>
            <a:pPr eaLnBrk="1" hangingPunct="1">
              <a:defRPr/>
            </a:pPr>
            <a:endParaRPr lang="ru-RU" dirty="0"/>
          </a:p>
        </p:txBody>
      </p:sp>
    </p:spTree>
    <p:extLst>
      <p:ext uri="{BB962C8B-B14F-4D97-AF65-F5344CB8AC3E}">
        <p14:creationId xmlns:p14="http://schemas.microsoft.com/office/powerpoint/2010/main" val="2677646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p:nvPr>
        </p:nvSpPr>
        <p:spPr/>
        <p:txBody>
          <a:bodyPr/>
          <a:lstStyle/>
          <a:p>
            <a:pPr eaLnBrk="1" hangingPunct="1"/>
            <a:endParaRPr lang="ru-RU" smtClean="0"/>
          </a:p>
        </p:txBody>
      </p:sp>
      <p:sp>
        <p:nvSpPr>
          <p:cNvPr id="32771" name="Объект 2"/>
          <p:cNvSpPr>
            <a:spLocks noGrp="1"/>
          </p:cNvSpPr>
          <p:nvPr>
            <p:ph idx="1"/>
          </p:nvPr>
        </p:nvSpPr>
        <p:spPr>
          <a:xfrm>
            <a:off x="395288" y="1700213"/>
            <a:ext cx="8229600" cy="4525962"/>
          </a:xfrm>
        </p:spPr>
        <p:txBody>
          <a:bodyPr/>
          <a:lstStyle/>
          <a:p>
            <a:pPr eaLnBrk="1" hangingPunct="1"/>
            <a:r>
              <a:rPr lang="ru-RU" sz="2000" u="sng" dirty="0" smtClean="0">
                <a:latin typeface="Times New Roman" pitchFamily="18" charset="0"/>
                <a:cs typeface="Times New Roman" pitchFamily="18" charset="0"/>
              </a:rPr>
              <a:t>Остаточные глины формируются в процессе выветривания непластичных горных пород и их преобразования в пластичные каолины. Изучение таких остаточных залежей может показать плавный переход глины в материнскую породу с изменением высоты.</a:t>
            </a:r>
            <a:endParaRPr lang="ru-RU" sz="2000" dirty="0" smtClean="0">
              <a:latin typeface="Times New Roman" pitchFamily="18" charset="0"/>
              <a:cs typeface="Times New Roman" pitchFamily="18" charset="0"/>
            </a:endParaRPr>
          </a:p>
        </p:txBody>
      </p:sp>
      <p:pic>
        <p:nvPicPr>
          <p:cNvPr id="32772" name="Рисунок 3" descr="из какого вещества состоит глина">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141663"/>
            <a:ext cx="369570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Результаты поиска изображений для запроса &quot;остаточная глина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465513"/>
            <a:ext cx="41417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159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076" name="Picture 4" descr="C:\Users\Виктория\Desktop\Варя\глина\Amurskaya.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260648"/>
            <a:ext cx="47625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Виктория\Desktop\Варя\глина\karta_amurskaya_oblast_po_rayonam.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15502"/>
            <a:ext cx="555749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Виктория\Desktop\Варя\глина\0769857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70"/>
            <a:ext cx="4067944" cy="305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458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13792"/>
            <a:ext cx="8229600" cy="1143000"/>
          </a:xfrm>
        </p:spPr>
        <p:txBody>
          <a:bodyPr/>
          <a:lstStyle/>
          <a:p>
            <a:endParaRPr lang="ru-RU" dirty="0"/>
          </a:p>
        </p:txBody>
      </p:sp>
      <p:pic>
        <p:nvPicPr>
          <p:cNvPr id="5127" name="Picture 7" descr="C:\Users\Виктория\Desktop\Варя\глина\Райчихинск\20170830_1235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10610" y="1598842"/>
            <a:ext cx="6336705" cy="35163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Виктория\Desktop\Варя\глина\Райчихинск\20170830_1243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455695" y="2475146"/>
            <a:ext cx="4464491" cy="2627784"/>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idx="1"/>
          </p:nvPr>
        </p:nvSpPr>
        <p:spPr/>
        <p:txBody>
          <a:bodyPr/>
          <a:lstStyle/>
          <a:p>
            <a:endParaRPr lang="ru-RU" dirty="0"/>
          </a:p>
        </p:txBody>
      </p:sp>
    </p:spTree>
    <p:extLst>
      <p:ext uri="{BB962C8B-B14F-4D97-AF65-F5344CB8AC3E}">
        <p14:creationId xmlns:p14="http://schemas.microsoft.com/office/powerpoint/2010/main" val="1995863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Заголовок 1"/>
          <p:cNvSpPr>
            <a:spLocks noGrp="1"/>
          </p:cNvSpPr>
          <p:nvPr>
            <p:ph type="title"/>
          </p:nvPr>
        </p:nvSpPr>
        <p:spPr/>
        <p:txBody>
          <a:bodyPr/>
          <a:lstStyle/>
          <a:p>
            <a:pPr eaLnBrk="1" hangingPunct="1"/>
            <a:endParaRPr lang="ru-RU" smtClean="0"/>
          </a:p>
        </p:txBody>
      </p:sp>
      <p:pic>
        <p:nvPicPr>
          <p:cNvPr id="83971" name="Picture 2" descr="C:\Users\Виктория\Desktop\Варя\глина\1420461918_amurskaya_obl.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83568" y="158337"/>
            <a:ext cx="7344816" cy="653777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8177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Заголовок 1"/>
          <p:cNvSpPr>
            <a:spLocks noGrp="1"/>
          </p:cNvSpPr>
          <p:nvPr>
            <p:ph type="title"/>
          </p:nvPr>
        </p:nvSpPr>
        <p:spPr/>
        <p:txBody>
          <a:bodyPr/>
          <a:lstStyle/>
          <a:p>
            <a:pPr eaLnBrk="1" hangingPunct="1"/>
            <a:endParaRPr lang="ru-RU" smtClean="0"/>
          </a:p>
        </p:txBody>
      </p:sp>
      <p:sp>
        <p:nvSpPr>
          <p:cNvPr id="43011" name="Объект 2"/>
          <p:cNvSpPr>
            <a:spLocks noGrp="1"/>
          </p:cNvSpPr>
          <p:nvPr>
            <p:ph idx="1"/>
          </p:nvPr>
        </p:nvSpPr>
        <p:spPr/>
        <p:txBody>
          <a:bodyPr/>
          <a:lstStyle/>
          <a:p>
            <a:pPr eaLnBrk="1" hangingPunct="1"/>
            <a:endParaRPr lang="ru-RU" smtClean="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594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Заголовок 1"/>
          <p:cNvSpPr>
            <a:spLocks noGrp="1"/>
          </p:cNvSpPr>
          <p:nvPr>
            <p:ph type="title"/>
          </p:nvPr>
        </p:nvSpPr>
        <p:spPr/>
        <p:txBody>
          <a:bodyPr/>
          <a:lstStyle/>
          <a:p>
            <a:pPr eaLnBrk="1" hangingPunct="1"/>
            <a:endParaRPr lang="ru-RU" smtClean="0"/>
          </a:p>
        </p:txBody>
      </p:sp>
      <p:sp>
        <p:nvSpPr>
          <p:cNvPr id="75779" name="Объект 2"/>
          <p:cNvSpPr>
            <a:spLocks noGrp="1"/>
          </p:cNvSpPr>
          <p:nvPr>
            <p:ph idx="1"/>
          </p:nvPr>
        </p:nvSpPr>
        <p:spPr/>
        <p:txBody>
          <a:bodyPr/>
          <a:lstStyle/>
          <a:p>
            <a:pPr eaLnBrk="1" hangingPunct="1"/>
            <a:endParaRPr lang="ru-RU" smtClean="0"/>
          </a:p>
        </p:txBody>
      </p:sp>
      <p:pic>
        <p:nvPicPr>
          <p:cNvPr id="75780" name="Picture 2" descr="C:\Users\Виктория\Desktop\Варя\глина\map1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323850"/>
            <a:ext cx="66675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850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p:txBody>
          <a:bodyPr/>
          <a:lstStyle/>
          <a:p>
            <a:pPr eaLnBrk="1" hangingPunct="1"/>
            <a:r>
              <a:rPr lang="ru-RU" smtClean="0">
                <a:latin typeface="Times New Roman" pitchFamily="18" charset="0"/>
                <a:cs typeface="Times New Roman" pitchFamily="18" charset="0"/>
              </a:rPr>
              <a:t>Использование глины человеком</a:t>
            </a:r>
          </a:p>
        </p:txBody>
      </p:sp>
      <p:sp>
        <p:nvSpPr>
          <p:cNvPr id="37891" name="Объект 2"/>
          <p:cNvSpPr>
            <a:spLocks noGrp="1"/>
          </p:cNvSpPr>
          <p:nvPr>
            <p:ph idx="1"/>
          </p:nvPr>
        </p:nvSpPr>
        <p:spPr/>
        <p:txBody>
          <a:bodyPr/>
          <a:lstStyle/>
          <a:p>
            <a:pPr eaLnBrk="1" hangingPunct="1"/>
            <a:r>
              <a:rPr lang="ru-RU" sz="2000" u="sng" smtClean="0">
                <a:latin typeface="Times New Roman" pitchFamily="18" charset="0"/>
                <a:cs typeface="Times New Roman" pitchFamily="18" charset="0"/>
              </a:rPr>
              <a:t>Смесь глины с водой становится сырьём для гончарного производства. Человечество издавна научилось производить вазы, пиалы, кувшины и другие ёмкости из глины. Они могут иметь разные размеры и формы. Раньше гончарное ремесло было нужным и распространённым, а глиняные изделия становились единственными принадлежностями, используемыми в быту и очень ходовым товаром на рынках.</a:t>
            </a:r>
            <a:endParaRPr lang="ru-RU" sz="2000" smtClean="0">
              <a:latin typeface="Times New Roman" pitchFamily="18" charset="0"/>
              <a:cs typeface="Times New Roman" pitchFamily="18" charset="0"/>
            </a:endParaRPr>
          </a:p>
          <a:p>
            <a:pPr eaLnBrk="1" hangingPunct="1"/>
            <a:endParaRPr lang="ru-RU" sz="2000" smtClean="0">
              <a:latin typeface="Times New Roman" pitchFamily="18" charset="0"/>
              <a:cs typeface="Times New Roman" pitchFamily="18" charset="0"/>
            </a:endParaRPr>
          </a:p>
        </p:txBody>
      </p:sp>
      <p:pic>
        <p:nvPicPr>
          <p:cNvPr id="37892" name="Picture 2" descr="C:\Users\Виктория\Desktop\Варя\глина\мастерская\IMG-20170801-WA0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25" y="3584575"/>
            <a:ext cx="23225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descr="C:\Users\Виктория\Desktop\Варя\глина\мастерская\IMG-20170801-WA0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814763"/>
            <a:ext cx="2281237"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C:\Users\Виктория\Desktop\Варя\глина\мастерская\IMG-20170801-WA0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1488" y="3789363"/>
            <a:ext cx="30829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1711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Заголовок 1"/>
          <p:cNvSpPr>
            <a:spLocks noGrp="1"/>
          </p:cNvSpPr>
          <p:nvPr>
            <p:ph type="title"/>
          </p:nvPr>
        </p:nvSpPr>
        <p:spPr/>
        <p:txBody>
          <a:bodyPr/>
          <a:lstStyle/>
          <a:p>
            <a:pPr eaLnBrk="1" hangingPunct="1"/>
            <a:endParaRPr lang="ru-RU" smtClean="0"/>
          </a:p>
        </p:txBody>
      </p:sp>
      <p:sp>
        <p:nvSpPr>
          <p:cNvPr id="81923" name="Объект 2"/>
          <p:cNvSpPr>
            <a:spLocks noGrp="1"/>
          </p:cNvSpPr>
          <p:nvPr>
            <p:ph idx="1"/>
          </p:nvPr>
        </p:nvSpPr>
        <p:spPr/>
        <p:txBody>
          <a:bodyPr/>
          <a:lstStyle/>
          <a:p>
            <a:pPr eaLnBrk="1" hangingPunct="1"/>
            <a:endParaRPr lang="ru-RU" smtClean="0"/>
          </a:p>
        </p:txBody>
      </p:sp>
      <p:sp>
        <p:nvSpPr>
          <p:cNvPr id="81924" name="AutoShape 2" descr="https://im0-tub-ru.yandex.net/i?id=bdf15b98656238e8ca169ca6cb41f660&amp;n=13"/>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pic>
        <p:nvPicPr>
          <p:cNvPr id="819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2" y="404664"/>
            <a:ext cx="8140053" cy="61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01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Заголовок 1"/>
          <p:cNvSpPr>
            <a:spLocks noGrp="1"/>
          </p:cNvSpPr>
          <p:nvPr>
            <p:ph type="title"/>
          </p:nvPr>
        </p:nvSpPr>
        <p:spPr/>
        <p:txBody>
          <a:bodyPr/>
          <a:lstStyle/>
          <a:p>
            <a:pPr eaLnBrk="1" hangingPunct="1"/>
            <a:endParaRPr lang="ru-RU" smtClean="0"/>
          </a:p>
        </p:txBody>
      </p:sp>
      <p:sp>
        <p:nvSpPr>
          <p:cNvPr id="74755" name="Объект 2"/>
          <p:cNvSpPr>
            <a:spLocks noGrp="1"/>
          </p:cNvSpPr>
          <p:nvPr>
            <p:ph idx="1"/>
          </p:nvPr>
        </p:nvSpPr>
        <p:spPr/>
        <p:txBody>
          <a:bodyPr/>
          <a:lstStyle/>
          <a:p>
            <a:pPr eaLnBrk="1" hangingPunct="1"/>
            <a:endParaRPr lang="ru-RU" smtClean="0"/>
          </a:p>
        </p:txBody>
      </p:sp>
      <p:pic>
        <p:nvPicPr>
          <p:cNvPr id="747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88" y="476672"/>
            <a:ext cx="7971959" cy="597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414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p:txBody>
          <a:bodyPr/>
          <a:lstStyle/>
          <a:p>
            <a:pPr eaLnBrk="1" hangingPunct="1"/>
            <a:endParaRPr lang="ru-RU" smtClean="0"/>
          </a:p>
        </p:txBody>
      </p:sp>
      <p:sp>
        <p:nvSpPr>
          <p:cNvPr id="73731" name="Объект 2"/>
          <p:cNvSpPr>
            <a:spLocks noGrp="1"/>
          </p:cNvSpPr>
          <p:nvPr>
            <p:ph idx="1"/>
          </p:nvPr>
        </p:nvSpPr>
        <p:spPr/>
        <p:txBody>
          <a:bodyPr/>
          <a:lstStyle/>
          <a:p>
            <a:pPr eaLnBrk="1" hangingPunct="1"/>
            <a:endParaRPr lang="ru-RU" smtClean="0"/>
          </a:p>
        </p:txBody>
      </p:sp>
      <p:pic>
        <p:nvPicPr>
          <p:cNvPr id="73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16" y="332656"/>
            <a:ext cx="8308147" cy="6226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073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12290" name="Picture 2" descr="C:\Users\Виктория\Desktop\Варя\глина\мастерская\IMG-20170801-WA0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698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15362" name="Picture 2" descr="C:\Users\Виктория\Desktop\Варя\глина\мастерская\IMG-20170801-WA0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67000"/>
            <a:ext cx="8748464" cy="1012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498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p:txBody>
          <a:bodyPr/>
          <a:lstStyle/>
          <a:p>
            <a:pPr eaLnBrk="1" hangingPunct="1"/>
            <a:r>
              <a:rPr lang="ru-RU" smtClean="0"/>
              <a:t> </a:t>
            </a:r>
          </a:p>
        </p:txBody>
      </p:sp>
      <p:sp>
        <p:nvSpPr>
          <p:cNvPr id="69635" name="Объект 2"/>
          <p:cNvSpPr>
            <a:spLocks noGrp="1"/>
          </p:cNvSpPr>
          <p:nvPr>
            <p:ph idx="1"/>
          </p:nvPr>
        </p:nvSpPr>
        <p:spPr/>
        <p:txBody>
          <a:bodyPr/>
          <a:lstStyle/>
          <a:p>
            <a:pPr eaLnBrk="1" hangingPunct="1"/>
            <a:endParaRPr lang="ru-RU" smtClean="0"/>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31" y="260647"/>
            <a:ext cx="8260217" cy="619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757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p:txBody>
          <a:bodyPr/>
          <a:lstStyle/>
          <a:p>
            <a:pPr eaLnBrk="1" hangingPunct="1"/>
            <a:endParaRPr lang="ru-RU" smtClean="0"/>
          </a:p>
        </p:txBody>
      </p:sp>
      <p:sp>
        <p:nvSpPr>
          <p:cNvPr id="62467" name="Объект 2"/>
          <p:cNvSpPr>
            <a:spLocks noGrp="1"/>
          </p:cNvSpPr>
          <p:nvPr>
            <p:ph idx="1"/>
          </p:nvPr>
        </p:nvSpPr>
        <p:spPr/>
        <p:txBody>
          <a:bodyPr/>
          <a:lstStyle/>
          <a:p>
            <a:pPr eaLnBrk="1" hangingPunct="1"/>
            <a:endParaRPr lang="ru-RU" smtClean="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1019175"/>
            <a:ext cx="6429375"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080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Заголовок 1"/>
          <p:cNvSpPr>
            <a:spLocks noGrp="1"/>
          </p:cNvSpPr>
          <p:nvPr>
            <p:ph type="title"/>
          </p:nvPr>
        </p:nvSpPr>
        <p:spPr/>
        <p:txBody>
          <a:bodyPr/>
          <a:lstStyle/>
          <a:p>
            <a:pPr eaLnBrk="1" hangingPunct="1"/>
            <a:endParaRPr lang="ru-RU" smtClean="0"/>
          </a:p>
        </p:txBody>
      </p:sp>
      <p:sp>
        <p:nvSpPr>
          <p:cNvPr id="71683" name="Объект 2"/>
          <p:cNvSpPr>
            <a:spLocks noGrp="1"/>
          </p:cNvSpPr>
          <p:nvPr>
            <p:ph idx="1"/>
          </p:nvPr>
        </p:nvSpPr>
        <p:spPr/>
        <p:txBody>
          <a:bodyPr/>
          <a:lstStyle/>
          <a:p>
            <a:pPr eaLnBrk="1" hangingPunct="1"/>
            <a:endParaRPr lang="ru-RU" smtClean="0"/>
          </a:p>
        </p:txBody>
      </p:sp>
      <p:sp>
        <p:nvSpPr>
          <p:cNvPr id="71684" name="AutoShape 2" descr="https://im0-tub-ru.yandex.net/i?id=d8e3182e9a2f14271d654791bcd431c9&amp;n=13"/>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pic>
        <p:nvPicPr>
          <p:cNvPr id="716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347687"/>
            <a:ext cx="7928049" cy="594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224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Заголовок 1"/>
          <p:cNvSpPr>
            <a:spLocks noGrp="1"/>
          </p:cNvSpPr>
          <p:nvPr>
            <p:ph type="title"/>
          </p:nvPr>
        </p:nvSpPr>
        <p:spPr/>
        <p:txBody>
          <a:bodyPr/>
          <a:lstStyle/>
          <a:p>
            <a:pPr eaLnBrk="1" hangingPunct="1"/>
            <a:r>
              <a:rPr lang="ru-RU" sz="3600" smtClean="0">
                <a:latin typeface="Trebuchet MS" pitchFamily="34" charset="0"/>
              </a:rPr>
              <a:t>Что такое глина </a:t>
            </a:r>
            <a:r>
              <a:rPr lang="en-US" sz="3600" smtClean="0">
                <a:latin typeface="Trebuchet MS" pitchFamily="34" charset="0"/>
              </a:rPr>
              <a:t>?</a:t>
            </a:r>
            <a:endParaRPr lang="ru-RU" sz="3600" smtClean="0">
              <a:latin typeface="Trebuchet MS" pitchFamily="34" charset="0"/>
            </a:endParaRPr>
          </a:p>
        </p:txBody>
      </p:sp>
      <p:sp>
        <p:nvSpPr>
          <p:cNvPr id="2" name="Объект 1"/>
          <p:cNvSpPr>
            <a:spLocks noGrp="1"/>
          </p:cNvSpPr>
          <p:nvPr>
            <p:ph idx="1"/>
          </p:nvPr>
        </p:nvSpPr>
        <p:spPr/>
        <p:txBody>
          <a:bodyPr>
            <a:normAutofit fontScale="92500" lnSpcReduction="20000"/>
          </a:bodyPr>
          <a:lstStyle/>
          <a:p>
            <a:r>
              <a:rPr lang="ru-RU" dirty="0"/>
              <a:t>Глина – это осадочная порода, мелкозернистая по своей структуре. В сухом состоянии она зачастую пылеобразна, а если её увлажнить, то становится пластичным и податливым материалом, принимающим любую форму. При застывании глина становится твёрдой, форма её не меняется</a:t>
            </a:r>
            <a:r>
              <a:rPr lang="ru-RU" dirty="0" smtClean="0"/>
              <a:t>.</a:t>
            </a:r>
          </a:p>
          <a:p>
            <a:r>
              <a:rPr lang="ru-RU" dirty="0"/>
              <a:t>Глина – интересный и разнообразный по своим свойствам материал, который образуется в результате разрушения скальных пород. Многие, имея дело с этим пластичным веществом, задумываются: из чего состоит глина? Давайте узнаем ответ на этот вопрос, а также разберёмся, чем может быть полезен этот </a:t>
            </a:r>
            <a:r>
              <a:rPr lang="ru-RU" dirty="0">
                <a:hlinkClick r:id="rId2"/>
              </a:rPr>
              <a:t>природный материал</a:t>
            </a:r>
            <a:r>
              <a:rPr lang="ru-RU" dirty="0"/>
              <a:t> человеку.</a:t>
            </a:r>
          </a:p>
          <a:p>
            <a:endParaRPr lang="ru-RU" dirty="0"/>
          </a:p>
          <a:p>
            <a:endParaRPr lang="ru-RU" dirty="0"/>
          </a:p>
        </p:txBody>
      </p:sp>
    </p:spTree>
    <p:extLst>
      <p:ext uri="{BB962C8B-B14F-4D97-AF65-F5344CB8AC3E}">
        <p14:creationId xmlns:p14="http://schemas.microsoft.com/office/powerpoint/2010/main" val="36859515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18434" name="Picture 2" descr="C:\Users\Виктория\Desktop\Варя\глина\Выставка фарфора в музее\IMG-20170711-WA0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8" y="19650"/>
            <a:ext cx="5994666" cy="799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85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20483" name="Picture 3" descr="C:\Users\Виктория\Desktop\Варя\глина\Выставка фарфора в музее\IMG-20170711-WA0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776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21506" name="Picture 2" descr="C:\Users\Виктория\Desktop\Варя\глина\Выставка фарфора в музее\IMG-20170712-WA00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573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p:txBody>
          <a:bodyPr/>
          <a:lstStyle/>
          <a:p>
            <a:pPr eaLnBrk="1" hangingPunct="1"/>
            <a:endParaRPr lang="ru-RU" smtClean="0"/>
          </a:p>
        </p:txBody>
      </p:sp>
      <p:sp>
        <p:nvSpPr>
          <p:cNvPr id="55299" name="Объект 2"/>
          <p:cNvSpPr>
            <a:spLocks noGrp="1"/>
          </p:cNvSpPr>
          <p:nvPr>
            <p:ph idx="1"/>
          </p:nvPr>
        </p:nvSpPr>
        <p:spPr/>
        <p:txBody>
          <a:bodyPr/>
          <a:lstStyle/>
          <a:p>
            <a:pPr eaLnBrk="1" hangingPunct="1"/>
            <a:endParaRPr lang="ru-RU" smtClean="0"/>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0"/>
            <a:ext cx="6886575"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2552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Заголовок 1"/>
          <p:cNvSpPr>
            <a:spLocks noGrp="1"/>
          </p:cNvSpPr>
          <p:nvPr>
            <p:ph type="title"/>
          </p:nvPr>
        </p:nvSpPr>
        <p:spPr/>
        <p:txBody>
          <a:bodyPr/>
          <a:lstStyle/>
          <a:p>
            <a:pPr eaLnBrk="1" hangingPunct="1"/>
            <a:endParaRPr lang="ru-RU" smtClean="0"/>
          </a:p>
        </p:txBody>
      </p:sp>
      <p:sp>
        <p:nvSpPr>
          <p:cNvPr id="33795" name="Объект 2"/>
          <p:cNvSpPr>
            <a:spLocks noGrp="1"/>
          </p:cNvSpPr>
          <p:nvPr>
            <p:ph idx="1"/>
          </p:nvPr>
        </p:nvSpPr>
        <p:spPr/>
        <p:txBody>
          <a:bodyPr>
            <a:normAutofit fontScale="92500" lnSpcReduction="10000"/>
          </a:bodyPr>
          <a:lstStyle/>
          <a:p>
            <a:pPr eaLnBrk="1" hangingPunct="1"/>
            <a:r>
              <a:rPr lang="ru-RU" sz="2000" u="sng" dirty="0" smtClean="0">
                <a:latin typeface="Times New Roman" pitchFamily="18" charset="0"/>
                <a:cs typeface="Times New Roman" pitchFamily="18" charset="0"/>
              </a:rPr>
              <a:t>Отдельного внимания заслуживает глина огнеупорная. Это вещество белого или светло-серого цвета, которое выдерживает температуру свыше 1500 градусов при обжиге. Под воздействием высокой температуры огнеупорная глина не размягчается и не теряет своих полезных свойств. Горная порода широко используется при изготовлении фарфоровых изделий, а также при отделке помещений. Популярной считается облицовочная плитка, выполненная из огнеупорной глины.</a:t>
            </a:r>
          </a:p>
          <a:p>
            <a:r>
              <a:rPr lang="ru-RU" sz="2000" u="sng" dirty="0">
                <a:latin typeface="Times New Roman" pitchFamily="18" charset="0"/>
                <a:cs typeface="Times New Roman" pitchFamily="18" charset="0"/>
              </a:rPr>
              <a:t>Формовочные глины могут обжигаться также при достаточно высокой температуре. Отличаются они повышенной пластичностью. Такая глина огнеупорная может применяться в металлургии. С ее помощью изготавливают специальные связующие формы для литья металла</a:t>
            </a:r>
            <a:r>
              <a:rPr lang="ru-RU" sz="2000" u="sng" dirty="0" smtClean="0">
                <a:latin typeface="Times New Roman" pitchFamily="18" charset="0"/>
                <a:cs typeface="Times New Roman" pitchFamily="18" charset="0"/>
              </a:rPr>
              <a:t>.</a:t>
            </a:r>
          </a:p>
          <a:p>
            <a:r>
              <a:rPr lang="ru-RU" sz="2000" u="sng" dirty="0">
                <a:latin typeface="Times New Roman" pitchFamily="18" charset="0"/>
                <a:cs typeface="Times New Roman" pitchFamily="18" charset="0"/>
              </a:rPr>
              <a:t>В строительстве наиболее часто используются цементные глины. Это вещества сероватого оттенка с примесью магния. Глину используют для изготовления различных отделочных изделий, а также в качестве связующего звена при проведении строительных работ.</a:t>
            </a:r>
            <a:endParaRPr lang="ru-RU" sz="2000" dirty="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a:p>
            <a:pPr eaLnBrk="1" hangingPunct="1"/>
            <a:endParaRPr lang="ru-RU" sz="2000" dirty="0" smtClean="0">
              <a:latin typeface="Times New Roman" pitchFamily="18" charset="0"/>
              <a:cs typeface="Times New Roman" pitchFamily="18" charset="0"/>
            </a:endParaRPr>
          </a:p>
          <a:p>
            <a:pPr eaLnBrk="1" hangingPunct="1"/>
            <a:endParaRPr lang="ru-RU" dirty="0" smtClean="0"/>
          </a:p>
        </p:txBody>
      </p:sp>
    </p:spTree>
    <p:extLst>
      <p:ext uri="{BB962C8B-B14F-4D97-AF65-F5344CB8AC3E}">
        <p14:creationId xmlns:p14="http://schemas.microsoft.com/office/powerpoint/2010/main" val="3735786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Виктория\Desktop\Варя\глина\proizvodstvo_kirpicha_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9036496" cy="677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164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Заголовок 1"/>
          <p:cNvSpPr>
            <a:spLocks noGrp="1"/>
          </p:cNvSpPr>
          <p:nvPr>
            <p:ph type="ctrTitle"/>
          </p:nvPr>
        </p:nvSpPr>
        <p:spPr/>
        <p:txBody>
          <a:bodyPr/>
          <a:lstStyle/>
          <a:p>
            <a:pPr eaLnBrk="1" hangingPunct="1"/>
            <a:endParaRPr lang="ru-RU" smtClean="0"/>
          </a:p>
        </p:txBody>
      </p:sp>
      <p:sp>
        <p:nvSpPr>
          <p:cNvPr id="39939" name="Подзаголовок 2"/>
          <p:cNvSpPr>
            <a:spLocks noGrp="1"/>
          </p:cNvSpPr>
          <p:nvPr>
            <p:ph type="subTitle" idx="1"/>
          </p:nvPr>
        </p:nvSpPr>
        <p:spPr/>
        <p:txBody>
          <a:bodyPr/>
          <a:lstStyle/>
          <a:p>
            <a:pPr eaLnBrk="1" hangingPunct="1"/>
            <a:endParaRPr lang="ru-RU" smtClean="0"/>
          </a:p>
        </p:txBody>
      </p:sp>
      <p:pic>
        <p:nvPicPr>
          <p:cNvPr id="399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728663"/>
            <a:ext cx="80962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640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pPr eaLnBrk="1" hangingPunct="1"/>
            <a:endParaRPr lang="ru-RU" smtClean="0"/>
          </a:p>
        </p:txBody>
      </p:sp>
      <p:sp>
        <p:nvSpPr>
          <p:cNvPr id="46083" name="Объект 2"/>
          <p:cNvSpPr>
            <a:spLocks noGrp="1"/>
          </p:cNvSpPr>
          <p:nvPr>
            <p:ph idx="1"/>
          </p:nvPr>
        </p:nvSpPr>
        <p:spPr/>
        <p:txBody>
          <a:bodyPr/>
          <a:lstStyle/>
          <a:p>
            <a:pPr eaLnBrk="1" hangingPunct="1"/>
            <a:endParaRPr lang="ru-RU" smtClean="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116632"/>
            <a:ext cx="7921625" cy="6480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3291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title"/>
          </p:nvPr>
        </p:nvSpPr>
        <p:spPr/>
        <p:txBody>
          <a:bodyPr/>
          <a:lstStyle/>
          <a:p>
            <a:pPr eaLnBrk="1" hangingPunct="1"/>
            <a:endParaRPr lang="ru-RU" smtClean="0"/>
          </a:p>
        </p:txBody>
      </p:sp>
      <p:sp>
        <p:nvSpPr>
          <p:cNvPr id="38915" name="Объект 2"/>
          <p:cNvSpPr>
            <a:spLocks noGrp="1"/>
          </p:cNvSpPr>
          <p:nvPr>
            <p:ph idx="1"/>
          </p:nvPr>
        </p:nvSpPr>
        <p:spPr/>
        <p:txBody>
          <a:bodyPr/>
          <a:lstStyle/>
          <a:p>
            <a:pPr eaLnBrk="1" hangingPunct="1"/>
            <a:r>
              <a:rPr lang="ru-RU" sz="1800" u="sng" smtClean="0">
                <a:latin typeface="Times New Roman" pitchFamily="18" charset="0"/>
                <a:cs typeface="Times New Roman" pitchFamily="18" charset="0"/>
              </a:rPr>
              <a:t>Широко используется глина в медицине и косметологии. Те, кто заботится о красоте и здоровье кожи, знают о благодатном воздействии некоторых видов этого вещества. Глина применяется для обёртываний, масок и примочек. Она эффективно борется с целлюлитом, придаёт коже эластичность, препятствует преждевременному старению. При некоторых медицинских показаниях глину даже применяют внутрь. А при кожных заболеваниях высушенный и перетёртый в пыль материал назначают в виде присыпок. Важно упомянуть, что для таких целей используется не любая глина, а только некоторые её виды, имеющие антисептические и противомикробные свойства.</a:t>
            </a:r>
            <a:endParaRPr lang="ru-RU" sz="1800" smtClean="0">
              <a:latin typeface="Times New Roman" pitchFamily="18" charset="0"/>
              <a:cs typeface="Times New Roman" pitchFamily="18" charset="0"/>
            </a:endParaRPr>
          </a:p>
        </p:txBody>
      </p:sp>
    </p:spTree>
    <p:extLst>
      <p:ext uri="{BB962C8B-B14F-4D97-AF65-F5344CB8AC3E}">
        <p14:creationId xmlns:p14="http://schemas.microsoft.com/office/powerpoint/2010/main" val="6228166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Заголовок 1"/>
          <p:cNvSpPr>
            <a:spLocks noGrp="1"/>
          </p:cNvSpPr>
          <p:nvPr>
            <p:ph type="title"/>
          </p:nvPr>
        </p:nvSpPr>
        <p:spPr/>
        <p:txBody>
          <a:bodyPr/>
          <a:lstStyle/>
          <a:p>
            <a:pPr eaLnBrk="1" hangingPunct="1"/>
            <a:endParaRPr lang="ru-RU" smtClean="0"/>
          </a:p>
        </p:txBody>
      </p:sp>
      <p:sp>
        <p:nvSpPr>
          <p:cNvPr id="48131" name="Объект 2"/>
          <p:cNvSpPr>
            <a:spLocks noGrp="1"/>
          </p:cNvSpPr>
          <p:nvPr>
            <p:ph idx="1"/>
          </p:nvPr>
        </p:nvSpPr>
        <p:spPr/>
        <p:txBody>
          <a:bodyPr/>
          <a:lstStyle/>
          <a:p>
            <a:pPr eaLnBrk="1" hangingPunct="1"/>
            <a:endParaRPr lang="ru-RU" smtClean="0"/>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381000"/>
            <a:ext cx="813435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512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p:txBody>
          <a:bodyPr/>
          <a:lstStyle/>
          <a:p>
            <a:pPr eaLnBrk="1" hangingPunct="1"/>
            <a:endParaRPr lang="ru-RU" smtClean="0"/>
          </a:p>
        </p:txBody>
      </p:sp>
      <p:sp>
        <p:nvSpPr>
          <p:cNvPr id="49155" name="Объект 2"/>
          <p:cNvSpPr>
            <a:spLocks noGrp="1"/>
          </p:cNvSpPr>
          <p:nvPr>
            <p:ph idx="1"/>
          </p:nvPr>
        </p:nvSpPr>
        <p:spPr/>
        <p:txBody>
          <a:bodyPr/>
          <a:lstStyle/>
          <a:p>
            <a:pPr eaLnBrk="1" hangingPunct="1"/>
            <a:endParaRPr lang="ru-RU" smtClean="0"/>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178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Заголовок 1"/>
          <p:cNvSpPr>
            <a:spLocks noGrp="1"/>
          </p:cNvSpPr>
          <p:nvPr>
            <p:ph type="title"/>
          </p:nvPr>
        </p:nvSpPr>
        <p:spPr/>
        <p:txBody>
          <a:bodyPr/>
          <a:lstStyle/>
          <a:p>
            <a:pPr eaLnBrk="1" hangingPunct="1"/>
            <a:endParaRPr lang="ru-RU" smtClean="0"/>
          </a:p>
        </p:txBody>
      </p:sp>
      <p:sp>
        <p:nvSpPr>
          <p:cNvPr id="76803" name="Объект 2"/>
          <p:cNvSpPr>
            <a:spLocks noGrp="1"/>
          </p:cNvSpPr>
          <p:nvPr>
            <p:ph idx="1"/>
          </p:nvPr>
        </p:nvSpPr>
        <p:spPr/>
        <p:txBody>
          <a:bodyPr/>
          <a:lstStyle/>
          <a:p>
            <a:pPr eaLnBrk="1" hangingPunct="1"/>
            <a:endParaRPr lang="ru-RU"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10" y="620688"/>
            <a:ext cx="8586270" cy="565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9206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Заголовок 1"/>
          <p:cNvSpPr>
            <a:spLocks noGrp="1"/>
          </p:cNvSpPr>
          <p:nvPr>
            <p:ph type="title"/>
          </p:nvPr>
        </p:nvSpPr>
        <p:spPr/>
        <p:txBody>
          <a:bodyPr/>
          <a:lstStyle/>
          <a:p>
            <a:pPr eaLnBrk="1" hangingPunct="1"/>
            <a:endParaRPr lang="ru-RU" smtClean="0"/>
          </a:p>
        </p:txBody>
      </p:sp>
      <p:sp>
        <p:nvSpPr>
          <p:cNvPr id="53251" name="Объект 2"/>
          <p:cNvSpPr>
            <a:spLocks noGrp="1"/>
          </p:cNvSpPr>
          <p:nvPr>
            <p:ph idx="1"/>
          </p:nvPr>
        </p:nvSpPr>
        <p:spPr/>
        <p:txBody>
          <a:bodyPr/>
          <a:lstStyle/>
          <a:p>
            <a:pPr eaLnBrk="1" hangingPunct="1"/>
            <a:endParaRPr lang="ru-RU" smtClean="0"/>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794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9311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p:txBody>
          <a:bodyPr/>
          <a:lstStyle/>
          <a:p>
            <a:pPr eaLnBrk="1" hangingPunct="1"/>
            <a:endParaRPr lang="ru-RU" smtClean="0"/>
          </a:p>
        </p:txBody>
      </p:sp>
      <p:sp>
        <p:nvSpPr>
          <p:cNvPr id="54275" name="Объект 2"/>
          <p:cNvSpPr>
            <a:spLocks noGrp="1"/>
          </p:cNvSpPr>
          <p:nvPr>
            <p:ph idx="1"/>
          </p:nvPr>
        </p:nvSpPr>
        <p:spPr/>
        <p:txBody>
          <a:bodyPr/>
          <a:lstStyle/>
          <a:p>
            <a:pPr eaLnBrk="1" hangingPunct="1"/>
            <a:endParaRPr lang="ru-RU" smtClean="0"/>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0"/>
            <a:ext cx="7496175" cy="749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9843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1"/>
          <p:cNvSpPr>
            <a:spLocks noGrp="1"/>
          </p:cNvSpPr>
          <p:nvPr>
            <p:ph type="title"/>
          </p:nvPr>
        </p:nvSpPr>
        <p:spPr/>
        <p:txBody>
          <a:bodyPr/>
          <a:lstStyle/>
          <a:p>
            <a:pPr eaLnBrk="1" hangingPunct="1"/>
            <a:endParaRPr lang="ru-RU" smtClean="0"/>
          </a:p>
        </p:txBody>
      </p:sp>
      <p:sp>
        <p:nvSpPr>
          <p:cNvPr id="58371" name="Объект 2"/>
          <p:cNvSpPr>
            <a:spLocks noGrp="1"/>
          </p:cNvSpPr>
          <p:nvPr>
            <p:ph idx="1"/>
          </p:nvPr>
        </p:nvSpPr>
        <p:spPr/>
        <p:txBody>
          <a:bodyPr/>
          <a:lstStyle/>
          <a:p>
            <a:pPr eaLnBrk="1" hangingPunct="1"/>
            <a:endParaRPr lang="ru-RU" smtClean="0"/>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56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2704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p:txBody>
          <a:bodyPr/>
          <a:lstStyle/>
          <a:p>
            <a:pPr eaLnBrk="1" hangingPunct="1"/>
            <a:endParaRPr lang="ru-RU" smtClean="0"/>
          </a:p>
        </p:txBody>
      </p:sp>
      <p:sp>
        <p:nvSpPr>
          <p:cNvPr id="59395" name="Объект 2"/>
          <p:cNvSpPr>
            <a:spLocks noGrp="1"/>
          </p:cNvSpPr>
          <p:nvPr>
            <p:ph idx="1"/>
          </p:nvPr>
        </p:nvSpPr>
        <p:spPr/>
        <p:txBody>
          <a:bodyPr/>
          <a:lstStyle/>
          <a:p>
            <a:pPr eaLnBrk="1" hangingPunct="1"/>
            <a:endParaRPr lang="ru-RU" smtClean="0"/>
          </a:p>
        </p:txBody>
      </p:sp>
      <p:pic>
        <p:nvPicPr>
          <p:cNvPr id="593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249025"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285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p:cNvSpPr>
            <a:spLocks noGrp="1"/>
          </p:cNvSpPr>
          <p:nvPr>
            <p:ph type="title"/>
          </p:nvPr>
        </p:nvSpPr>
        <p:spPr/>
        <p:txBody>
          <a:bodyPr/>
          <a:lstStyle/>
          <a:p>
            <a:pPr eaLnBrk="1" hangingPunct="1"/>
            <a:endParaRPr lang="ru-RU" smtClean="0"/>
          </a:p>
        </p:txBody>
      </p:sp>
      <p:sp>
        <p:nvSpPr>
          <p:cNvPr id="61443" name="Объект 2"/>
          <p:cNvSpPr>
            <a:spLocks noGrp="1"/>
          </p:cNvSpPr>
          <p:nvPr>
            <p:ph idx="1"/>
          </p:nvPr>
        </p:nvSpPr>
        <p:spPr/>
        <p:txBody>
          <a:bodyPr/>
          <a:lstStyle/>
          <a:p>
            <a:pPr eaLnBrk="1" hangingPunct="1"/>
            <a:endParaRPr lang="ru-RU" smtClean="0"/>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895350"/>
            <a:ext cx="62865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414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pPr eaLnBrk="1" hangingPunct="1"/>
            <a:endParaRPr lang="ru-RU" dirty="0"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16632"/>
            <a:ext cx="4762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52"/>
            <a:ext cx="32194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89378" y="2348880"/>
            <a:ext cx="3040589"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4613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Заголовок 1"/>
          <p:cNvSpPr>
            <a:spLocks noGrp="1"/>
          </p:cNvSpPr>
          <p:nvPr>
            <p:ph type="title"/>
          </p:nvPr>
        </p:nvSpPr>
        <p:spPr/>
        <p:txBody>
          <a:bodyPr/>
          <a:lstStyle/>
          <a:p>
            <a:pPr eaLnBrk="1" hangingPunct="1"/>
            <a:endParaRPr lang="ru-RU" smtClean="0"/>
          </a:p>
        </p:txBody>
      </p:sp>
      <p:sp>
        <p:nvSpPr>
          <p:cNvPr id="47107" name="Объект 2"/>
          <p:cNvSpPr>
            <a:spLocks noGrp="1"/>
          </p:cNvSpPr>
          <p:nvPr>
            <p:ph idx="1"/>
          </p:nvPr>
        </p:nvSpPr>
        <p:spPr/>
        <p:txBody>
          <a:bodyPr/>
          <a:lstStyle/>
          <a:p>
            <a:pPr eaLnBrk="1" hangingPunct="1"/>
            <a:endParaRPr lang="ru-RU" smtClean="0"/>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059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p:txBody>
          <a:bodyPr/>
          <a:lstStyle/>
          <a:p>
            <a:pPr eaLnBrk="1" hangingPunct="1"/>
            <a:endParaRPr lang="ru-RU" smtClean="0"/>
          </a:p>
        </p:txBody>
      </p:sp>
      <p:sp>
        <p:nvSpPr>
          <p:cNvPr id="44035" name="Объект 2"/>
          <p:cNvSpPr>
            <a:spLocks noGrp="1"/>
          </p:cNvSpPr>
          <p:nvPr>
            <p:ph idx="1"/>
          </p:nvPr>
        </p:nvSpPr>
        <p:spPr/>
        <p:txBody>
          <a:bodyPr/>
          <a:lstStyle/>
          <a:p>
            <a:pPr eaLnBrk="1" hangingPunct="1"/>
            <a:endParaRPr lang="ru-RU" smtClean="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0150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1"/>
          <p:cNvSpPr>
            <a:spLocks noGrp="1"/>
          </p:cNvSpPr>
          <p:nvPr>
            <p:ph type="title"/>
          </p:nvPr>
        </p:nvSpPr>
        <p:spPr>
          <a:xfrm>
            <a:off x="457200" y="274638"/>
            <a:ext cx="8229600" cy="634082"/>
          </a:xfrm>
        </p:spPr>
        <p:txBody>
          <a:bodyPr>
            <a:normAutofit fontScale="90000"/>
          </a:bodyPr>
          <a:lstStyle/>
          <a:p>
            <a:pPr eaLnBrk="1" hangingPunct="1"/>
            <a:r>
              <a:rPr lang="ru-RU" sz="3600" b="1" u="sng" dirty="0" smtClean="0">
                <a:latin typeface="Times New Roman" pitchFamily="18" charset="0"/>
                <a:cs typeface="Times New Roman" pitchFamily="18" charset="0"/>
              </a:rPr>
              <a:t>Как и где добывают глину?</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endParaRPr lang="ru-RU" sz="3600" dirty="0" smtClean="0">
              <a:latin typeface="Times New Roman" pitchFamily="18" charset="0"/>
              <a:cs typeface="Times New Roman" pitchFamily="18" charset="0"/>
            </a:endParaRPr>
          </a:p>
        </p:txBody>
      </p:sp>
      <p:sp>
        <p:nvSpPr>
          <p:cNvPr id="3" name="Объект 2"/>
          <p:cNvSpPr>
            <a:spLocks noGrp="1"/>
          </p:cNvSpPr>
          <p:nvPr>
            <p:ph idx="1"/>
          </p:nvPr>
        </p:nvSpPr>
        <p:spPr>
          <a:xfrm>
            <a:off x="539552" y="764704"/>
            <a:ext cx="8229600" cy="5688632"/>
          </a:xfrm>
        </p:spPr>
        <p:txBody>
          <a:bodyPr>
            <a:normAutofit fontScale="62500" lnSpcReduction="20000"/>
          </a:bodyPr>
          <a:lstStyle/>
          <a:p>
            <a:pPr eaLnBrk="1" hangingPunct="1">
              <a:defRPr/>
            </a:pPr>
            <a:r>
              <a:rPr lang="ru-RU" u="sng" dirty="0">
                <a:latin typeface="Times New Roman" pitchFamily="18" charset="0"/>
                <a:cs typeface="Times New Roman" pitchFamily="18" charset="0"/>
              </a:rPr>
              <a:t>Глина – полезное ископаемое, которое сегодня не является редким. Вещество без проблем можно добыть из земли. Легче всего обнаружить вещество в тех местах, где ранее текли реки. Глина считается продуктом осадочной горной породы и земной коры. В промышленных масштабах добыча глины производится с помощью экскаваторов. Машина срезает большие слои земли. Таким образом можно добыть гораздо больше полезного ископаемого. Проблема в том, что глина в большинстве случаев залегает слоями.</a:t>
            </a:r>
            <a:endParaRPr lang="ru-RU" dirty="0">
              <a:latin typeface="Times New Roman" pitchFamily="18" charset="0"/>
              <a:cs typeface="Times New Roman" pitchFamily="18" charset="0"/>
            </a:endParaRPr>
          </a:p>
          <a:p>
            <a:pPr eaLnBrk="1" hangingPunct="1">
              <a:defRPr/>
            </a:pPr>
            <a:r>
              <a:rPr lang="ru-RU" u="sng" dirty="0">
                <a:latin typeface="Times New Roman" pitchFamily="18" charset="0"/>
                <a:cs typeface="Times New Roman" pitchFamily="18" charset="0"/>
              </a:rPr>
              <a:t>Местами для добычи глины служат целые карьеры. Работа начинается с удаления верхнего слоя почвы. Чаще всего глину можно обнаружить уже на расстоянии полуметра от вершины. Обычно легко поддается обработке почва. Глина может находиться на самой поверхности. В некоторых же случаях полезное ископаемое может быть обнаружено под грунтовыми водами. В этом случае бригада устанавливает специальный дренаж для отведения воды</a:t>
            </a:r>
            <a:r>
              <a:rPr lang="ru-RU" u="sng" dirty="0" smtClean="0">
                <a:latin typeface="Times New Roman" pitchFamily="18" charset="0"/>
                <a:cs typeface="Times New Roman" pitchFamily="18" charset="0"/>
              </a:rPr>
              <a:t>.</a:t>
            </a:r>
          </a:p>
          <a:p>
            <a:pPr>
              <a:defRPr/>
            </a:pPr>
            <a:r>
              <a:rPr lang="ru-RU" u="sng" dirty="0">
                <a:latin typeface="Times New Roman" pitchFamily="18" charset="0"/>
                <a:cs typeface="Times New Roman" pitchFamily="18" charset="0"/>
              </a:rPr>
              <a:t>Зима не помеха для добычи горной породы. Во избежание промерзания почвы ее утепляют опилками и другими веществами с низким уровнем теплопроводности. Толщина утеплителя иногда достигает 50 см. От промерзания защищается также уже добытая глина. Ее накрывают брезентом или другим подобным материалом, который сможет удержать нужную температуру до того момента, как глина будет доставлена до склада.</a:t>
            </a:r>
            <a:endParaRPr lang="ru-RU" dirty="0">
              <a:latin typeface="Times New Roman" pitchFamily="18" charset="0"/>
              <a:cs typeface="Times New Roman" pitchFamily="18" charset="0"/>
            </a:endParaRPr>
          </a:p>
          <a:p>
            <a:pPr eaLnBrk="1" hangingPunct="1">
              <a:defRPr/>
            </a:pPr>
            <a:endParaRPr lang="ru-RU" dirty="0">
              <a:latin typeface="Times New Roman" pitchFamily="18" charset="0"/>
              <a:cs typeface="Times New Roman" pitchFamily="18" charset="0"/>
            </a:endParaRPr>
          </a:p>
          <a:p>
            <a:pPr eaLnBrk="1" hangingPunct="1">
              <a:defRPr/>
            </a:pP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352933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lstStyle/>
          <a:p>
            <a:pPr eaLnBrk="1" hangingPunct="1"/>
            <a:endParaRPr lang="ru-RU" smtClean="0"/>
          </a:p>
        </p:txBody>
      </p:sp>
      <p:sp>
        <p:nvSpPr>
          <p:cNvPr id="5123" name="Объект 2"/>
          <p:cNvSpPr>
            <a:spLocks noGrp="1"/>
          </p:cNvSpPr>
          <p:nvPr>
            <p:ph idx="1"/>
          </p:nvPr>
        </p:nvSpPr>
        <p:spPr/>
        <p:txBody>
          <a:bodyPr/>
          <a:lstStyle/>
          <a:p>
            <a:pPr eaLnBrk="1" hangingPunct="1"/>
            <a:endParaRPr lang="ru-RU" smtClean="0"/>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50658"/>
            <a:ext cx="7438206" cy="557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1113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lstStyle/>
          <a:p>
            <a:pPr eaLnBrk="1" hangingPunct="1"/>
            <a:endParaRPr lang="ru-RU" smtClean="0"/>
          </a:p>
        </p:txBody>
      </p:sp>
      <p:sp>
        <p:nvSpPr>
          <p:cNvPr id="15363" name="Объект 2"/>
          <p:cNvSpPr>
            <a:spLocks noGrp="1"/>
          </p:cNvSpPr>
          <p:nvPr>
            <p:ph idx="1"/>
          </p:nvPr>
        </p:nvSpPr>
        <p:spPr/>
        <p:txBody>
          <a:bodyPr/>
          <a:lstStyle/>
          <a:p>
            <a:pPr eaLnBrk="1" hangingPunct="1"/>
            <a:endParaRPr lang="ru-RU" smtClean="0"/>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0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07478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82</TotalTime>
  <Words>872</Words>
  <Application>Microsoft Office PowerPoint</Application>
  <PresentationFormat>Экран (4:3)</PresentationFormat>
  <Paragraphs>32</Paragraphs>
  <Slides>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Апекс</vt:lpstr>
      <vt:lpstr>МОБУ СОШ №1 с. Ивановка</vt:lpstr>
      <vt:lpstr>Презентация PowerPoint</vt:lpstr>
      <vt:lpstr>Что такое глина ?</vt:lpstr>
      <vt:lpstr>Презентация PowerPoint</vt:lpstr>
      <vt:lpstr>Презентация PowerPoint</vt:lpstr>
      <vt:lpstr>Презентация PowerPoint</vt:lpstr>
      <vt:lpstr>Как и где добывают глину? </vt:lpstr>
      <vt:lpstr>Презентация PowerPoint</vt:lpstr>
      <vt:lpstr>Презентация PowerPoint</vt:lpstr>
      <vt:lpstr>Презентация PowerPoint</vt:lpstr>
      <vt:lpstr>Виды глин </vt:lpstr>
      <vt:lpstr>Презентация PowerPoint</vt:lpstr>
      <vt:lpstr>Презентация PowerPoint</vt:lpstr>
      <vt:lpstr>Презентация PowerPoint</vt:lpstr>
      <vt:lpstr>Свойства глины</vt:lpstr>
      <vt:lpstr>Презентация PowerPoint</vt:lpstr>
      <vt:lpstr>Презентация PowerPoint</vt:lpstr>
      <vt:lpstr>Презентация PowerPoint</vt:lpstr>
      <vt:lpstr>Презентация PowerPoint</vt:lpstr>
      <vt:lpstr>Презентация PowerPoint</vt:lpstr>
      <vt:lpstr>Использование глины человеком</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Что такое глина ?</dc:title>
  <dc:creator>Виктория</dc:creator>
  <cp:lastModifiedBy>Виктория</cp:lastModifiedBy>
  <cp:revision>24</cp:revision>
  <dcterms:created xsi:type="dcterms:W3CDTF">2018-01-12T07:28:13Z</dcterms:created>
  <dcterms:modified xsi:type="dcterms:W3CDTF">2019-10-25T05:16:50Z</dcterms:modified>
</cp:coreProperties>
</file>