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8" r:id="rId3"/>
    <p:sldId id="319" r:id="rId4"/>
    <p:sldId id="320" r:id="rId5"/>
    <p:sldId id="321" r:id="rId6"/>
    <p:sldId id="322" r:id="rId7"/>
    <p:sldId id="323" r:id="rId8"/>
    <p:sldId id="279" r:id="rId9"/>
    <p:sldId id="272" r:id="rId10"/>
    <p:sldId id="273" r:id="rId11"/>
    <p:sldId id="274" r:id="rId12"/>
    <p:sldId id="275" r:id="rId13"/>
    <p:sldId id="276" r:id="rId14"/>
    <p:sldId id="278" r:id="rId15"/>
    <p:sldId id="266" r:id="rId16"/>
    <p:sldId id="267" r:id="rId17"/>
    <p:sldId id="268" r:id="rId18"/>
    <p:sldId id="258" r:id="rId19"/>
    <p:sldId id="269" r:id="rId20"/>
    <p:sldId id="285" r:id="rId21"/>
    <p:sldId id="286" r:id="rId22"/>
    <p:sldId id="287" r:id="rId23"/>
    <p:sldId id="288" r:id="rId24"/>
    <p:sldId id="289" r:id="rId25"/>
    <p:sldId id="290" r:id="rId26"/>
    <p:sldId id="280" r:id="rId27"/>
    <p:sldId id="281" r:id="rId28"/>
    <p:sldId id="282" r:id="rId29"/>
    <p:sldId id="283" r:id="rId30"/>
    <p:sldId id="284" r:id="rId31"/>
    <p:sldId id="304" r:id="rId32"/>
    <p:sldId id="305" r:id="rId33"/>
    <p:sldId id="306" r:id="rId34"/>
    <p:sldId id="307" r:id="rId35"/>
    <p:sldId id="308" r:id="rId36"/>
    <p:sldId id="309" r:id="rId37"/>
    <p:sldId id="310" r:id="rId38"/>
    <p:sldId id="311" r:id="rId39"/>
    <p:sldId id="312" r:id="rId40"/>
    <p:sldId id="313" r:id="rId41"/>
    <p:sldId id="317" r:id="rId42"/>
    <p:sldId id="314" r:id="rId43"/>
    <p:sldId id="315" r:id="rId44"/>
    <p:sldId id="316" r:id="rId45"/>
    <p:sldId id="324" r:id="rId46"/>
    <p:sldId id="325" r:id="rId47"/>
    <p:sldId id="326" r:id="rId48"/>
    <p:sldId id="327" r:id="rId49"/>
    <p:sldId id="328" r:id="rId50"/>
    <p:sldId id="329" r:id="rId51"/>
    <p:sldId id="330" r:id="rId52"/>
    <p:sldId id="331" r:id="rId53"/>
    <p:sldId id="332" r:id="rId54"/>
    <p:sldId id="336" r:id="rId55"/>
    <p:sldId id="333" r:id="rId56"/>
    <p:sldId id="334" r:id="rId57"/>
    <p:sldId id="335" r:id="rId5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90" d="100"/>
          <a:sy n="90" d="100"/>
        </p:scale>
        <p:origin x="-600"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02.11.2019</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alpha val="85000"/>
          </a:schemeClr>
        </a:solidFill>
        <a:effectLst/>
      </p:bgPr>
    </p:bg>
    <p:spTree>
      <p:nvGrpSpPr>
        <p:cNvPr id="1" name=""/>
        <p:cNvGrpSpPr/>
        <p:nvPr/>
      </p:nvGrpSpPr>
      <p:grpSpPr>
        <a:xfrm>
          <a:off x="0" y="0"/>
          <a:ext cx="0" cy="0"/>
          <a:chOff x="0" y="0"/>
          <a:chExt cx="0" cy="0"/>
        </a:xfrm>
      </p:grpSpPr>
      <p:sp>
        <p:nvSpPr>
          <p:cNvPr id="25" name="Прямоугольник 24"/>
          <p:cNvSpPr/>
          <p:nvPr userDrawn="1"/>
        </p:nvSpPr>
        <p:spPr>
          <a:xfrm rot="21365376">
            <a:off x="342641" y="350577"/>
            <a:ext cx="8501046" cy="6156277"/>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userDrawn="1"/>
        </p:nvSpPr>
        <p:spPr>
          <a:xfrm rot="352294">
            <a:off x="353437" y="558538"/>
            <a:ext cx="8458738" cy="5814585"/>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userDrawn="1"/>
        </p:nvSpPr>
        <p:spPr>
          <a:xfrm>
            <a:off x="428596" y="500042"/>
            <a:ext cx="8286808" cy="5929354"/>
          </a:xfrm>
          <a:prstGeom prst="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09" name="Rectangle 1"/>
          <p:cNvSpPr>
            <a:spLocks noChangeArrowheads="1"/>
          </p:cNvSpPr>
          <p:nvPr userDrawn="1"/>
        </p:nvSpPr>
        <p:spPr bwMode="auto">
          <a:xfrm>
            <a:off x="571472" y="6500834"/>
            <a:ext cx="1095172" cy="1846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0" i="0" u="none" strike="noStrike" cap="none" normalizeH="0" baseline="0" dirty="0" smtClean="0">
                <a:ln>
                  <a:noFill/>
                </a:ln>
                <a:solidFill>
                  <a:schemeClr val="bg1">
                    <a:lumMod val="85000"/>
                  </a:schemeClr>
                </a:solidFill>
                <a:effectLst/>
                <a:latin typeface="Times New Roman" pitchFamily="18" charset="0"/>
                <a:ea typeface="Calibri" pitchFamily="34" charset="0"/>
                <a:cs typeface="Times New Roman" pitchFamily="18" charset="0"/>
              </a:rPr>
              <a:t>© Фокина Лидия Петровна </a:t>
            </a:r>
            <a:endParaRPr kumimoji="0" lang="ru-RU" sz="600" b="0" i="0" u="none" strike="noStrike" cap="none" normalizeH="0" baseline="0" dirty="0" smtClean="0">
              <a:ln>
                <a:noFill/>
              </a:ln>
              <a:solidFill>
                <a:schemeClr val="bg1">
                  <a:lumMod val="85000"/>
                </a:schemeClr>
              </a:solidFill>
              <a:effectLst/>
              <a:latin typeface="Arial" pitchFamily="34" charset="0"/>
              <a:cs typeface="Arial" pitchFamily="34" charset="0"/>
            </a:endParaRPr>
          </a:p>
        </p:txBody>
      </p:sp>
      <p:grpSp>
        <p:nvGrpSpPr>
          <p:cNvPr id="15" name="Группа 14"/>
          <p:cNvGrpSpPr/>
          <p:nvPr userDrawn="1"/>
        </p:nvGrpSpPr>
        <p:grpSpPr>
          <a:xfrm>
            <a:off x="714348" y="2214554"/>
            <a:ext cx="500066" cy="500066"/>
            <a:chOff x="571472" y="3929066"/>
            <a:chExt cx="785818" cy="785818"/>
          </a:xfrm>
        </p:grpSpPr>
        <p:sp>
          <p:nvSpPr>
            <p:cNvPr id="16" name="Овал 15"/>
            <p:cNvSpPr/>
            <p:nvPr/>
          </p:nvSpPr>
          <p:spPr>
            <a:xfrm>
              <a:off x="571472" y="3929066"/>
              <a:ext cx="785818" cy="785818"/>
            </a:xfrm>
            <a:prstGeom prst="ellipse">
              <a:avLst/>
            </a:prstGeom>
            <a:solidFill>
              <a:schemeClr val="accent5">
                <a:lumMod val="60000"/>
                <a:lumOff val="40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714348" y="407194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Группа 17"/>
          <p:cNvGrpSpPr/>
          <p:nvPr userDrawn="1"/>
        </p:nvGrpSpPr>
        <p:grpSpPr>
          <a:xfrm>
            <a:off x="714348" y="3214686"/>
            <a:ext cx="500066" cy="500066"/>
            <a:chOff x="571472" y="3929066"/>
            <a:chExt cx="785818" cy="785818"/>
          </a:xfrm>
        </p:grpSpPr>
        <p:sp>
          <p:nvSpPr>
            <p:cNvPr id="19" name="Овал 18"/>
            <p:cNvSpPr/>
            <p:nvPr/>
          </p:nvSpPr>
          <p:spPr>
            <a:xfrm>
              <a:off x="571472" y="3929066"/>
              <a:ext cx="785818" cy="785818"/>
            </a:xfrm>
            <a:prstGeom prst="ellipse">
              <a:avLst/>
            </a:prstGeom>
            <a:solidFill>
              <a:schemeClr val="accent5">
                <a:lumMod val="60000"/>
                <a:lumOff val="40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714348" y="407194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1" name="Группа 20"/>
          <p:cNvGrpSpPr/>
          <p:nvPr userDrawn="1"/>
        </p:nvGrpSpPr>
        <p:grpSpPr>
          <a:xfrm>
            <a:off x="714348" y="4214818"/>
            <a:ext cx="500066" cy="500066"/>
            <a:chOff x="571472" y="3929066"/>
            <a:chExt cx="785818" cy="785818"/>
          </a:xfrm>
        </p:grpSpPr>
        <p:sp>
          <p:nvSpPr>
            <p:cNvPr id="22" name="Овал 21"/>
            <p:cNvSpPr/>
            <p:nvPr/>
          </p:nvSpPr>
          <p:spPr>
            <a:xfrm>
              <a:off x="571472" y="3929066"/>
              <a:ext cx="785818" cy="785818"/>
            </a:xfrm>
            <a:prstGeom prst="ellipse">
              <a:avLst/>
            </a:prstGeom>
            <a:solidFill>
              <a:schemeClr val="accent5">
                <a:lumMod val="60000"/>
                <a:lumOff val="40000"/>
              </a:schemeClr>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714348" y="4071942"/>
              <a:ext cx="500066" cy="500066"/>
            </a:xfrm>
            <a:prstGeom prst="ellipse">
              <a:avLst/>
            </a:prstGeom>
            <a:solidFill>
              <a:schemeClr val="bg1"/>
            </a:solidFill>
            <a:ln>
              <a:solidFill>
                <a:schemeClr val="accent5">
                  <a:lumMod val="75000"/>
                </a:schemeClr>
              </a:solidFill>
            </a:ln>
            <a:effectLst>
              <a:outerShdw blurRad="44450" dist="27940" dir="5400000" algn="ctr">
                <a:srgbClr val="000000">
                  <a:alpha val="32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
          <p:cNvGrpSpPr/>
          <p:nvPr/>
        </p:nvGrpSpPr>
        <p:grpSpPr>
          <a:xfrm>
            <a:off x="285720" y="2143116"/>
            <a:ext cx="8572560" cy="4308589"/>
            <a:chOff x="1115616" y="2146448"/>
            <a:chExt cx="7165477" cy="5588831"/>
          </a:xfrm>
        </p:grpSpPr>
        <p:sp>
          <p:nvSpPr>
            <p:cNvPr id="3" name="Прямоугольник 2"/>
            <p:cNvSpPr/>
            <p:nvPr/>
          </p:nvSpPr>
          <p:spPr>
            <a:xfrm>
              <a:off x="1115616" y="2146448"/>
              <a:ext cx="7165477" cy="1317454"/>
            </a:xfrm>
            <a:prstGeom prst="rect">
              <a:avLst/>
            </a:prstGeom>
            <a:noFill/>
          </p:spPr>
          <p:txBody>
            <a:bodyPr wrap="square">
              <a:spAutoFit/>
            </a:bodyPr>
            <a:lstStyle/>
            <a:p>
              <a:pPr algn="ctr" fontAlgn="base">
                <a:spcBef>
                  <a:spcPct val="0"/>
                </a:spcBef>
                <a:spcAft>
                  <a:spcPct val="0"/>
                </a:spcAft>
                <a:defRPr/>
              </a:pPr>
              <a:endParaRPr lang="ru-RU" sz="6000" b="1" dirty="0">
                <a:ln w="19050">
                  <a:solidFill>
                    <a:prstClr val="white"/>
                  </a:solidFill>
                  <a:prstDash val="solid"/>
                </a:ln>
                <a:solidFill>
                  <a:schemeClr val="accent5">
                    <a:lumMod val="75000"/>
                  </a:schemeClr>
                </a:solidFill>
                <a:effectLst>
                  <a:outerShdw blurRad="50000" dist="50800" dir="7500000" algn="tl">
                    <a:srgbClr val="000000">
                      <a:shade val="5000"/>
                      <a:alpha val="35000"/>
                    </a:srgbClr>
                  </a:outerShdw>
                </a:effectLst>
                <a:latin typeface="Monotype Corsiva" pitchFamily="66" charset="0"/>
                <a:cs typeface="Arial" charset="0"/>
              </a:endParaRPr>
            </a:p>
          </p:txBody>
        </p:sp>
        <p:sp>
          <p:nvSpPr>
            <p:cNvPr id="4" name="Прямоугольник 3"/>
            <p:cNvSpPr/>
            <p:nvPr/>
          </p:nvSpPr>
          <p:spPr>
            <a:xfrm>
              <a:off x="2187089" y="4741066"/>
              <a:ext cx="5084703" cy="2994213"/>
            </a:xfrm>
            <a:prstGeom prst="rect">
              <a:avLst/>
            </a:prstGeom>
          </p:spPr>
          <p:txBody>
            <a:bodyPr wrap="square">
              <a:spAutoFit/>
            </a:bodyPr>
            <a:lstStyle/>
            <a:p>
              <a:pPr algn="ctr" fontAlgn="base">
                <a:spcBef>
                  <a:spcPct val="0"/>
                </a:spcBef>
                <a:spcAft>
                  <a:spcPct val="0"/>
                </a:spcAft>
                <a:defRPr/>
              </a:pPr>
              <a:r>
                <a:rPr lang="ru-RU" sz="2400" dirty="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Автор : </a:t>
              </a:r>
              <a:r>
                <a:rPr lang="ru-RU" sz="2400" dirty="0" smtClean="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учащиеся 3 «Б» класса </a:t>
              </a:r>
              <a:r>
                <a:rPr lang="ru-RU" sz="2400" smtClean="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и </a:t>
              </a:r>
              <a:endParaRPr lang="ru-RU" sz="2400" smtClean="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endParaRPr>
            </a:p>
            <a:p>
              <a:pPr algn="ctr" fontAlgn="base">
                <a:spcBef>
                  <a:spcPct val="0"/>
                </a:spcBef>
                <a:spcAft>
                  <a:spcPct val="0"/>
                </a:spcAft>
                <a:defRPr/>
              </a:pPr>
              <a:r>
                <a:rPr lang="ru-RU" sz="2400" smtClean="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Кузавкова</a:t>
              </a:r>
              <a:r>
                <a:rPr lang="ru-RU" sz="2400" dirty="0" smtClean="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 </a:t>
              </a:r>
              <a:r>
                <a:rPr lang="ru-RU" sz="2400" dirty="0" smtClean="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Анна Николаевна, </a:t>
              </a:r>
              <a:endParaRPr lang="ru-RU" sz="2400" dirty="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endParaRPr>
            </a:p>
            <a:p>
              <a:pPr algn="ctr" fontAlgn="base">
                <a:spcBef>
                  <a:spcPct val="0"/>
                </a:spcBef>
                <a:spcAft>
                  <a:spcPct val="0"/>
                </a:spcAft>
                <a:defRPr/>
              </a:pPr>
              <a:r>
                <a:rPr lang="ru-RU" sz="2400" dirty="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учитель начальных классов</a:t>
              </a:r>
            </a:p>
            <a:p>
              <a:pPr algn="ctr" fontAlgn="base">
                <a:spcBef>
                  <a:spcPct val="0"/>
                </a:spcBef>
                <a:spcAft>
                  <a:spcPct val="0"/>
                </a:spcAft>
                <a:defRPr/>
              </a:pPr>
              <a:r>
                <a:rPr lang="ru-RU" sz="2400" dirty="0" smtClean="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МОУ  лицей №2</a:t>
              </a:r>
              <a:endParaRPr lang="ru-RU" sz="2400" dirty="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endParaRPr>
            </a:p>
            <a:p>
              <a:pPr algn="ctr" fontAlgn="base">
                <a:spcBef>
                  <a:spcPct val="0"/>
                </a:spcBef>
                <a:spcAft>
                  <a:spcPct val="0"/>
                </a:spcAft>
                <a:defRPr/>
              </a:pPr>
              <a:r>
                <a:rPr lang="ru-RU" sz="2400" dirty="0" smtClean="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rPr>
                <a:t>г.  Сердобск  ,Пензенская область</a:t>
              </a:r>
              <a:endParaRPr lang="ru-RU" sz="2400" dirty="0">
                <a:solidFill>
                  <a:schemeClr val="accent5">
                    <a:lumMod val="75000"/>
                  </a:schemeClr>
                </a:solidFill>
                <a:effectLst>
                  <a:outerShdw blurRad="38100" dist="38100" dir="2700000" algn="tl">
                    <a:srgbClr val="000000">
                      <a:alpha val="43137"/>
                    </a:srgbClr>
                  </a:outerShdw>
                </a:effectLst>
                <a:latin typeface="Monotype Corsiva" pitchFamily="66" charset="0"/>
                <a:cs typeface="Arial" charset="0"/>
              </a:endParaRPr>
            </a:p>
            <a:p>
              <a:pPr algn="ctr" fontAlgn="base">
                <a:spcBef>
                  <a:spcPct val="0"/>
                </a:spcBef>
                <a:spcAft>
                  <a:spcPct val="0"/>
                </a:spcAft>
                <a:defRPr/>
              </a:pPr>
              <a:endParaRPr lang="ru-RU" sz="2400" dirty="0">
                <a:solidFill>
                  <a:schemeClr val="accent5">
                    <a:lumMod val="75000"/>
                  </a:schemeClr>
                </a:solidFill>
                <a:latin typeface="Arial" charset="0"/>
                <a:cs typeface="Arial" charset="0"/>
              </a:endParaRPr>
            </a:p>
          </p:txBody>
        </p:sp>
      </p:grpSp>
      <p:sp>
        <p:nvSpPr>
          <p:cNvPr id="5" name="Прямоугольник 4"/>
          <p:cNvSpPr/>
          <p:nvPr/>
        </p:nvSpPr>
        <p:spPr>
          <a:xfrm>
            <a:off x="1214414" y="1285860"/>
            <a:ext cx="6858048" cy="2062103"/>
          </a:xfrm>
          <a:prstGeom prst="rect">
            <a:avLst/>
          </a:prstGeom>
        </p:spPr>
        <p:txBody>
          <a:bodyPr wrap="square">
            <a:spAutoFit/>
          </a:bodyPr>
          <a:lstStyle/>
          <a:p>
            <a:pPr algn="ctr"/>
            <a:r>
              <a:rPr lang="ru-RU" sz="3200" b="1" spc="600" dirty="0" smtClean="0">
                <a:ln w="38100">
                  <a:noFill/>
                </a:ln>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Региональный проект</a:t>
            </a:r>
            <a:endParaRPr lang="ru-RU" sz="3200" b="1" spc="600" dirty="0" smtClean="0">
              <a:ln w="38100">
                <a:noFill/>
              </a:ln>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a:p>
            <a:pPr algn="ctr"/>
            <a:r>
              <a:rPr lang="ru-RU" sz="3200" b="1" spc="600" dirty="0" smtClean="0">
                <a:ln w="38100">
                  <a:noFill/>
                </a:ln>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 «Обучение для жизни»</a:t>
            </a:r>
          </a:p>
          <a:p>
            <a:pPr algn="ctr"/>
            <a:r>
              <a:rPr lang="ru-RU" sz="3200" b="1" spc="600" dirty="0" smtClean="0">
                <a:ln w="38100">
                  <a:noFill/>
                </a:ln>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a:t>
            </a:r>
            <a:r>
              <a:rPr lang="en-US" sz="3200" b="1" spc="600" dirty="0" smtClean="0">
                <a:ln w="38100">
                  <a:noFill/>
                </a:ln>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PRO 100 - </a:t>
            </a:r>
            <a:r>
              <a:rPr lang="ru-RU" sz="3200" b="1" spc="600" dirty="0" smtClean="0">
                <a:ln w="38100">
                  <a:noFill/>
                </a:ln>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профессия»)</a:t>
            </a:r>
          </a:p>
          <a:p>
            <a:pPr algn="ctr"/>
            <a:r>
              <a:rPr lang="ru-RU" sz="3200" b="1" spc="600" dirty="0" smtClean="0">
                <a:ln w="38100">
                  <a:noFill/>
                </a:ln>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rPr>
              <a:t>(3 б класс)</a:t>
            </a:r>
            <a:endParaRPr lang="ru-RU" sz="3200" b="1" spc="600" dirty="0">
              <a:ln w="38100">
                <a:noFill/>
              </a:ln>
              <a:solidFill>
                <a:schemeClr val="tx2">
                  <a:lumMod val="60000"/>
                  <a:lumOff val="40000"/>
                </a:schemeClr>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8794" y="571481"/>
            <a:ext cx="4929206" cy="830997"/>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br>
              <a:rPr lang="ru-RU" sz="2400" b="1" dirty="0" smtClean="0">
                <a:solidFill>
                  <a:schemeClr val="accent1">
                    <a:lumMod val="75000"/>
                  </a:schemeClr>
                </a:solidFill>
              </a:rPr>
            </a:br>
            <a:endParaRPr lang="ru-RU" sz="2400" dirty="0">
              <a:solidFill>
                <a:schemeClr val="accent1">
                  <a:lumMod val="75000"/>
                </a:schemeClr>
              </a:solidFill>
            </a:endParaRPr>
          </a:p>
        </p:txBody>
      </p:sp>
      <p:sp>
        <p:nvSpPr>
          <p:cNvPr id="28673" name="Rectangle 1"/>
          <p:cNvSpPr>
            <a:spLocks noChangeArrowheads="1"/>
          </p:cNvSpPr>
          <p:nvPr/>
        </p:nvSpPr>
        <p:spPr bwMode="auto">
          <a:xfrm>
            <a:off x="1357290" y="1214422"/>
            <a:ext cx="685804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Профессия «секретарь» появилась очень давно. </a:t>
            </a:r>
            <a:endParaRPr kumimoji="0" lang="ru-RU"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Профессия ведет свою историю от писарей, летописцев. В обязанности писаря входила запись под диктовку указов, распоряжений царя. Летописцы же занимались составлением летописей – повествований о славных военных и мирских событиях.</a:t>
            </a:r>
            <a:endParaRPr kumimoji="0" lang="ru-RU"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Самыми первые услугами делопроизводителя стали пользоваться древнеримские патриции. Именовалась она </a:t>
            </a:r>
            <a:r>
              <a:rPr kumimoji="0" lang="ru-RU" b="0" i="0" u="none" strike="noStrike" cap="none" normalizeH="0" baseline="0" dirty="0" err="1" smtClean="0">
                <a:ln>
                  <a:noFill/>
                </a:ln>
                <a:solidFill>
                  <a:schemeClr val="accent1">
                    <a:lumMod val="75000"/>
                  </a:schemeClr>
                </a:solidFill>
                <a:effectLst/>
                <a:latin typeface="Calibri" pitchFamily="34" charset="0"/>
                <a:ea typeface="Times New Roman" pitchFamily="18" charset="0"/>
                <a:cs typeface="Times New Roman" pitchFamily="18" charset="0"/>
              </a:rPr>
              <a:t>secretaries</a:t>
            </a:r>
            <a:r>
              <a:rPr kumimoji="0" lang="ru-RU"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Задачей человека было: давать советы хозяину, держать в секрете все, что ему известно. Позже жители Европы оценили то, что придумали патриции Рима и ввели должность секретаря. Во времена Петра I, после путешествия русского царя в Европу, было решено в России открыть институт «секретарей». Ранги секретарей были различны.</a:t>
            </a:r>
            <a:endParaRPr kumimoji="0" lang="ru-RU"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0232" y="857232"/>
            <a:ext cx="5643602"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solidFill>
                <a:schemeClr val="accent1">
                  <a:lumMod val="75000"/>
                </a:schemeClr>
              </a:solidFill>
            </a:endParaRPr>
          </a:p>
        </p:txBody>
      </p:sp>
      <p:sp>
        <p:nvSpPr>
          <p:cNvPr id="27649" name="Rectangle 1"/>
          <p:cNvSpPr>
            <a:spLocks noChangeArrowheads="1"/>
          </p:cNvSpPr>
          <p:nvPr/>
        </p:nvSpPr>
        <p:spPr bwMode="auto">
          <a:xfrm>
            <a:off x="1285852" y="1357298"/>
            <a:ext cx="7358114"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Требования к первому российскому делопроизводителю: дворянин из знатного рода, мужчина. Секретарь – это непросто сотрудник компании, но и ее лицо. Внимательный, умный, привлекательный, располагающий к себе – все эти качества, относящиеся к человеку, работающему в должности секретаря.</a:t>
            </a:r>
            <a:endParaRPr kumimoji="0" lang="ru-RU" b="0" i="0" u="none" strike="noStrike" cap="none" normalizeH="0" baseline="0" dirty="0" smtClean="0">
              <a:ln>
                <a:noFill/>
              </a:ln>
              <a:solidFill>
                <a:schemeClr val="accent1">
                  <a:lumMod val="75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Екатерина II более серьезно подошла к профессии секретарь: </a:t>
            </a: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усовершенствовала</a:t>
            </a:r>
            <a:r>
              <a:rPr kumimoji="0" lang="ru-RU"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и ужесточила критерии выбора служащего этой профессии: секретарь должен быть не один, а несколько; наглость, изворотливость – главные требования к обладателю этой профессии.</a:t>
            </a:r>
            <a:endParaRPr kumimoji="0" lang="ru-RU" b="0" i="0" u="none" strike="noStrike" cap="none" normalizeH="0" baseline="0" dirty="0" smtClean="0">
              <a:ln>
                <a:noFill/>
              </a:ln>
              <a:solidFill>
                <a:schemeClr val="accent1">
                  <a:lumMod val="75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После ухода перьев и чернил в лету, появилась пишущая машинка. Секретарская профессия усовершенствовалась. Теперь ей стали заниматься и женщины, ну, а в настоящее время мужчины-секретари – большая редкость.</a:t>
            </a:r>
            <a:endParaRPr kumimoji="0" lang="ru-RU" b="0" i="0" u="none" strike="noStrike" cap="none" normalizeH="0" baseline="0" dirty="0" smtClean="0">
              <a:ln>
                <a:noFill/>
              </a:ln>
              <a:solidFill>
                <a:schemeClr val="accent1">
                  <a:lumMod val="75000"/>
                </a:schemeClr>
              </a:solidFill>
              <a:effectLs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1571612"/>
            <a:ext cx="721523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kumimoji="0" lang="ru-RU"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Профессия секретаря сегодня модная и престижная. Он является незаменимым помощником руководителя, владеющим разного рода информацией. </a:t>
            </a:r>
            <a:r>
              <a:rPr lang="ru-RU" dirty="0" smtClean="0">
                <a:solidFill>
                  <a:schemeClr val="accent1">
                    <a:lumMod val="75000"/>
                  </a:schemeClr>
                </a:solidFill>
              </a:rPr>
              <a:t>Чтобы руководитель мог спокойно заниматься решением глобальных вопросов организации, секретарь обеспечивает для него административную деятельность и управленческую. </a:t>
            </a:r>
            <a:endParaRPr kumimoji="0" lang="ru-RU"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5" name="Прямоугольник 4"/>
          <p:cNvSpPr/>
          <p:nvPr/>
        </p:nvSpPr>
        <p:spPr>
          <a:xfrm>
            <a:off x="1643042" y="3105835"/>
            <a:ext cx="6786610"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29699" name="Rectangle 3"/>
          <p:cNvSpPr>
            <a:spLocks noChangeArrowheads="1"/>
          </p:cNvSpPr>
          <p:nvPr/>
        </p:nvSpPr>
        <p:spPr bwMode="auto">
          <a:xfrm>
            <a:off x="1357290" y="3786190"/>
            <a:ext cx="707236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Секретарь должен соответствовать следующим требованиям: знание делопроизводства, компьютерных программ, принципов делового общения, умение отлично работать на компьютере, иметь высокую скорость печати, владеть иностранными языками, обладание личными качествами: вежливость, доброжелательность, культура общения, корректность, организованность, прекрасная память, ответственность.</a:t>
            </a:r>
            <a:endParaRPr kumimoji="0" lang="ru-RU"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3714752"/>
            <a:ext cx="4143404" cy="461665"/>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p:txBody>
      </p:sp>
      <p:sp>
        <p:nvSpPr>
          <p:cNvPr id="3" name="Прямоугольник 2"/>
          <p:cNvSpPr/>
          <p:nvPr/>
        </p:nvSpPr>
        <p:spPr>
          <a:xfrm>
            <a:off x="1571604" y="4357694"/>
            <a:ext cx="6572296" cy="1323439"/>
          </a:xfrm>
          <a:prstGeom prst="rect">
            <a:avLst/>
          </a:prstGeom>
        </p:spPr>
        <p:txBody>
          <a:bodyPr wrap="square">
            <a:spAutoFit/>
          </a:bodyPr>
          <a:lstStyle/>
          <a:p>
            <a:pPr algn="just"/>
            <a:r>
              <a:rPr lang="ru-RU" dirty="0" smtClean="0"/>
              <a:t>	</a:t>
            </a:r>
            <a:r>
              <a:rPr lang="ru-RU" sz="2000" dirty="0" smtClean="0">
                <a:solidFill>
                  <a:schemeClr val="accent1">
                    <a:lumMod val="75000"/>
                  </a:schemeClr>
                </a:solidFill>
              </a:rPr>
              <a:t>Профессию секретаря можно получить в различных учебных заведениях: </a:t>
            </a:r>
            <a:r>
              <a:rPr lang="ru-RU" sz="2000" dirty="0" err="1" smtClean="0">
                <a:solidFill>
                  <a:schemeClr val="accent1">
                    <a:lumMod val="75000"/>
                  </a:schemeClr>
                </a:solidFill>
              </a:rPr>
              <a:t>средне-специальное</a:t>
            </a:r>
            <a:r>
              <a:rPr lang="ru-RU" sz="2000" dirty="0" smtClean="0">
                <a:solidFill>
                  <a:schemeClr val="accent1">
                    <a:lumMod val="75000"/>
                  </a:schemeClr>
                </a:solidFill>
              </a:rPr>
              <a:t> - в техникуме, </a:t>
            </a:r>
            <a:r>
              <a:rPr lang="ru-RU" sz="2000" dirty="0" err="1" smtClean="0">
                <a:solidFill>
                  <a:schemeClr val="accent1">
                    <a:lumMod val="75000"/>
                  </a:schemeClr>
                </a:solidFill>
              </a:rPr>
              <a:t>средне-профессиональное</a:t>
            </a:r>
            <a:r>
              <a:rPr lang="ru-RU" sz="2000" dirty="0" smtClean="0">
                <a:solidFill>
                  <a:schemeClr val="accent1">
                    <a:lumMod val="75000"/>
                  </a:schemeClr>
                </a:solidFill>
              </a:rPr>
              <a:t> – в ПТУ, высшее образование - в институте.</a:t>
            </a:r>
            <a:endParaRPr lang="ru-RU" sz="2000" dirty="0">
              <a:solidFill>
                <a:schemeClr val="accent1">
                  <a:lumMod val="75000"/>
                </a:schemeClr>
              </a:solidFill>
            </a:endParaRPr>
          </a:p>
        </p:txBody>
      </p:sp>
      <p:sp>
        <p:nvSpPr>
          <p:cNvPr id="4" name="Прямоугольник 3"/>
          <p:cNvSpPr/>
          <p:nvPr/>
        </p:nvSpPr>
        <p:spPr>
          <a:xfrm>
            <a:off x="1357290" y="857232"/>
            <a:ext cx="7000924"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30721" name="Rectangle 1"/>
          <p:cNvSpPr>
            <a:spLocks noChangeArrowheads="1"/>
          </p:cNvSpPr>
          <p:nvPr/>
        </p:nvSpPr>
        <p:spPr bwMode="auto">
          <a:xfrm>
            <a:off x="1285852" y="1785926"/>
            <a:ext cx="7072362"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Сложилась традиция, что большая часть секретарей являются женщинами. Сегодня все больше встречаются и секретари-мужчины. Спрос на специалистов этой профессии всегда довольно велик. Это вызвано увеличением количества различных коммерческих структур.</a:t>
            </a:r>
            <a:endParaRPr kumimoji="0" lang="ru-RU" sz="2000" b="0" i="0" u="none" strike="noStrike" cap="none" normalizeH="0" baseline="0" dirty="0" smtClean="0">
              <a:ln>
                <a:noFill/>
              </a:ln>
              <a:solidFill>
                <a:schemeClr val="accent1">
                  <a:lumMod val="75000"/>
                </a:schemeClr>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764703"/>
            <a:ext cx="7246588" cy="3046988"/>
          </a:xfrm>
          <a:prstGeom prst="rect">
            <a:avLst/>
          </a:prstGeom>
        </p:spPr>
        <p:txBody>
          <a:bodyPr wrap="square">
            <a:spAutoFit/>
          </a:bodyPr>
          <a:lstStyle/>
          <a:p>
            <a:pPr algn="just">
              <a:buNone/>
            </a:pPr>
            <a:r>
              <a:rPr lang="ru-RU" sz="1600" dirty="0" smtClean="0">
                <a:solidFill>
                  <a:schemeClr val="accent1">
                    <a:lumMod val="75000"/>
                  </a:schemeClr>
                </a:solidFill>
              </a:rPr>
              <a:t>	В октябре учащиеся 3 «Б» класса МОУ лицея № 2 </a:t>
            </a:r>
          </a:p>
          <a:p>
            <a:pPr algn="just">
              <a:buNone/>
            </a:pPr>
            <a:r>
              <a:rPr lang="ru-RU" sz="1600" dirty="0" smtClean="0">
                <a:solidFill>
                  <a:schemeClr val="accent1">
                    <a:lumMod val="75000"/>
                  </a:schemeClr>
                </a:solidFill>
              </a:rPr>
              <a:t>г. Сердобска побывали на экскурсии в школьной столовой, в которой работает повар </a:t>
            </a:r>
            <a:r>
              <a:rPr lang="ru-RU" sz="1600" b="1" dirty="0" err="1" smtClean="0">
                <a:solidFill>
                  <a:schemeClr val="accent1">
                    <a:lumMod val="75000"/>
                  </a:schemeClr>
                </a:solidFill>
              </a:rPr>
              <a:t>Стюхина</a:t>
            </a:r>
            <a:r>
              <a:rPr lang="ru-RU" sz="1600" b="1" dirty="0" smtClean="0">
                <a:solidFill>
                  <a:schemeClr val="accent1">
                    <a:lumMod val="75000"/>
                  </a:schemeClr>
                </a:solidFill>
              </a:rPr>
              <a:t> Валентина Васильевна</a:t>
            </a:r>
            <a:r>
              <a:rPr lang="ru-RU" sz="1600" dirty="0" smtClean="0">
                <a:solidFill>
                  <a:schemeClr val="accent1">
                    <a:lumMod val="75000"/>
                  </a:schemeClr>
                </a:solidFill>
              </a:rPr>
              <a:t>. Она поделилась своим многолетним опытом работы.  День повара отмечается 20 октября.</a:t>
            </a:r>
          </a:p>
          <a:p>
            <a:pPr algn="just">
              <a:buNone/>
            </a:pPr>
            <a:r>
              <a:rPr lang="ru-RU" sz="1600" dirty="0" smtClean="0">
                <a:solidFill>
                  <a:schemeClr val="accent1">
                    <a:lumMod val="75000"/>
                  </a:schemeClr>
                </a:solidFill>
              </a:rPr>
              <a:t>      	</a:t>
            </a:r>
            <a:r>
              <a:rPr lang="ru-RU" sz="1600" b="1" dirty="0" smtClean="0">
                <a:solidFill>
                  <a:schemeClr val="accent1">
                    <a:lumMod val="75000"/>
                  </a:schemeClr>
                </a:solidFill>
              </a:rPr>
              <a:t>Повар</a:t>
            </a:r>
            <a:r>
              <a:rPr lang="ru-RU" sz="1600" dirty="0" smtClean="0">
                <a:solidFill>
                  <a:schemeClr val="accent1">
                    <a:lumMod val="75000"/>
                  </a:schemeClr>
                </a:solidFill>
              </a:rPr>
              <a:t> – это человек, которому необходимо знать рецепты и технологию приготовления блюд, правила хранения продуктов в соответствии с санитарно-гигиеническими нормами, экономику и организацию общественного питания, устройство и правила использования специального оборудования, правила техники безопасности. Повар должен владеть знаниями о составе пищи и ее калорийности, хранении продуктов, о физиологии питания, правилах составления меню, технологии приготовления пищи.</a:t>
            </a:r>
          </a:p>
          <a:p>
            <a:pPr algn="just"/>
            <a:endParaRPr lang="ru-RU" sz="1600" dirty="0">
              <a:solidFill>
                <a:schemeClr val="accent1">
                  <a:lumMod val="75000"/>
                </a:schemeClr>
              </a:solidFill>
            </a:endParaRPr>
          </a:p>
        </p:txBody>
      </p:sp>
      <p:pic>
        <p:nvPicPr>
          <p:cNvPr id="3" name="Рисунок 2" descr="D:\2лицей 3класс\фото 3 класс\професии\IMG_6771.JPG"/>
          <p:cNvPicPr/>
          <p:nvPr/>
        </p:nvPicPr>
        <p:blipFill>
          <a:blip r:embed="rId2" cstate="print"/>
          <a:srcRect/>
          <a:stretch>
            <a:fillRect/>
          </a:stretch>
        </p:blipFill>
        <p:spPr bwMode="auto">
          <a:xfrm>
            <a:off x="1285852" y="3643314"/>
            <a:ext cx="3286148" cy="2500330"/>
          </a:xfrm>
          <a:prstGeom prst="rect">
            <a:avLst/>
          </a:prstGeom>
          <a:noFill/>
          <a:ln w="9525">
            <a:noFill/>
            <a:miter lim="800000"/>
            <a:headEnd/>
            <a:tailEnd/>
          </a:ln>
        </p:spPr>
      </p:pic>
      <p:pic>
        <p:nvPicPr>
          <p:cNvPr id="4" name="Содержимое 4" descr="D:\2лицей 3класс\фото 3 класс\професии\IMG_6772.JPG"/>
          <p:cNvPicPr>
            <a:picLocks/>
          </p:cNvPicPr>
          <p:nvPr/>
        </p:nvPicPr>
        <p:blipFill>
          <a:blip r:embed="rId3" cstate="print"/>
          <a:srcRect/>
          <a:stretch>
            <a:fillRect/>
          </a:stretch>
        </p:blipFill>
        <p:spPr bwMode="auto">
          <a:xfrm>
            <a:off x="4786314" y="3643314"/>
            <a:ext cx="3752848"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785795"/>
            <a:ext cx="7772400" cy="857256"/>
          </a:xfrm>
        </p:spPr>
        <p:txBody>
          <a:bodyPr/>
          <a:lstStyle/>
          <a:p>
            <a:pPr algn="ctr"/>
            <a:r>
              <a:rPr lang="ru-RU" sz="2400" dirty="0" smtClean="0">
                <a:solidFill>
                  <a:schemeClr val="accent1">
                    <a:lumMod val="75000"/>
                  </a:schemeClr>
                </a:solidFill>
              </a:rPr>
              <a:t>Описание профессии </a:t>
            </a:r>
            <a:endParaRPr lang="ru-RU" sz="2400" dirty="0"/>
          </a:p>
        </p:txBody>
      </p:sp>
      <p:sp>
        <p:nvSpPr>
          <p:cNvPr id="3" name="Текст 2"/>
          <p:cNvSpPr>
            <a:spLocks noGrp="1"/>
          </p:cNvSpPr>
          <p:nvPr>
            <p:ph type="body" idx="1"/>
          </p:nvPr>
        </p:nvSpPr>
        <p:spPr>
          <a:xfrm>
            <a:off x="1357289" y="2071678"/>
            <a:ext cx="7137423" cy="1785950"/>
          </a:xfrm>
        </p:spPr>
        <p:txBody>
          <a:bodyPr/>
          <a:lstStyle/>
          <a:p>
            <a:pPr algn="just"/>
            <a:r>
              <a:rPr lang="ru-RU" dirty="0" smtClean="0">
                <a:solidFill>
                  <a:schemeClr val="accent1">
                    <a:lumMod val="75000"/>
                  </a:schemeClr>
                </a:solidFill>
              </a:rPr>
              <a:t>	Повар - это человек, который занимается приготовлением пищи в заведениях общественного питания.</a:t>
            </a:r>
            <a:endParaRPr lang="en-US" dirty="0" smtClean="0">
              <a:solidFill>
                <a:schemeClr val="accent1">
                  <a:lumMod val="75000"/>
                </a:schemeClr>
              </a:solidFill>
            </a:endParaRPr>
          </a:p>
          <a:p>
            <a:pPr algn="just"/>
            <a:r>
              <a:rPr lang="ru-RU" dirty="0" smtClean="0">
                <a:solidFill>
                  <a:schemeClr val="accent1">
                    <a:lumMod val="75000"/>
                  </a:schemeClr>
                </a:solidFill>
              </a:rPr>
              <a:t>	Повар, не только приготовит блюдо технологически правильно в строгом соответствии с рецептом, он любит свою работу, получает от неё искреннее удовольствие и рад, когда результаты его труда восхищают клиентов.</a:t>
            </a:r>
          </a:p>
          <a:p>
            <a:endParaRPr lang="ru-RU" dirty="0">
              <a:solidFill>
                <a:schemeClr val="accent1">
                  <a:lumMod val="75000"/>
                </a:schemeClr>
              </a:solidFill>
            </a:endParaRPr>
          </a:p>
        </p:txBody>
      </p:sp>
      <p:pic>
        <p:nvPicPr>
          <p:cNvPr id="4" name="Picture 2" descr="Картинка 271 из 84001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1785918" y="4000504"/>
            <a:ext cx="2534262" cy="2000264"/>
          </a:xfrm>
          <a:prstGeom prst="rect">
            <a:avLst/>
          </a:prstGeom>
          <a:noFill/>
        </p:spPr>
      </p:pic>
      <p:pic>
        <p:nvPicPr>
          <p:cNvPr id="5" name="Рисунок 4" descr="http://42tip.ru/images/stories/pov_sh.jpg"/>
          <p:cNvPicPr/>
          <p:nvPr/>
        </p:nvPicPr>
        <p:blipFill>
          <a:blip r:embed="rId3" cstate="print"/>
          <a:srcRect/>
          <a:stretch>
            <a:fillRect/>
          </a:stretch>
        </p:blipFill>
        <p:spPr bwMode="auto">
          <a:xfrm>
            <a:off x="5786446" y="4286256"/>
            <a:ext cx="2286016"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571503"/>
          </a:xfrm>
        </p:spPr>
        <p:txBody>
          <a:bodyPr/>
          <a:lstStyle/>
          <a:p>
            <a:r>
              <a:rPr lang="ru-RU" sz="2400" b="1" dirty="0" smtClean="0">
                <a:solidFill>
                  <a:schemeClr val="accent1">
                    <a:lumMod val="75000"/>
                  </a:schemeClr>
                </a:solidFill>
              </a:rPr>
              <a:t>История возникновения профессии</a:t>
            </a:r>
            <a:br>
              <a:rPr lang="ru-RU" sz="2400" b="1" dirty="0" smtClean="0">
                <a:solidFill>
                  <a:schemeClr val="accent1">
                    <a:lumMod val="75000"/>
                  </a:schemeClr>
                </a:solidFill>
              </a:rPr>
            </a:br>
            <a:r>
              <a:rPr lang="ru-RU" sz="2000" dirty="0" smtClean="0">
                <a:solidFill>
                  <a:schemeClr val="accent1">
                    <a:lumMod val="75000"/>
                  </a:schemeClr>
                </a:solidFill>
              </a:rPr>
              <a:t>	</a:t>
            </a:r>
            <a:br>
              <a:rPr lang="ru-RU" sz="2000" dirty="0" smtClean="0">
                <a:solidFill>
                  <a:schemeClr val="accent1">
                    <a:lumMod val="75000"/>
                  </a:schemeClr>
                </a:solidFill>
              </a:rPr>
            </a:br>
            <a:endParaRPr lang="ru-RU" sz="2000" dirty="0">
              <a:solidFill>
                <a:schemeClr val="accent1">
                  <a:lumMod val="75000"/>
                </a:schemeClr>
              </a:solidFill>
            </a:endParaRPr>
          </a:p>
        </p:txBody>
      </p:sp>
      <p:sp>
        <p:nvSpPr>
          <p:cNvPr id="3" name="Подзаголовок 2"/>
          <p:cNvSpPr>
            <a:spLocks noGrp="1"/>
          </p:cNvSpPr>
          <p:nvPr>
            <p:ph type="subTitle" idx="1"/>
          </p:nvPr>
        </p:nvSpPr>
        <p:spPr>
          <a:xfrm>
            <a:off x="1371600" y="1214422"/>
            <a:ext cx="7200928" cy="5214974"/>
          </a:xfrm>
        </p:spPr>
        <p:txBody>
          <a:bodyPr/>
          <a:lstStyle/>
          <a:p>
            <a:pPr algn="just"/>
            <a:r>
              <a:rPr lang="ru-RU" sz="1600" dirty="0" smtClean="0">
                <a:solidFill>
                  <a:schemeClr val="accent1">
                    <a:lumMod val="75000"/>
                  </a:schemeClr>
                </a:solidFill>
              </a:rPr>
              <a:t>	</a:t>
            </a:r>
            <a:r>
              <a:rPr lang="ru-RU" sz="1800" dirty="0" smtClean="0">
                <a:solidFill>
                  <a:schemeClr val="accent1">
                    <a:lumMod val="75000"/>
                  </a:schemeClr>
                </a:solidFill>
              </a:rPr>
              <a:t>От поколения к поколению передавали люди опыт приготовления пищи. Они бережно хранили все традиции, связанные с едой, понимая, что пища - основа жизни, здоровья и благополучия. 	</a:t>
            </a:r>
          </a:p>
          <a:p>
            <a:pPr algn="just"/>
            <a:r>
              <a:rPr lang="ru-RU" sz="1800" dirty="0" smtClean="0">
                <a:solidFill>
                  <a:schemeClr val="accent1">
                    <a:lumMod val="75000"/>
                  </a:schemeClr>
                </a:solidFill>
              </a:rPr>
              <a:t>	В древнейших письменных памятниках Вавилона, Египта, Китая и арабского Востока уже содержатся записи отдельных кулинарных рецептов. Всемирную славу приобрели сочинения французских гастрономов XIX века: </a:t>
            </a:r>
            <a:r>
              <a:rPr lang="ru-RU" sz="1800" dirty="0" err="1" smtClean="0">
                <a:solidFill>
                  <a:schemeClr val="accent1">
                    <a:lumMod val="75000"/>
                  </a:schemeClr>
                </a:solidFill>
              </a:rPr>
              <a:t>Карема</a:t>
            </a:r>
            <a:r>
              <a:rPr lang="ru-RU" sz="1800" dirty="0" smtClean="0">
                <a:solidFill>
                  <a:schemeClr val="accent1">
                    <a:lumMod val="75000"/>
                  </a:schemeClr>
                </a:solidFill>
              </a:rPr>
              <a:t>, </a:t>
            </a:r>
            <a:r>
              <a:rPr lang="ru-RU" sz="1800" dirty="0" err="1" smtClean="0">
                <a:solidFill>
                  <a:schemeClr val="accent1">
                    <a:lumMod val="75000"/>
                  </a:schemeClr>
                </a:solidFill>
              </a:rPr>
              <a:t>Кремона</a:t>
            </a:r>
            <a:r>
              <a:rPr lang="ru-RU" sz="1800" dirty="0" smtClean="0">
                <a:solidFill>
                  <a:schemeClr val="accent1">
                    <a:lumMod val="75000"/>
                  </a:schemeClr>
                </a:solidFill>
              </a:rPr>
              <a:t>, </a:t>
            </a:r>
            <a:r>
              <a:rPr lang="ru-RU" sz="1800" dirty="0" err="1" smtClean="0">
                <a:solidFill>
                  <a:schemeClr val="accent1">
                    <a:lumMod val="75000"/>
                  </a:schemeClr>
                </a:solidFill>
              </a:rPr>
              <a:t>Эскофье</a:t>
            </a:r>
            <a:r>
              <a:rPr lang="ru-RU" sz="1800" dirty="0" smtClean="0">
                <a:solidFill>
                  <a:schemeClr val="accent1">
                    <a:lumMod val="75000"/>
                  </a:schemeClr>
                </a:solidFill>
              </a:rPr>
              <a:t> и др. </a:t>
            </a:r>
          </a:p>
          <a:p>
            <a:pPr algn="just"/>
            <a:r>
              <a:rPr lang="ru-RU" sz="1800" dirty="0" smtClean="0">
                <a:solidFill>
                  <a:schemeClr val="accent1">
                    <a:lumMod val="75000"/>
                  </a:schemeClr>
                </a:solidFill>
              </a:rPr>
              <a:t>	Можно предположить, что первые повара появились среди наших первобытных предков — когда человек понял, что жарить мясо на костре гораздо вкуснее, чем есть его сырым. Возможно, именно тогда в племени появился специальный человек, которому его собратья доверяли приготовление добытых на охоте животных.</a:t>
            </a:r>
          </a:p>
          <a:p>
            <a:pPr algn="just"/>
            <a:r>
              <a:rPr lang="ru-RU" sz="1800" dirty="0" smtClean="0">
                <a:solidFill>
                  <a:schemeClr val="accent1">
                    <a:lumMod val="75000"/>
                  </a:schemeClr>
                </a:solidFill>
              </a:rPr>
              <a:t>	Еще в Древней Греции возник культ </a:t>
            </a:r>
            <a:r>
              <a:rPr lang="ru-RU" sz="1800" dirty="0" err="1" smtClean="0">
                <a:solidFill>
                  <a:schemeClr val="accent1">
                    <a:lumMod val="75000"/>
                  </a:schemeClr>
                </a:solidFill>
              </a:rPr>
              <a:t>Акслепия</a:t>
            </a:r>
            <a:r>
              <a:rPr lang="ru-RU" sz="1800" dirty="0" smtClean="0">
                <a:solidFill>
                  <a:schemeClr val="accent1">
                    <a:lumMod val="75000"/>
                  </a:schemeClr>
                </a:solidFill>
              </a:rPr>
              <a:t>, мифического врача-целителя, получившего в Риме имя Эскулап. Его дочь </a:t>
            </a:r>
            <a:r>
              <a:rPr lang="ru-RU" sz="1800" dirty="0" err="1" smtClean="0">
                <a:solidFill>
                  <a:schemeClr val="accent1">
                    <a:lumMod val="75000"/>
                  </a:schemeClr>
                </a:solidFill>
              </a:rPr>
              <a:t>Гигея</a:t>
            </a:r>
            <a:r>
              <a:rPr lang="ru-RU" sz="1800" dirty="0" smtClean="0">
                <a:solidFill>
                  <a:schemeClr val="accent1">
                    <a:lumMod val="75000"/>
                  </a:schemeClr>
                </a:solidFill>
              </a:rPr>
              <a:t> считалась покровительницей науки о здоровье, а верной помощницей их была кухарка </a:t>
            </a:r>
            <a:r>
              <a:rPr lang="ru-RU" sz="1800" dirty="0" err="1" smtClean="0">
                <a:solidFill>
                  <a:schemeClr val="accent1">
                    <a:lumMod val="75000"/>
                  </a:schemeClr>
                </a:solidFill>
              </a:rPr>
              <a:t>Кулина</a:t>
            </a:r>
            <a:r>
              <a:rPr lang="ru-RU" sz="1800" dirty="0" smtClean="0">
                <a:solidFill>
                  <a:schemeClr val="accent1">
                    <a:lumMod val="75000"/>
                  </a:schemeClr>
                </a:solidFill>
              </a:rPr>
              <a:t>. Она стала покровительницей поварского дела, получившего название «кулинария» (от лат. </a:t>
            </a:r>
            <a:r>
              <a:rPr lang="ru-RU" sz="1800" i="1" dirty="0" err="1" smtClean="0">
                <a:solidFill>
                  <a:schemeClr val="accent1">
                    <a:lumMod val="75000"/>
                  </a:schemeClr>
                </a:solidFill>
              </a:rPr>
              <a:t>culina</a:t>
            </a:r>
            <a:r>
              <a:rPr lang="ru-RU" sz="1800" dirty="0" smtClean="0">
                <a:solidFill>
                  <a:schemeClr val="accent1">
                    <a:lumMod val="75000"/>
                  </a:schemeClr>
                </a:solidFill>
              </a:rPr>
              <a:t> - кухня).</a:t>
            </a:r>
          </a:p>
          <a:p>
            <a:pPr algn="just"/>
            <a:r>
              <a:rPr lang="ru-RU" sz="1800" dirty="0" smtClean="0">
                <a:solidFill>
                  <a:schemeClr val="accent1">
                    <a:lumMod val="75000"/>
                  </a:schemeClr>
                </a:solidFill>
              </a:rPr>
              <a:t>	</a:t>
            </a:r>
            <a:endParaRPr lang="ru-RU" sz="1800" dirty="0">
              <a:solidFill>
                <a:schemeClr val="accent1">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1428736"/>
            <a:ext cx="7000924" cy="5078313"/>
          </a:xfrm>
          <a:prstGeom prst="rect">
            <a:avLst/>
          </a:prstGeom>
        </p:spPr>
        <p:txBody>
          <a:bodyPr wrap="square">
            <a:spAutoFit/>
          </a:bodyPr>
          <a:lstStyle/>
          <a:p>
            <a:pPr algn="just"/>
            <a:r>
              <a:rPr lang="ru-RU" dirty="0" smtClean="0">
                <a:solidFill>
                  <a:schemeClr val="accent1">
                    <a:lumMod val="75000"/>
                  </a:schemeClr>
                </a:solidFill>
              </a:rPr>
              <a:t>	</a:t>
            </a:r>
          </a:p>
          <a:p>
            <a:pPr algn="just"/>
            <a:r>
              <a:rPr lang="ru-RU" dirty="0" smtClean="0">
                <a:solidFill>
                  <a:schemeClr val="accent1">
                    <a:lumMod val="75000"/>
                  </a:schemeClr>
                </a:solidFill>
              </a:rPr>
              <a:t>	В древнейших письменных памятниках Вавилона, Египта, Китая и арабского Востока уже содержатся записи отдельных кулинарных рецептов. Всемирную славу приобрели сочинения французских гастрономов XIX века: </a:t>
            </a:r>
            <a:r>
              <a:rPr lang="ru-RU" dirty="0" err="1" smtClean="0">
                <a:solidFill>
                  <a:schemeClr val="accent1">
                    <a:lumMod val="75000"/>
                  </a:schemeClr>
                </a:solidFill>
              </a:rPr>
              <a:t>Карема</a:t>
            </a:r>
            <a:r>
              <a:rPr lang="ru-RU" dirty="0" smtClean="0">
                <a:solidFill>
                  <a:schemeClr val="accent1">
                    <a:lumMod val="75000"/>
                  </a:schemeClr>
                </a:solidFill>
              </a:rPr>
              <a:t>, </a:t>
            </a:r>
            <a:r>
              <a:rPr lang="ru-RU" dirty="0" err="1" smtClean="0">
                <a:solidFill>
                  <a:schemeClr val="accent1">
                    <a:lumMod val="75000"/>
                  </a:schemeClr>
                </a:solidFill>
              </a:rPr>
              <a:t>Кремона</a:t>
            </a:r>
            <a:r>
              <a:rPr lang="ru-RU" dirty="0" smtClean="0">
                <a:solidFill>
                  <a:schemeClr val="accent1">
                    <a:lumMod val="75000"/>
                  </a:schemeClr>
                </a:solidFill>
              </a:rPr>
              <a:t>, </a:t>
            </a:r>
            <a:r>
              <a:rPr lang="ru-RU" dirty="0" err="1" smtClean="0">
                <a:solidFill>
                  <a:schemeClr val="accent1">
                    <a:lumMod val="75000"/>
                  </a:schemeClr>
                </a:solidFill>
              </a:rPr>
              <a:t>Эскофье</a:t>
            </a:r>
            <a:r>
              <a:rPr lang="ru-RU" dirty="0" smtClean="0">
                <a:solidFill>
                  <a:schemeClr val="accent1">
                    <a:lumMod val="75000"/>
                  </a:schemeClr>
                </a:solidFill>
              </a:rPr>
              <a:t> и др. </a:t>
            </a:r>
          </a:p>
          <a:p>
            <a:pPr algn="just"/>
            <a:r>
              <a:rPr lang="ru-RU" dirty="0" smtClean="0">
                <a:solidFill>
                  <a:schemeClr val="accent1">
                    <a:lumMod val="75000"/>
                  </a:schemeClr>
                </a:solidFill>
              </a:rPr>
              <a:t>	С течением времени повара все более и более совершенствовались в своем искусстве. С того момента, как люди начали путешествовать, отходить от собственного дома на все большее расстояние, обмен кулинарными рецептами и поварским опытом набирал все более стремительные обороты. Некоторые блюда, приготовленные настоящими мастерами поварского искусства оценивались в целые состояния. При дворе многих и многих монархов должность повара оставалась одной из наиболее уважаемых и почитаемых.</a:t>
            </a:r>
          </a:p>
          <a:p>
            <a:pPr algn="just"/>
            <a:r>
              <a:rPr lang="ru-RU" dirty="0" smtClean="0">
                <a:solidFill>
                  <a:schemeClr val="accent1">
                    <a:lumMod val="75000"/>
                  </a:schemeClr>
                </a:solidFill>
              </a:rPr>
              <a:t>	На Руси первые профессиональные повара появились при дворах киевских князей. Уже в XVII веке, во время правления Петра I в Россию начинают привозить не только новые необычные продукты, но и умелых поваров из разных стран.</a:t>
            </a:r>
          </a:p>
        </p:txBody>
      </p:sp>
      <p:sp>
        <p:nvSpPr>
          <p:cNvPr id="3" name="Прямоугольник 2"/>
          <p:cNvSpPr/>
          <p:nvPr/>
        </p:nvSpPr>
        <p:spPr>
          <a:xfrm>
            <a:off x="1500166" y="1071547"/>
            <a:ext cx="6143668" cy="1200329"/>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br>
              <a:rPr lang="ru-RU" sz="2400" b="1" dirty="0" smtClean="0">
                <a:solidFill>
                  <a:schemeClr val="accent1">
                    <a:lumMod val="75000"/>
                  </a:schemeClr>
                </a:solidFill>
              </a:rPr>
            </a:br>
            <a:r>
              <a:rPr lang="ru-RU" sz="2400" dirty="0" smtClean="0">
                <a:solidFill>
                  <a:schemeClr val="accent1">
                    <a:lumMod val="75000"/>
                  </a:schemeClr>
                </a:solidFill>
              </a:rPr>
              <a:t>	</a:t>
            </a:r>
            <a:br>
              <a:rPr lang="ru-RU" sz="2400" dirty="0" smtClean="0">
                <a:solidFill>
                  <a:schemeClr val="accent1">
                    <a:lumMod val="75000"/>
                  </a:schemeClr>
                </a:solidFill>
              </a:rPr>
            </a:b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000108"/>
            <a:ext cx="7643866" cy="461665"/>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профессии в обществе</a:t>
            </a:r>
            <a:endParaRPr lang="ru-RU" sz="2400" b="1" dirty="0">
              <a:solidFill>
                <a:schemeClr val="accent1">
                  <a:lumMod val="75000"/>
                </a:schemeClr>
              </a:solidFill>
            </a:endParaRPr>
          </a:p>
        </p:txBody>
      </p:sp>
      <p:sp>
        <p:nvSpPr>
          <p:cNvPr id="3" name="Прямоугольник 2"/>
          <p:cNvSpPr/>
          <p:nvPr/>
        </p:nvSpPr>
        <p:spPr>
          <a:xfrm>
            <a:off x="1357290" y="2000240"/>
            <a:ext cx="7000924" cy="2585323"/>
          </a:xfrm>
          <a:prstGeom prst="rect">
            <a:avLst/>
          </a:prstGeom>
        </p:spPr>
        <p:txBody>
          <a:bodyPr wrap="square">
            <a:spAutoFit/>
          </a:bodyPr>
          <a:lstStyle/>
          <a:p>
            <a:pPr algn="just"/>
            <a:r>
              <a:rPr lang="ru-RU" dirty="0" smtClean="0">
                <a:solidFill>
                  <a:schemeClr val="accent1">
                    <a:lumMod val="75000"/>
                  </a:schemeClr>
                </a:solidFill>
              </a:rPr>
              <a:t>	Повара всегда были и остаются настоящими творцами, причем творцами, несущими серьезную ответственность за то, что они делают. От поваров, служивших при дворе того или иного князя, например, зависело настроение их господина. Повара могли создавать репутации знатных домов и даже целых государств.</a:t>
            </a:r>
          </a:p>
          <a:p>
            <a:pPr algn="just"/>
            <a:r>
              <a:rPr lang="ru-RU" dirty="0" smtClean="0">
                <a:solidFill>
                  <a:schemeClr val="accent1">
                    <a:lumMod val="75000"/>
                  </a:schemeClr>
                </a:solidFill>
              </a:rPr>
              <a:t>	Сегодня повар не в меньшей степени может влиять на действительность. Будучи тонким знатоком своего дела, повар может изменить настроение гостей, прославить то или иное имя, создать тот или иной ресторанный бренд.</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928670"/>
            <a:ext cx="6572296" cy="4154984"/>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a:p>
            <a:pPr algn="ctr"/>
            <a:endParaRPr lang="ru-RU" sz="2400" b="1" dirty="0" smtClean="0">
              <a:solidFill>
                <a:schemeClr val="accent1">
                  <a:lumMod val="75000"/>
                </a:schemeClr>
              </a:solidFill>
            </a:endParaRPr>
          </a:p>
          <a:p>
            <a:pPr algn="just"/>
            <a:r>
              <a:rPr lang="ru-RU" dirty="0" smtClean="0">
                <a:solidFill>
                  <a:schemeClr val="accent1">
                    <a:lumMod val="75000"/>
                  </a:schemeClr>
                </a:solidFill>
              </a:rPr>
              <a:t>	Стать поваром можно закончив различные учебные заведения, начиная с ПТУ, лицеев, техникумов, заканчивая курсами поваров. В поварском деле главное — талант, чувство вкуса, фантазия.</a:t>
            </a:r>
          </a:p>
          <a:p>
            <a:pPr algn="just"/>
            <a:r>
              <a:rPr lang="ru-RU" dirty="0" smtClean="0">
                <a:solidFill>
                  <a:schemeClr val="accent1">
                    <a:lumMod val="75000"/>
                  </a:schemeClr>
                </a:solidFill>
              </a:rPr>
              <a:t>	С одной стороны, эта профессия требует скрупулёзной точности, с другой — наличия творческой жилки, чтобы придумать оригинальный рецепт или изысканное украшение для блюда.</a:t>
            </a:r>
          </a:p>
          <a:p>
            <a:pPr algn="just"/>
            <a:r>
              <a:rPr lang="ru-RU" dirty="0" smtClean="0">
                <a:solidFill>
                  <a:schemeClr val="accent1">
                    <a:lumMod val="75000"/>
                  </a:schemeClr>
                </a:solidFill>
              </a:rPr>
              <a:t>	Обоняние и тонкие вкусовые ощущения помогут повару достичь высот в своей карьере. Так же, хороший повар должен быть внимателен, аккуратен, организован, должен иметь хорошую память.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357290" y="857232"/>
            <a:ext cx="7143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В</a:t>
            </a:r>
            <a:r>
              <a:rPr kumimoji="0" lang="ru-RU" sz="2000" b="0" i="0" u="none" strike="noStrike" cap="none" normalizeH="0" dirty="0" smtClean="0">
                <a:ln>
                  <a:noFill/>
                </a:ln>
                <a:solidFill>
                  <a:schemeClr val="accent1">
                    <a:lumMod val="75000"/>
                  </a:schemeClr>
                </a:solidFill>
                <a:effectLst/>
                <a:ea typeface="Times New Roman" pitchFamily="18" charset="0"/>
                <a:cs typeface="Times New Roman" pitchFamily="18" charset="0"/>
              </a:rPr>
              <a:t> </a:t>
            </a:r>
            <a:r>
              <a:rPr lang="ru-RU" sz="2000" dirty="0" smtClean="0">
                <a:solidFill>
                  <a:schemeClr val="accent1">
                    <a:lumMod val="75000"/>
                  </a:schemeClr>
                </a:solidFill>
                <a:ea typeface="Times New Roman" pitchFamily="18" charset="0"/>
                <a:cs typeface="Times New Roman" pitchFamily="18" charset="0"/>
              </a:rPr>
              <a:t>сентябре</a:t>
            </a: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учащиеся 3 «Б» класса МОУ лицея № 2 г.Сердобска посетили парикмахерскую «Стиль»,</a:t>
            </a:r>
            <a:r>
              <a:rPr kumimoji="0" lang="ru-RU" sz="2000" b="0" i="0" u="none" strike="noStrike" cap="none" normalizeH="0" dirty="0" smtClean="0">
                <a:ln>
                  <a:noFill/>
                </a:ln>
                <a:solidFill>
                  <a:schemeClr val="accent1">
                    <a:lumMod val="75000"/>
                  </a:schemeClr>
                </a:solidFill>
                <a:effectLst/>
                <a:ea typeface="Times New Roman" pitchFamily="18" charset="0"/>
                <a:cs typeface="Times New Roman" pitchFamily="18" charset="0"/>
              </a:rPr>
              <a:t> чтобы познакомиться с профессией «парикмахер».</a:t>
            </a: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Ребят приветливо встретил </a:t>
            </a:r>
            <a:r>
              <a:rPr lang="ru-RU" sz="2000" dirty="0" smtClean="0">
                <a:solidFill>
                  <a:schemeClr val="accent1">
                    <a:lumMod val="75000"/>
                  </a:schemeClr>
                </a:solidFill>
                <a:ea typeface="Times New Roman" pitchFamily="18" charset="0"/>
                <a:cs typeface="Times New Roman" pitchFamily="18" charset="0"/>
              </a:rPr>
              <a:t>мастер своего дела</a:t>
            </a: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Борисова Елена Евгеньевна</a:t>
            </a:r>
            <a:r>
              <a:rPr kumimoji="0" lang="ru-RU" sz="2000" b="0" i="0" u="none" strike="noStrike" cap="none" normalizeH="0" dirty="0" smtClean="0">
                <a:ln>
                  <a:noFill/>
                </a:ln>
                <a:solidFill>
                  <a:schemeClr val="accent1">
                    <a:lumMod val="75000"/>
                  </a:schemeClr>
                </a:solidFill>
                <a:effectLst/>
                <a:ea typeface="Times New Roman" pitchFamily="18" charset="0"/>
                <a:cs typeface="Times New Roman" pitchFamily="18" charset="0"/>
              </a:rPr>
              <a:t>. Она поведала об особенностях </a:t>
            </a:r>
            <a:r>
              <a:rPr lang="ru-RU" sz="2000" dirty="0" smtClean="0">
                <a:solidFill>
                  <a:schemeClr val="accent1">
                    <a:lumMod val="75000"/>
                  </a:schemeClr>
                </a:solidFill>
                <a:ea typeface="Times New Roman" pitchFamily="18" charset="0"/>
                <a:cs typeface="Times New Roman" pitchFamily="18" charset="0"/>
              </a:rPr>
              <a:t>своей</a:t>
            </a:r>
            <a:r>
              <a:rPr kumimoji="0" lang="ru-RU" sz="2000" b="0" i="0" u="none" strike="noStrike" cap="none" normalizeH="0" dirty="0" smtClean="0">
                <a:ln>
                  <a:noFill/>
                </a:ln>
                <a:solidFill>
                  <a:schemeClr val="accent1">
                    <a:lumMod val="75000"/>
                  </a:schemeClr>
                </a:solidFill>
                <a:effectLst/>
                <a:ea typeface="Times New Roman" pitchFamily="18" charset="0"/>
                <a:cs typeface="Times New Roman" pitchFamily="18" charset="0"/>
              </a:rPr>
              <a:t> работы. День парикмахера отмечается 13 сентября.</a:t>
            </a:r>
            <a:endParaRPr kumimoji="0" lang="ru-RU" sz="2000" b="0" i="0" u="none" strike="noStrike" cap="none" normalizeH="0" baseline="0" dirty="0" smtClean="0">
              <a:ln>
                <a:noFill/>
              </a:ln>
              <a:solidFill>
                <a:schemeClr val="accent1">
                  <a:lumMod val="75000"/>
                </a:schemeClr>
              </a:solidFill>
              <a:effectLst/>
              <a:cs typeface="Arial" pitchFamily="34" charset="0"/>
            </a:endParaRPr>
          </a:p>
        </p:txBody>
      </p:sp>
      <p:pic>
        <p:nvPicPr>
          <p:cNvPr id="5" name="Рисунок 4" descr="D:\2 лицей 4 класс\фотографии 4 класс\парикмахер Борисова ЕЕ\IMG_7074.JPG"/>
          <p:cNvPicPr/>
          <p:nvPr/>
        </p:nvPicPr>
        <p:blipFill>
          <a:blip r:embed="rId2" cstate="print"/>
          <a:srcRect/>
          <a:stretch>
            <a:fillRect/>
          </a:stretch>
        </p:blipFill>
        <p:spPr bwMode="auto">
          <a:xfrm>
            <a:off x="3071802" y="3214686"/>
            <a:ext cx="2714644" cy="2524125"/>
          </a:xfrm>
          <a:prstGeom prst="rect">
            <a:avLst/>
          </a:prstGeom>
          <a:noFill/>
          <a:ln w="9525">
            <a:noFill/>
            <a:miter lim="800000"/>
            <a:headEnd/>
            <a:tailEnd/>
          </a:ln>
        </p:spPr>
      </p:pic>
      <p:pic>
        <p:nvPicPr>
          <p:cNvPr id="6" name="Рисунок 5" descr="D:\2 лицей 4 класс\фотографии 4 класс\парикмахер Борисова ЕЕ\IMG_7068.JPG"/>
          <p:cNvPicPr/>
          <p:nvPr/>
        </p:nvPicPr>
        <p:blipFill>
          <a:blip r:embed="rId3" cstate="print"/>
          <a:srcRect/>
          <a:stretch>
            <a:fillRect/>
          </a:stretch>
        </p:blipFill>
        <p:spPr bwMode="auto">
          <a:xfrm>
            <a:off x="500034" y="3357562"/>
            <a:ext cx="2500330" cy="2514600"/>
          </a:xfrm>
          <a:prstGeom prst="rect">
            <a:avLst/>
          </a:prstGeom>
          <a:noFill/>
          <a:ln w="9525">
            <a:noFill/>
            <a:miter lim="800000"/>
            <a:headEnd/>
            <a:tailEnd/>
          </a:ln>
        </p:spPr>
      </p:pic>
      <p:pic>
        <p:nvPicPr>
          <p:cNvPr id="7" name="Рисунок 6" descr="D:\2 лицей 4 класс\фотографии 4 класс\парикмахер Борисова ЕЕ\IMG_7071.JPG"/>
          <p:cNvPicPr/>
          <p:nvPr/>
        </p:nvPicPr>
        <p:blipFill>
          <a:blip r:embed="rId4" cstate="print"/>
          <a:srcRect/>
          <a:stretch>
            <a:fillRect/>
          </a:stretch>
        </p:blipFill>
        <p:spPr bwMode="auto">
          <a:xfrm>
            <a:off x="5857884" y="3429000"/>
            <a:ext cx="2643206" cy="242889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357290" y="1285860"/>
            <a:ext cx="71438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В ноябре в 3 «Б» классе МОУ лицея № 2 г.Сердобска прошла встреча с полицейским Дёминой Екатериной Владимировной. </a:t>
            </a:r>
            <a:endParaRPr kumimoji="0" lang="ru-RU" sz="2000" b="0" i="0" u="none" strike="noStrike" cap="none" normalizeH="0" baseline="0" dirty="0" smtClean="0">
              <a:ln>
                <a:noFill/>
              </a:ln>
              <a:solidFill>
                <a:schemeClr val="accent1">
                  <a:lumMod val="75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В ходе лекции - беседы ребята узнали о профессии «полицейский». День полиции отмечается 10 ноября.</a:t>
            </a:r>
            <a:endParaRPr kumimoji="0" lang="ru-RU" sz="2000" b="0" i="0" u="none" strike="noStrike" cap="none" normalizeH="0" baseline="0" dirty="0" smtClean="0">
              <a:ln>
                <a:noFill/>
              </a:ln>
              <a:solidFill>
                <a:schemeClr val="accent1">
                  <a:lumMod val="75000"/>
                </a:schemeClr>
              </a:solidFill>
              <a:effectLst/>
              <a:cs typeface="Arial" pitchFamily="34" charset="0"/>
            </a:endParaRPr>
          </a:p>
        </p:txBody>
      </p:sp>
      <p:pic>
        <p:nvPicPr>
          <p:cNvPr id="3" name="Рисунок 2" descr="D:\2 лицей 4 класс\фотографии 4 класс\Права и обязанности ребёнка\IMG_6962.JPG"/>
          <p:cNvPicPr/>
          <p:nvPr/>
        </p:nvPicPr>
        <p:blipFill>
          <a:blip r:embed="rId2" cstate="print"/>
          <a:srcRect/>
          <a:stretch>
            <a:fillRect/>
          </a:stretch>
        </p:blipFill>
        <p:spPr bwMode="auto">
          <a:xfrm>
            <a:off x="1428728" y="3357562"/>
            <a:ext cx="3000396" cy="2428892"/>
          </a:xfrm>
          <a:prstGeom prst="rect">
            <a:avLst/>
          </a:prstGeom>
          <a:noFill/>
          <a:ln w="9525">
            <a:noFill/>
            <a:miter lim="800000"/>
            <a:headEnd/>
            <a:tailEnd/>
          </a:ln>
        </p:spPr>
      </p:pic>
      <p:pic>
        <p:nvPicPr>
          <p:cNvPr id="4" name="Рисунок 3" descr="D:\2 лицей 4 класс\фотографии 4 класс\Права и обязанности ребёнка\IMG_6958.JPG"/>
          <p:cNvPicPr/>
          <p:nvPr/>
        </p:nvPicPr>
        <p:blipFill>
          <a:blip r:embed="rId3" cstate="print"/>
          <a:srcRect/>
          <a:stretch>
            <a:fillRect/>
          </a:stretch>
        </p:blipFill>
        <p:spPr bwMode="auto">
          <a:xfrm>
            <a:off x="4857752" y="3357562"/>
            <a:ext cx="3214710" cy="242889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928670"/>
            <a:ext cx="4143404" cy="461665"/>
          </a:xfrm>
          <a:prstGeom prst="rect">
            <a:avLst/>
          </a:prstGeom>
        </p:spPr>
        <p:txBody>
          <a:bodyPr wrap="square">
            <a:spAutoFit/>
          </a:bodyPr>
          <a:lstStyle/>
          <a:p>
            <a:pPr algn="ctr"/>
            <a:r>
              <a:rPr lang="ru-RU" sz="2400" b="1" dirty="0" smtClean="0">
                <a:solidFill>
                  <a:schemeClr val="accent1">
                    <a:lumMod val="75000"/>
                  </a:schemeClr>
                </a:solidFill>
              </a:rPr>
              <a:t>Описание профессии </a:t>
            </a:r>
            <a:endParaRPr lang="ru-RU" sz="2400" b="1" dirty="0"/>
          </a:p>
        </p:txBody>
      </p:sp>
      <p:sp>
        <p:nvSpPr>
          <p:cNvPr id="30721" name="Rectangle 1"/>
          <p:cNvSpPr>
            <a:spLocks noChangeArrowheads="1"/>
          </p:cNvSpPr>
          <p:nvPr/>
        </p:nvSpPr>
        <p:spPr bwMode="auto">
          <a:xfrm>
            <a:off x="1285852" y="2285992"/>
            <a:ext cx="7143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2000" dirty="0" smtClean="0">
                <a:solidFill>
                  <a:schemeClr val="accent1">
                    <a:lumMod val="75000"/>
                  </a:schemeClr>
                </a:solidFill>
              </a:rPr>
              <a:t>Еще совсем недавно человека этой профессии называли милиционером. Сегодня же именно полицейский уполномочен следить за соблюдением общественного порядка, осуществлять охрану покоя, здоровья и имущества всех законопослушных граждан.</a:t>
            </a:r>
          </a:p>
          <a:p>
            <a:pPr indent="457200" algn="just"/>
            <a:r>
              <a:rPr lang="ru-RU" sz="2000" dirty="0" smtClean="0">
                <a:solidFill>
                  <a:schemeClr val="accent1">
                    <a:lumMod val="75000"/>
                  </a:schemeClr>
                </a:solidFill>
              </a:rPr>
              <a:t>Особыми инструментами труда полицейского являются пистолет, резиновая дубинка и наручники. Обусловлено это тем, что работа их особая, и когда нет другого выхода, приходится применять силу.</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859340"/>
            <a:ext cx="6500858" cy="4093428"/>
          </a:xfrm>
          <a:prstGeom prst="rect">
            <a:avLst/>
          </a:prstGeom>
        </p:spPr>
        <p:txBody>
          <a:bodyPr wrap="square">
            <a:spAutoFit/>
          </a:bodyPr>
          <a:lstStyle/>
          <a:p>
            <a:pPr indent="457200" algn="just"/>
            <a:r>
              <a:rPr lang="ru-RU" sz="2000" dirty="0" smtClean="0">
                <a:solidFill>
                  <a:schemeClr val="accent1">
                    <a:lumMod val="75000"/>
                  </a:schemeClr>
                </a:solidFill>
              </a:rPr>
              <a:t>Стоило в далекой древности сформироваться общности людей, как появились люди, нарушающие общественный порядок, и люди, принуждающие этот порядок сохранять. Полицейских можно встретить в любом уголке мира, они нужны в любом обществе, в любые времена. В России советское правительство упразднило жандармерию и полицию, сформировав в 1917 году рабочую милицию. Само это слово раскрывало цель этого преобразования: милиция – это народное вооруженное ополчение, название должно было символизировать близость к простым людям, к трудящимся. Сегодня наша милиция вновь стала полицией, как и в большинство стран мира.</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2143116"/>
            <a:ext cx="721523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2000" dirty="0" smtClean="0">
                <a:solidFill>
                  <a:schemeClr val="accent1">
                    <a:lumMod val="75000"/>
                  </a:schemeClr>
                </a:solidFill>
              </a:rPr>
              <a:t>В наше время отношение к людям данной профессии в обществе разное, доходя до противоположных: одни восхищаются смелостью и мужеством полицейских, вступающих в схватки с преступниками, а другие резко отрицательно относятся к ним. Но без полицейских нормальная жизнь общества невозможна, сразу воцарилась бы анархия и беспредел. Порядок в обществе держится не только на культуре и интеллигентности людей, многих людей удерживает от преступлений лишь страх перед наказанием. Наличие развитой системы полиции дает гарантию того, что если кто-то нарушит закон, то наказание последует неотвратимо.</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1214" y="1142984"/>
            <a:ext cx="5408372"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3" name="Прямоугольник 2"/>
          <p:cNvSpPr/>
          <p:nvPr/>
        </p:nvSpPr>
        <p:spPr>
          <a:xfrm>
            <a:off x="1571604" y="1785925"/>
            <a:ext cx="6786610" cy="4801314"/>
          </a:xfrm>
          <a:prstGeom prst="rect">
            <a:avLst/>
          </a:prstGeom>
        </p:spPr>
        <p:txBody>
          <a:bodyPr wrap="square">
            <a:spAutoFit/>
          </a:bodyPr>
          <a:lstStyle/>
          <a:p>
            <a:pPr indent="457200" algn="just"/>
            <a:r>
              <a:rPr lang="ru-RU" dirty="0" smtClean="0">
                <a:solidFill>
                  <a:schemeClr val="accent1">
                    <a:lumMod val="75000"/>
                  </a:schemeClr>
                </a:solidFill>
              </a:rPr>
              <a:t>Полицейский – это должностное лицо по охране общественного порядка. Ненормированный рабочий день - это первое, к чему нужно быть готовым. Ночные дежурства, вызовы на происшествия, командировки, внеурочная работа в праздники и выходные. Полицейский раскрывает правонарушения и преступления, стоит на страже закона. </a:t>
            </a:r>
          </a:p>
          <a:p>
            <a:pPr indent="457200" algn="just"/>
            <a:r>
              <a:rPr lang="ru-RU" dirty="0" smtClean="0">
                <a:solidFill>
                  <a:schemeClr val="accent1">
                    <a:lumMod val="75000"/>
                  </a:schemeClr>
                </a:solidFill>
              </a:rPr>
              <a:t>Необходимые знания и умения: профессиональные: физическая подготовка, владение рукопашным боем, стрельбой, навыками оказания первой медицинской помощи, знание законодательства; личностные:  ответственность, порядочность, коммуникабельность, внимательность, решительность, </a:t>
            </a:r>
            <a:r>
              <a:rPr lang="ru-RU" dirty="0" err="1" smtClean="0">
                <a:solidFill>
                  <a:schemeClr val="accent1">
                    <a:lumMod val="75000"/>
                  </a:schemeClr>
                </a:solidFill>
              </a:rPr>
              <a:t>стрессоустойчивость</a:t>
            </a:r>
            <a:r>
              <a:rPr lang="ru-RU" dirty="0" smtClean="0">
                <a:solidFill>
                  <a:schemeClr val="accent1">
                    <a:lumMod val="75000"/>
                  </a:schemeClr>
                </a:solidFill>
              </a:rPr>
              <a:t>. </a:t>
            </a:r>
          </a:p>
          <a:p>
            <a:pPr indent="457200" algn="just"/>
            <a:r>
              <a:rPr lang="ru-RU" dirty="0" smtClean="0">
                <a:solidFill>
                  <a:schemeClr val="accent1">
                    <a:lumMod val="75000"/>
                  </a:schemeClr>
                </a:solidFill>
              </a:rPr>
              <a:t>Психологические характеристики труда: тяжёлая нервная работа, нужно быть готовым к стрессовым ситуациям. Условия труда: тяжёлые условия труда, ненормированный рабочий день, риск для жизни, плохое отношение окружающих.</a:t>
            </a:r>
            <a:r>
              <a:rPr lang="ru-RU" dirty="0" smtClean="0"/>
              <a:t/>
            </a:r>
            <a:br>
              <a:rPr lang="ru-RU" dirty="0" smtClean="0"/>
            </a:b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1071546"/>
            <a:ext cx="6572296" cy="4524315"/>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a:p>
            <a:pPr algn="ctr"/>
            <a:endParaRPr lang="ru-RU" sz="2400" b="1" dirty="0" smtClean="0">
              <a:solidFill>
                <a:schemeClr val="accent1">
                  <a:lumMod val="75000"/>
                </a:schemeClr>
              </a:solidFill>
            </a:endParaRPr>
          </a:p>
          <a:p>
            <a:pPr algn="just"/>
            <a:r>
              <a:rPr lang="ru-RU" dirty="0" smtClean="0">
                <a:solidFill>
                  <a:schemeClr val="accent1">
                    <a:lumMod val="75000"/>
                  </a:schemeClr>
                </a:solidFill>
              </a:rPr>
              <a:t>	</a:t>
            </a:r>
            <a:r>
              <a:rPr lang="ru-RU" sz="2000" dirty="0" smtClean="0">
                <a:solidFill>
                  <a:schemeClr val="accent1">
                    <a:lumMod val="75000"/>
                  </a:schemeClr>
                </a:solidFill>
              </a:rPr>
              <a:t>Если вы желаете поступить на работу в полицию, то обязательно должны пройти службу в вооруженных силах, быть сильными, спортивно подготовленными, знать приемы рукопашного боя и хорошо владеть ими, но главное – у него должно быть обострено чувство справедливости.</a:t>
            </a:r>
          </a:p>
          <a:p>
            <a:pPr indent="457200" algn="just"/>
            <a:r>
              <a:rPr lang="ru-RU" sz="2000" dirty="0" smtClean="0">
                <a:solidFill>
                  <a:schemeClr val="accent1">
                    <a:lumMod val="75000"/>
                  </a:schemeClr>
                </a:solidFill>
              </a:rPr>
              <a:t>Профессиональных полицейских готовят в кадетских корпусах юстиции и  училищах. Те стражи порядка, которые желают получить звание от лейтенанта и выше, должны окончить академию внутренних дел.</a:t>
            </a:r>
          </a:p>
          <a:p>
            <a:pPr algn="just"/>
            <a:endParaRPr lang="ru-RU" sz="2000" dirty="0" smtClean="0">
              <a:solidFill>
                <a:schemeClr val="accent1">
                  <a:lumMod val="75000"/>
                </a:schemeClr>
              </a:solidFill>
            </a:endParaRPr>
          </a:p>
          <a:p>
            <a:pPr algn="just"/>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1" descr="IMG_7011"/>
          <p:cNvPicPr>
            <a:picLocks noChangeAspect="1" noChangeArrowheads="1"/>
          </p:cNvPicPr>
          <p:nvPr/>
        </p:nvPicPr>
        <p:blipFill>
          <a:blip r:embed="rId2" cstate="print"/>
          <a:srcRect/>
          <a:stretch>
            <a:fillRect/>
          </a:stretch>
        </p:blipFill>
        <p:spPr bwMode="auto">
          <a:xfrm>
            <a:off x="571472" y="3786190"/>
            <a:ext cx="2714644" cy="2524125"/>
          </a:xfrm>
          <a:prstGeom prst="rect">
            <a:avLst/>
          </a:prstGeom>
          <a:noFill/>
        </p:spPr>
      </p:pic>
      <p:sp>
        <p:nvSpPr>
          <p:cNvPr id="2051" name="Rectangle 3"/>
          <p:cNvSpPr>
            <a:spLocks noChangeArrowheads="1"/>
          </p:cNvSpPr>
          <p:nvPr/>
        </p:nvSpPr>
        <p:spPr bwMode="auto">
          <a:xfrm>
            <a:off x="1214414" y="714356"/>
            <a:ext cx="728667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В декабре учащиеся 3 «Б» класса МОУ лицея № 2 г. Сердобска посетили  банк «Кузнецкий» с целью ознакомления с профессией «банкир».</a:t>
            </a:r>
            <a:endParaRPr kumimoji="0" lang="ru-RU" sz="2000" b="0" i="0" u="none" strike="noStrike" cap="none" normalizeH="0" baseline="0" dirty="0" smtClean="0">
              <a:ln>
                <a:noFill/>
              </a:ln>
              <a:solidFill>
                <a:schemeClr val="accent1">
                  <a:lumMod val="75000"/>
                </a:schemeClr>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Рассказала об этой профессии директор банка </a:t>
            </a:r>
            <a:r>
              <a:rPr kumimoji="0" lang="ru-RU" sz="2000" b="0" i="0" u="none" strike="noStrike" cap="none" normalizeH="0" baseline="0" dirty="0" err="1" smtClean="0">
                <a:ln>
                  <a:noFill/>
                </a:ln>
                <a:solidFill>
                  <a:schemeClr val="accent1">
                    <a:lumMod val="75000"/>
                  </a:schemeClr>
                </a:solidFill>
                <a:effectLst/>
                <a:ea typeface="Times New Roman" pitchFamily="18" charset="0"/>
                <a:cs typeface="Times New Roman" pitchFamily="18" charset="0"/>
              </a:rPr>
              <a:t>Простенко</a:t>
            </a: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Людмила Анатольевна. День банковского работника отмечается 2 декабря. </a:t>
            </a:r>
            <a:endParaRPr kumimoji="0" lang="ru-RU" sz="2000" b="0" i="0" u="none" strike="noStrike" cap="none" normalizeH="0" baseline="0" dirty="0" smtClean="0">
              <a:ln>
                <a:noFill/>
              </a:ln>
              <a:solidFill>
                <a:schemeClr val="accent1">
                  <a:lumMod val="75000"/>
                </a:schemeClr>
              </a:solidFill>
              <a:effectLst/>
              <a:cs typeface="Arial" pitchFamily="34" charset="0"/>
            </a:endParaRPr>
          </a:p>
        </p:txBody>
      </p:sp>
      <p:pic>
        <p:nvPicPr>
          <p:cNvPr id="5" name="Рисунок 4" descr="D:\2 лицей 4 класс\фотографии 4 класс\Кузнецкий банк\IMG_7008.JPG"/>
          <p:cNvPicPr/>
          <p:nvPr/>
        </p:nvPicPr>
        <p:blipFill>
          <a:blip r:embed="rId3" cstate="print"/>
          <a:srcRect/>
          <a:stretch>
            <a:fillRect/>
          </a:stretch>
        </p:blipFill>
        <p:spPr bwMode="auto">
          <a:xfrm>
            <a:off x="3419872" y="2708920"/>
            <a:ext cx="2428892" cy="2523092"/>
          </a:xfrm>
          <a:prstGeom prst="rect">
            <a:avLst/>
          </a:prstGeom>
          <a:noFill/>
          <a:ln w="9525">
            <a:noFill/>
            <a:miter lim="800000"/>
            <a:headEnd/>
            <a:tailEnd/>
          </a:ln>
        </p:spPr>
      </p:pic>
      <p:pic>
        <p:nvPicPr>
          <p:cNvPr id="6" name="Рисунок 5" descr="D:\2 лицей 4 класс\фотографии 4 класс\Кузнецкий банк\IMG_7005.JPG"/>
          <p:cNvPicPr/>
          <p:nvPr/>
        </p:nvPicPr>
        <p:blipFill>
          <a:blip r:embed="rId4" cstate="print"/>
          <a:srcRect/>
          <a:stretch>
            <a:fillRect/>
          </a:stretch>
        </p:blipFill>
        <p:spPr bwMode="auto">
          <a:xfrm>
            <a:off x="5929322" y="3714752"/>
            <a:ext cx="26289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60" y="928670"/>
            <a:ext cx="4143404" cy="461665"/>
          </a:xfrm>
          <a:prstGeom prst="rect">
            <a:avLst/>
          </a:prstGeom>
        </p:spPr>
        <p:txBody>
          <a:bodyPr wrap="square">
            <a:spAutoFit/>
          </a:bodyPr>
          <a:lstStyle/>
          <a:p>
            <a:pPr algn="ctr"/>
            <a:r>
              <a:rPr lang="ru-RU" sz="2400" b="1" dirty="0" smtClean="0">
                <a:solidFill>
                  <a:schemeClr val="accent1">
                    <a:lumMod val="75000"/>
                  </a:schemeClr>
                </a:solidFill>
              </a:rPr>
              <a:t>Описание профессии </a:t>
            </a:r>
            <a:endParaRPr lang="ru-RU" sz="2400" b="1" dirty="0"/>
          </a:p>
        </p:txBody>
      </p:sp>
      <p:sp>
        <p:nvSpPr>
          <p:cNvPr id="30721" name="Rectangle 1"/>
          <p:cNvSpPr>
            <a:spLocks noChangeArrowheads="1"/>
          </p:cNvSpPr>
          <p:nvPr/>
        </p:nvSpPr>
        <p:spPr bwMode="auto">
          <a:xfrm>
            <a:off x="1285852" y="2071678"/>
            <a:ext cx="7143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Банкир занимается финансовыми операциями, являясь владельцем банка или его менеджером. Само слово обозначает в переводе с итальянского «человек, работающий за столом» (</a:t>
            </a:r>
            <a:r>
              <a:rPr kumimoji="0" lang="ru-RU" sz="2000" b="0" i="0" u="none" strike="noStrike" cap="none" normalizeH="0" baseline="0" dirty="0" err="1" smtClean="0">
                <a:ln>
                  <a:noFill/>
                </a:ln>
                <a:solidFill>
                  <a:schemeClr val="accent1">
                    <a:lumMod val="75000"/>
                  </a:schemeClr>
                </a:solidFill>
                <a:effectLst/>
                <a:latin typeface="Calibri" pitchFamily="34" charset="0"/>
                <a:ea typeface="Times New Roman" pitchFamily="18" charset="0"/>
                <a:cs typeface="Times New Roman" pitchFamily="18" charset="0"/>
              </a:rPr>
              <a:t>banco</a:t>
            </a:r>
            <a:r>
              <a:rPr kumimoji="0" lang="ru-RU" sz="20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 стол).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Банкир – человек с большим запасом знаний, разносторонний специалист, склонный к аналитической деятельности и прогнозированию.</a:t>
            </a: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859340"/>
            <a:ext cx="6500858" cy="2862322"/>
          </a:xfrm>
          <a:prstGeom prst="rect">
            <a:avLst/>
          </a:prstGeom>
        </p:spPr>
        <p:txBody>
          <a:bodyPr wrap="square">
            <a:spAutoFit/>
          </a:bodyPr>
          <a:lstStyle/>
          <a:p>
            <a:pPr lvl="0" indent="450850" algn="just" fontAlgn="base">
              <a:spcBef>
                <a:spcPct val="0"/>
              </a:spcBef>
              <a:spcAft>
                <a:spcPct val="0"/>
              </a:spcAft>
            </a:pPr>
            <a:r>
              <a:rPr lang="ru-RU" sz="2000" dirty="0" smtClean="0">
                <a:solidFill>
                  <a:schemeClr val="accent1">
                    <a:lumMod val="75000"/>
                  </a:schemeClr>
                </a:solidFill>
                <a:latin typeface="Calibri" pitchFamily="34" charset="0"/>
                <a:ea typeface="Times New Roman" pitchFamily="18" charset="0"/>
                <a:cs typeface="Times New Roman" pitchFamily="18" charset="0"/>
              </a:rPr>
              <a:t>На Руси, да и во всем мире, издавна были известны ростовщики, дающие деньги в долг под проценты. После того, как появились банки, ставшие посредниками при совершении крупных денежных сделок, возникла потребность в таких работниках, которые умели бы грамотно проводить денежные платежи, кредиты и ссуды. Тогда и возникла новая профессия банкира, оператора и посредника в кредитной системе государства.</a:t>
            </a:r>
            <a:endParaRPr lang="ru-RU" sz="2000"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1571612"/>
            <a:ext cx="721523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В настоящее время эта профессия лидирует среди самых модных профессий. Сегодня необходимость в квалифицированных банкирах, как никогда, велика. Ни в одной стране, какой бы она ни была развитой, невозможно процветание без работы людей, которые способны создать и отладить механизм проведения денежных операций как внутри государства, так и на внешнем рынке. </a:t>
            </a:r>
            <a:endParaRPr lang="ru-RU" dirty="0">
              <a:solidFill>
                <a:schemeClr val="accent1">
                  <a:lumMod val="75000"/>
                </a:schemeClr>
              </a:solidFill>
            </a:endParaRPr>
          </a:p>
        </p:txBody>
      </p:sp>
      <p:sp>
        <p:nvSpPr>
          <p:cNvPr id="5" name="Прямоугольник 4"/>
          <p:cNvSpPr/>
          <p:nvPr/>
        </p:nvSpPr>
        <p:spPr>
          <a:xfrm>
            <a:off x="1643042" y="3286124"/>
            <a:ext cx="6786610"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29699" name="Rectangle 3"/>
          <p:cNvSpPr>
            <a:spLocks noChangeArrowheads="1"/>
          </p:cNvSpPr>
          <p:nvPr/>
        </p:nvSpPr>
        <p:spPr bwMode="auto">
          <a:xfrm>
            <a:off x="1357290" y="3786190"/>
            <a:ext cx="707236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К человеку, чья профессия банкир, предъявляются такие требования, как эрудиция, максимальная ответственность, порядочность, оперативность, четкость при исполнении профессионального долга. Этот работник должен быть максимально компетентен в своей профессии, а для успешности ему необходимы еще и умение находить общий язык с разными людьми, коммуникабельность, дисциплинированность.</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714356"/>
            <a:ext cx="4500594" cy="461665"/>
          </a:xfrm>
          <a:prstGeom prst="rect">
            <a:avLst/>
          </a:prstGeom>
        </p:spPr>
        <p:txBody>
          <a:bodyPr wrap="square">
            <a:spAutoFit/>
          </a:bodyPr>
          <a:lstStyle/>
          <a:p>
            <a:pPr algn="ctr"/>
            <a:r>
              <a:rPr lang="ru-RU" sz="2400" b="1" dirty="0" smtClean="0">
                <a:solidFill>
                  <a:schemeClr val="accent1">
                    <a:lumMod val="75000"/>
                  </a:schemeClr>
                </a:solidFill>
              </a:rPr>
              <a:t>Описание профессии </a:t>
            </a:r>
            <a:endParaRPr lang="ru-RU" sz="2400" b="1" dirty="0"/>
          </a:p>
        </p:txBody>
      </p:sp>
      <p:sp>
        <p:nvSpPr>
          <p:cNvPr id="1026" name="Rectangle 2"/>
          <p:cNvSpPr>
            <a:spLocks noChangeArrowheads="1"/>
          </p:cNvSpPr>
          <p:nvPr/>
        </p:nvSpPr>
        <p:spPr bwMode="auto">
          <a:xfrm>
            <a:off x="1285852" y="1428736"/>
            <a:ext cx="721523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ru-RU" sz="2000" dirty="0" smtClean="0">
                <a:solidFill>
                  <a:schemeClr val="accent1">
                    <a:lumMod val="75000"/>
                  </a:schemeClr>
                </a:solidFill>
              </a:rPr>
              <a:t>Профессия парикмахера –это оказание услуг по стрижке, бритью, завивке, окраске, созданию причёсок, укладок и других процедур. </a:t>
            </a:r>
          </a:p>
          <a:p>
            <a:pPr indent="450850" algn="just" fontAlgn="base">
              <a:spcBef>
                <a:spcPct val="0"/>
              </a:spcBef>
              <a:spcAft>
                <a:spcPct val="0"/>
              </a:spcAft>
            </a:pPr>
            <a:r>
              <a:rPr lang="ru-RU" sz="2000" dirty="0" smtClean="0">
                <a:solidFill>
                  <a:schemeClr val="accent1">
                    <a:lumMod val="75000"/>
                  </a:schemeClr>
                </a:solidFill>
              </a:rPr>
              <a:t>Парикмахер владеет современными парикмахерскими технологиями. </a:t>
            </a:r>
          </a:p>
          <a:p>
            <a:pPr indent="450850" algn="just" fontAlgn="base">
              <a:spcBef>
                <a:spcPct val="0"/>
              </a:spcBef>
              <a:spcAft>
                <a:spcPct val="0"/>
              </a:spcAft>
            </a:pPr>
            <a:r>
              <a:rPr lang="ru-RU" sz="2000" dirty="0" smtClean="0">
                <a:solidFill>
                  <a:schemeClr val="accent1">
                    <a:lumMod val="75000"/>
                  </a:schemeClr>
                </a:solidFill>
              </a:rPr>
              <a:t>В профессии парикмахера существует определённая специализация: некоторые мастера занимаются только мужскими причёсками, другие наоборот — только женскими. Есть и другая категория специалистов, которая работает только с детьми — их называют детскими парикмахерами. Конечно же, существуют и парикмахеры-универсалы, готовые постричь кого угодно, но в последнее время это встречается довольно редко.</a:t>
            </a: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1428736"/>
            <a:ext cx="6572296" cy="3662541"/>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a:p>
            <a:pPr algn="ctr"/>
            <a:endParaRPr lang="ru-RU" sz="2400" b="1" dirty="0" smtClean="0">
              <a:solidFill>
                <a:schemeClr val="accent1">
                  <a:lumMod val="75000"/>
                </a:schemeClr>
              </a:solidFill>
            </a:endParaRPr>
          </a:p>
          <a:p>
            <a:pPr algn="ctr"/>
            <a:endParaRPr lang="ru-RU" sz="2400" b="1" dirty="0" smtClean="0">
              <a:solidFill>
                <a:schemeClr val="accent1">
                  <a:lumMod val="75000"/>
                </a:schemeClr>
              </a:solidFill>
            </a:endParaRPr>
          </a:p>
          <a:p>
            <a:pPr algn="just"/>
            <a:r>
              <a:rPr lang="ru-RU" dirty="0" smtClean="0">
                <a:solidFill>
                  <a:schemeClr val="accent1">
                    <a:lumMod val="75000"/>
                  </a:schemeClr>
                </a:solidFill>
              </a:rPr>
              <a:t>	</a:t>
            </a:r>
            <a:r>
              <a:rPr lang="ru-RU" sz="2000" dirty="0" smtClean="0"/>
              <a:t> </a:t>
            </a:r>
            <a:r>
              <a:rPr lang="ru-RU" sz="2000" dirty="0" smtClean="0">
                <a:solidFill>
                  <a:schemeClr val="accent1">
                    <a:lumMod val="75000"/>
                  </a:schemeClr>
                </a:solidFill>
              </a:rPr>
              <a:t>Получить диплом по специальности «банковское дело» можно, окончив вуз, выбор которых сегодня довольно обширен. Это станет наилучшей площадкой для карьерного старта и профессионального роста. А в дальнейшем сочетание теоретической базы со знаниями, полученными на практике, стремление расширить и углубить их, станут формулой успеха для любого банкира.   </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357290" y="1003860"/>
            <a:ext cx="7143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None/>
            </a:pPr>
            <a:r>
              <a:rPr lang="ru-RU" sz="2000" dirty="0" smtClean="0"/>
              <a:t>	</a:t>
            </a:r>
            <a:r>
              <a:rPr lang="ru-RU" sz="2000" dirty="0" smtClean="0">
                <a:solidFill>
                  <a:schemeClr val="accent1">
                    <a:lumMod val="75000"/>
                  </a:schemeClr>
                </a:solidFill>
              </a:rPr>
              <a:t>Ученики 3 «Б» класса МОУ лицея №2 г. Сердобска в январе посетили ООО «Ювелирная  мастерская», познакомились </a:t>
            </a:r>
            <a:r>
              <a:rPr lang="ru-RU" sz="2000" b="1" i="1" dirty="0" smtClean="0">
                <a:solidFill>
                  <a:schemeClr val="accent1">
                    <a:lumMod val="75000"/>
                  </a:schemeClr>
                </a:solidFill>
              </a:rPr>
              <a:t>с ювелиром </a:t>
            </a:r>
            <a:r>
              <a:rPr lang="ru-RU" sz="2000" b="1" dirty="0" smtClean="0">
                <a:solidFill>
                  <a:schemeClr val="accent1">
                    <a:lumMod val="75000"/>
                  </a:schemeClr>
                </a:solidFill>
              </a:rPr>
              <a:t>Панкратовым Андреем Ивановичем</a:t>
            </a:r>
            <a:r>
              <a:rPr lang="ru-RU" sz="2000" dirty="0" smtClean="0">
                <a:solidFill>
                  <a:schemeClr val="accent1">
                    <a:lumMod val="75000"/>
                  </a:schemeClr>
                </a:solidFill>
              </a:rPr>
              <a:t> и узнали о специфике его профессии. День ювелира отмечается 31 января.</a:t>
            </a:r>
          </a:p>
          <a:p>
            <a:pPr algn="just">
              <a:buNone/>
            </a:pPr>
            <a:r>
              <a:rPr lang="ru-RU" sz="2000" b="1" dirty="0" smtClean="0">
                <a:solidFill>
                  <a:schemeClr val="accent1">
                    <a:lumMod val="75000"/>
                  </a:schemeClr>
                </a:solidFill>
              </a:rPr>
              <a:t>		</a:t>
            </a:r>
            <a:endParaRPr lang="ru-RU" sz="2000" dirty="0" smtClean="0">
              <a:solidFill>
                <a:schemeClr val="accent1">
                  <a:lumMod val="75000"/>
                </a:schemeClr>
              </a:solidFill>
            </a:endParaRPr>
          </a:p>
          <a:p>
            <a:pPr algn="just">
              <a:buNone/>
            </a:pPr>
            <a:r>
              <a:rPr lang="ru-RU" sz="2000" b="1" dirty="0" smtClean="0">
                <a:solidFill>
                  <a:schemeClr val="bg1"/>
                </a:solidFill>
              </a:rPr>
              <a:t>		</a:t>
            </a:r>
            <a:endParaRPr kumimoji="0" lang="ru-RU" sz="2000" b="0" i="0" u="none" strike="noStrike" cap="none" normalizeH="0" baseline="0" dirty="0" smtClean="0">
              <a:ln>
                <a:noFill/>
              </a:ln>
              <a:solidFill>
                <a:schemeClr val="accent1">
                  <a:lumMod val="75000"/>
                </a:schemeClr>
              </a:solidFill>
              <a:effectLst/>
              <a:cs typeface="Arial" pitchFamily="34" charset="0"/>
            </a:endParaRPr>
          </a:p>
        </p:txBody>
      </p:sp>
      <p:pic>
        <p:nvPicPr>
          <p:cNvPr id="8" name="Picture 2" descr="D:\лицей 2 класс\фото профессии\ювелир\IMG_4483.JPG"/>
          <p:cNvPicPr>
            <a:picLocks noChangeAspect="1" noChangeArrowheads="1"/>
          </p:cNvPicPr>
          <p:nvPr/>
        </p:nvPicPr>
        <p:blipFill>
          <a:blip r:embed="rId2" cstate="print"/>
          <a:srcRect/>
          <a:stretch>
            <a:fillRect/>
          </a:stretch>
        </p:blipFill>
        <p:spPr bwMode="auto">
          <a:xfrm>
            <a:off x="1259632" y="3068960"/>
            <a:ext cx="3384376" cy="2692400"/>
          </a:xfrm>
          <a:prstGeom prst="rect">
            <a:avLst/>
          </a:prstGeom>
          <a:noFill/>
        </p:spPr>
      </p:pic>
      <p:pic>
        <p:nvPicPr>
          <p:cNvPr id="9" name="Picture 3" descr="D:\лицей 2 класс\фото профессии\IMG_5959.JPG"/>
          <p:cNvPicPr>
            <a:picLocks noChangeAspect="1" noChangeArrowheads="1"/>
          </p:cNvPicPr>
          <p:nvPr/>
        </p:nvPicPr>
        <p:blipFill>
          <a:blip r:embed="rId3" cstate="print"/>
          <a:srcRect/>
          <a:stretch>
            <a:fillRect/>
          </a:stretch>
        </p:blipFill>
        <p:spPr bwMode="auto">
          <a:xfrm>
            <a:off x="4860032" y="3068960"/>
            <a:ext cx="3456384" cy="273630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1340768"/>
            <a:ext cx="4500594" cy="461665"/>
          </a:xfrm>
          <a:prstGeom prst="rect">
            <a:avLst/>
          </a:prstGeom>
        </p:spPr>
        <p:txBody>
          <a:bodyPr wrap="square">
            <a:spAutoFit/>
          </a:bodyPr>
          <a:lstStyle/>
          <a:p>
            <a:pPr algn="ctr"/>
            <a:r>
              <a:rPr lang="ru-RU" sz="2400" b="1" dirty="0" smtClean="0">
                <a:solidFill>
                  <a:schemeClr val="accent1">
                    <a:lumMod val="75000"/>
                  </a:schemeClr>
                </a:solidFill>
              </a:rPr>
              <a:t>Описание профессии </a:t>
            </a:r>
            <a:endParaRPr lang="ru-RU" sz="2400" b="1" dirty="0"/>
          </a:p>
        </p:txBody>
      </p:sp>
      <p:sp>
        <p:nvSpPr>
          <p:cNvPr id="1026" name="Rectangle 2"/>
          <p:cNvSpPr>
            <a:spLocks noChangeArrowheads="1"/>
          </p:cNvSpPr>
          <p:nvPr/>
        </p:nvSpPr>
        <p:spPr bwMode="auto">
          <a:xfrm>
            <a:off x="1285852" y="2416402"/>
            <a:ext cx="721523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None/>
            </a:pPr>
            <a:r>
              <a:rPr lang="ru-RU" sz="2000" b="1" dirty="0" smtClean="0">
                <a:solidFill>
                  <a:schemeClr val="accent1">
                    <a:lumMod val="75000"/>
                  </a:schemeClr>
                </a:solidFill>
              </a:rPr>
              <a:t>	</a:t>
            </a:r>
            <a:r>
              <a:rPr lang="ru-RU" sz="2000" b="1" dirty="0" err="1" smtClean="0">
                <a:solidFill>
                  <a:schemeClr val="accent1">
                    <a:lumMod val="75000"/>
                  </a:schemeClr>
                </a:solidFill>
              </a:rPr>
              <a:t>Ювели́р</a:t>
            </a:r>
            <a:r>
              <a:rPr lang="ru-RU" sz="2000" dirty="0" smtClean="0">
                <a:solidFill>
                  <a:schemeClr val="accent1">
                    <a:lumMod val="75000"/>
                  </a:schemeClr>
                </a:solidFill>
              </a:rPr>
              <a:t> - </a:t>
            </a:r>
            <a:r>
              <a:rPr lang="en-US" sz="2000" dirty="0" smtClean="0">
                <a:solidFill>
                  <a:schemeClr val="accent1">
                    <a:lumMod val="75000"/>
                  </a:schemeClr>
                </a:solidFill>
              </a:rPr>
              <a:t>c</a:t>
            </a:r>
            <a:r>
              <a:rPr lang="ru-RU" sz="2000" dirty="0" err="1" smtClean="0">
                <a:solidFill>
                  <a:schemeClr val="accent1">
                    <a:lumMod val="75000"/>
                  </a:schemeClr>
                </a:solidFill>
              </a:rPr>
              <a:t>пециалист</a:t>
            </a:r>
            <a:r>
              <a:rPr lang="ru-RU" sz="2000" dirty="0" smtClean="0">
                <a:solidFill>
                  <a:schemeClr val="accent1">
                    <a:lumMod val="75000"/>
                  </a:schemeClr>
                </a:solidFill>
              </a:rPr>
              <a:t> по изготовлению и ремонту ювелирных украшений, а также всевозможных предметов роскоши из самых различных материалов. Важными качествами ювелирного мастера являются прилежание и терпение, художественный вкус и владение ремеслом. </a:t>
            </a:r>
          </a:p>
          <a:p>
            <a:pPr algn="just">
              <a:buNone/>
            </a:pPr>
            <a:r>
              <a:rPr lang="ru-RU" sz="2000" dirty="0" smtClean="0">
                <a:solidFill>
                  <a:schemeClr val="accent1">
                    <a:lumMod val="75000"/>
                  </a:schemeClr>
                </a:solidFill>
              </a:rPr>
              <a:t>		</a:t>
            </a:r>
          </a:p>
          <a:p>
            <a:pPr indent="450850" algn="just" fontAlgn="base">
              <a:spcBef>
                <a:spcPct val="0"/>
              </a:spcBef>
              <a:spcAft>
                <a:spcPct val="0"/>
              </a:spcAft>
            </a:pP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556792"/>
            <a:ext cx="6500858" cy="4708981"/>
          </a:xfrm>
          <a:prstGeom prst="rect">
            <a:avLst/>
          </a:prstGeom>
        </p:spPr>
        <p:txBody>
          <a:bodyPr wrap="square">
            <a:spAutoFit/>
          </a:bodyPr>
          <a:lstStyle/>
          <a:p>
            <a:pPr algn="just"/>
            <a:r>
              <a:rPr lang="ru-RU" sz="2000" dirty="0" smtClean="0">
                <a:solidFill>
                  <a:schemeClr val="accent1">
                    <a:lumMod val="75000"/>
                  </a:schemeClr>
                </a:solidFill>
              </a:rPr>
              <a:t>	Ювелирные украшения были всегда. Издревле они выступали особыми знаками отличия, демонстрирующими социальный статус человека, его положение в обществе. Неудивительно, что профессия ювелира уже тогда пользовалась огромным уважением и считалась сакральной. Сегодня перед каждым человеком, которого манит дивный блеск камней и холодное благородство драгоценных металлов, открыты все дороги. Ювелиры-модельеры и дизайнеры создают эксклюзивные украшения по индивидуальным заказам, граверы — наносят памятные надписи и рисунки на металл… И каждая из этих профессий имеет свою специфику и требует дополнительных знаний и умений.</a:t>
            </a:r>
          </a:p>
          <a:p>
            <a:pPr algn="just"/>
            <a:r>
              <a:rPr lang="ru-RU" sz="2000" dirty="0" smtClean="0">
                <a:solidFill>
                  <a:schemeClr val="accent1">
                    <a:lumMod val="75000"/>
                  </a:schemeClr>
                </a:solidFill>
              </a:rPr>
              <a:t>	</a:t>
            </a:r>
          </a:p>
          <a:p>
            <a:pPr indent="457200" algn="just"/>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772816"/>
            <a:ext cx="6500858" cy="3170099"/>
          </a:xfrm>
          <a:prstGeom prst="rect">
            <a:avLst/>
          </a:prstGeom>
        </p:spPr>
        <p:txBody>
          <a:bodyPr wrap="square">
            <a:spAutoFit/>
          </a:bodyPr>
          <a:lstStyle/>
          <a:p>
            <a:pPr algn="just"/>
            <a:r>
              <a:rPr lang="ru-RU" sz="2000" dirty="0" smtClean="0">
                <a:solidFill>
                  <a:schemeClr val="accent1">
                    <a:lumMod val="75000"/>
                  </a:schemeClr>
                </a:solidFill>
              </a:rPr>
              <a:t>	Первые ювелирные украшения, созданные придворными мастерами, были найдены при раскопке пирамиды фараона </a:t>
            </a:r>
            <a:r>
              <a:rPr lang="ru-RU" sz="2000" dirty="0" err="1" smtClean="0">
                <a:solidFill>
                  <a:schemeClr val="accent1">
                    <a:lumMod val="75000"/>
                  </a:schemeClr>
                </a:solidFill>
              </a:rPr>
              <a:t>Джосера</a:t>
            </a:r>
            <a:r>
              <a:rPr lang="ru-RU" sz="2000" dirty="0" smtClean="0">
                <a:solidFill>
                  <a:schemeClr val="accent1">
                    <a:lumMod val="75000"/>
                  </a:schemeClr>
                </a:solidFill>
              </a:rPr>
              <a:t> (3200–2800 гг. до н. э.). Для ювелиров Древнего Египта, Междуречья была характерна особая любовь к массивным золотым серьгам, колье, инкрустированным изумрудами, яшмой. С годами появлялись новые стили и техники оформления драгоценных металлов. XX век привнёс в ювелирное искусство не только передовые технологии, но и современные материалы — платину, палладий и т. д.</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124744"/>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a:t>
            </a:r>
          </a:p>
          <a:p>
            <a:pPr algn="ctr"/>
            <a:r>
              <a:rPr lang="ru-RU" sz="2400" b="1" dirty="0" smtClean="0">
                <a:solidFill>
                  <a:schemeClr val="accent1">
                    <a:lumMod val="75000"/>
                  </a:schemeClr>
                </a:solidFill>
              </a:rPr>
              <a:t>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2436123"/>
            <a:ext cx="731859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2000" dirty="0" smtClean="0">
                <a:solidFill>
                  <a:schemeClr val="accent1">
                    <a:lumMod val="75000"/>
                  </a:schemeClr>
                </a:solidFill>
              </a:rPr>
              <a:t>Популярность профессии ювелира растёт с каждым днем. Но не стоит думать, что одинаково востребованными являются все направления этого древнего искусства. На производствах работают, прежде всего, ювелиры-монтировщики. Они создают проекты типовых изделий и воплощают их в жизнь. При желании всегда можно получить дополнительную узкую специализацию — например, стать </a:t>
            </a:r>
            <a:r>
              <a:rPr lang="ru-RU" sz="2000" dirty="0" err="1" smtClean="0">
                <a:solidFill>
                  <a:schemeClr val="accent1">
                    <a:lumMod val="75000"/>
                  </a:schemeClr>
                </a:solidFill>
              </a:rPr>
              <a:t>эмальером</a:t>
            </a:r>
            <a:r>
              <a:rPr lang="ru-RU" sz="2000" dirty="0" smtClean="0">
                <a:solidFill>
                  <a:schemeClr val="accent1">
                    <a:lumMod val="75000"/>
                  </a:schemeClr>
                </a:solidFill>
              </a:rPr>
              <a:t> (профессионалом по работе с цветными глинами и эмалями) или гравером.</a:t>
            </a:r>
            <a:br>
              <a:rPr lang="ru-RU" sz="2000" dirty="0" smtClean="0">
                <a:solidFill>
                  <a:schemeClr val="accent1">
                    <a:lumMod val="75000"/>
                  </a:schemeClr>
                </a:solidFill>
              </a:rPr>
            </a:br>
            <a:endParaRPr lang="ru-RU" sz="2000"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461665"/>
          </a:xfrm>
          <a:prstGeom prst="rect">
            <a:avLst/>
          </a:prstGeom>
        </p:spPr>
        <p:txBody>
          <a:bodyPr wrap="square">
            <a:spAutoFit/>
          </a:bodyPr>
          <a:lstStyle/>
          <a:p>
            <a:pPr algn="ct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2033276"/>
            <a:ext cx="721523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endParaRPr lang="ru-RU" sz="2000" dirty="0">
              <a:solidFill>
                <a:schemeClr val="accent1">
                  <a:lumMod val="75000"/>
                </a:schemeClr>
              </a:solidFill>
            </a:endParaRPr>
          </a:p>
        </p:txBody>
      </p:sp>
      <p:sp>
        <p:nvSpPr>
          <p:cNvPr id="5" name="Прямоугольник 4"/>
          <p:cNvSpPr/>
          <p:nvPr/>
        </p:nvSpPr>
        <p:spPr>
          <a:xfrm>
            <a:off x="1643042" y="908720"/>
            <a:ext cx="6786610"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
        <p:nvSpPr>
          <p:cNvPr id="6" name="Прямоугольник 5"/>
          <p:cNvSpPr/>
          <p:nvPr/>
        </p:nvSpPr>
        <p:spPr>
          <a:xfrm>
            <a:off x="1285852" y="2276872"/>
            <a:ext cx="7215238" cy="2246769"/>
          </a:xfrm>
          <a:prstGeom prst="rect">
            <a:avLst/>
          </a:prstGeom>
        </p:spPr>
        <p:txBody>
          <a:bodyPr wrap="square">
            <a:spAutoFit/>
          </a:bodyPr>
          <a:lstStyle/>
          <a:p>
            <a:pPr algn="just"/>
            <a:r>
              <a:rPr lang="ru-RU" dirty="0" smtClean="0">
                <a:solidFill>
                  <a:schemeClr val="accent1">
                    <a:lumMod val="75000"/>
                  </a:schemeClr>
                </a:solidFill>
              </a:rPr>
              <a:t>	</a:t>
            </a:r>
            <a:r>
              <a:rPr lang="ru-RU" sz="2000" dirty="0" smtClean="0">
                <a:solidFill>
                  <a:schemeClr val="accent1">
                    <a:lumMod val="75000"/>
                  </a:schemeClr>
                </a:solidFill>
              </a:rPr>
              <a:t> Профессия ювелира, как никакая другая, требует особого терпения. Причём касается это не только самого процесса производства украшений. Необходимо чётко осознавать, что стать мастером-дизайнером или модельером получится не сразу. Только набравшись опыта на производстве в качестве монтировщика и запасшись оригинальными идеями, вы откроете для себя путь к этим вершинам.</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1268760"/>
            <a:ext cx="6572296" cy="4185761"/>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a:p>
            <a:pPr algn="ctr"/>
            <a:endParaRPr lang="ru-RU" sz="2400" b="1" dirty="0" smtClean="0">
              <a:solidFill>
                <a:schemeClr val="accent1">
                  <a:lumMod val="75000"/>
                </a:schemeClr>
              </a:solidFill>
            </a:endParaRPr>
          </a:p>
          <a:p>
            <a:pPr algn="just"/>
            <a:r>
              <a:rPr lang="ru-RU" dirty="0" smtClean="0">
                <a:solidFill>
                  <a:schemeClr val="accent1">
                    <a:lumMod val="75000"/>
                  </a:schemeClr>
                </a:solidFill>
              </a:rPr>
              <a:t>	</a:t>
            </a:r>
          </a:p>
          <a:p>
            <a:pPr algn="just"/>
            <a:r>
              <a:rPr lang="ru-RU" sz="2000" dirty="0" smtClean="0">
                <a:solidFill>
                  <a:schemeClr val="accent1">
                    <a:lumMod val="75000"/>
                  </a:schemeClr>
                </a:solidFill>
              </a:rPr>
              <a:t>	Самым простым способом получения образования ювелира считаются специализированные курсы. Они менее протяженны, но более акцентированы. В то же время, существуют возможности обучения в колледжах, университетах, дающих прочную теоретическую и практическую базу для будущих специалистов.</a:t>
            </a:r>
          </a:p>
          <a:p>
            <a:pPr algn="just"/>
            <a:endParaRPr lang="ru-RU" sz="2000" dirty="0" smtClean="0">
              <a:solidFill>
                <a:schemeClr val="accent1">
                  <a:lumMod val="75000"/>
                </a:schemeClr>
              </a:solidFill>
            </a:endParaRPr>
          </a:p>
          <a:p>
            <a:pPr algn="just"/>
            <a:r>
              <a:rPr lang="ru-RU" sz="2000" dirty="0" smtClean="0">
                <a:solidFill>
                  <a:schemeClr val="accent1">
                    <a:lumMod val="75000"/>
                  </a:schemeClr>
                </a:solidFill>
              </a:rPr>
              <a:t> </a:t>
            </a:r>
          </a:p>
          <a:p>
            <a:pPr algn="just"/>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779912" y="538809"/>
            <a:ext cx="453650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None/>
            </a:pPr>
            <a:r>
              <a:rPr lang="ru-RU" sz="2000" dirty="0" smtClean="0">
                <a:solidFill>
                  <a:schemeClr val="accent1">
                    <a:lumMod val="75000"/>
                  </a:schemeClr>
                </a:solidFill>
              </a:rPr>
              <a:t>	 </a:t>
            </a:r>
            <a:r>
              <a:rPr lang="ru-RU" sz="2000" i="1" dirty="0" smtClean="0">
                <a:solidFill>
                  <a:schemeClr val="accent1">
                    <a:lumMod val="75000"/>
                  </a:schemeClr>
                </a:solidFill>
              </a:rPr>
              <a:t>В феврале ученики 3 «Б» класса МОУ лицея № 2 г. Сердобска</a:t>
            </a:r>
            <a:r>
              <a:rPr lang="ru-RU" sz="2000" dirty="0" smtClean="0">
                <a:solidFill>
                  <a:schemeClr val="accent1">
                    <a:lumMod val="75000"/>
                  </a:schemeClr>
                </a:solidFill>
              </a:rPr>
              <a:t> посетили </a:t>
            </a:r>
            <a:r>
              <a:rPr lang="ru-RU" sz="2000" i="1" dirty="0" smtClean="0">
                <a:solidFill>
                  <a:schemeClr val="accent1">
                    <a:lumMod val="75000"/>
                  </a:schemeClr>
                </a:solidFill>
              </a:rPr>
              <a:t>ООО «Оптика»</a:t>
            </a:r>
            <a:r>
              <a:rPr lang="ru-RU" sz="2000" dirty="0" smtClean="0">
                <a:solidFill>
                  <a:schemeClr val="accent1">
                    <a:lumMod val="75000"/>
                  </a:schemeClr>
                </a:solidFill>
              </a:rPr>
              <a:t>, чтобы узнать о профессии </a:t>
            </a:r>
            <a:r>
              <a:rPr lang="ru-RU" sz="2000" i="1" dirty="0" smtClean="0">
                <a:solidFill>
                  <a:schemeClr val="accent1">
                    <a:lumMod val="75000"/>
                  </a:schemeClr>
                </a:solidFill>
              </a:rPr>
              <a:t>«</a:t>
            </a:r>
            <a:r>
              <a:rPr lang="ru-RU" sz="2000" i="1" dirty="0" err="1" smtClean="0">
                <a:solidFill>
                  <a:schemeClr val="accent1">
                    <a:lumMod val="75000"/>
                  </a:schemeClr>
                </a:solidFill>
              </a:rPr>
              <a:t>оптометрист</a:t>
            </a:r>
            <a:r>
              <a:rPr lang="ru-RU" sz="2000" i="1" dirty="0" smtClean="0">
                <a:solidFill>
                  <a:schemeClr val="accent1">
                    <a:lumMod val="75000"/>
                  </a:schemeClr>
                </a:solidFill>
              </a:rPr>
              <a:t>»</a:t>
            </a:r>
            <a:r>
              <a:rPr lang="ru-RU" sz="2000" dirty="0" smtClean="0">
                <a:solidFill>
                  <a:schemeClr val="accent1">
                    <a:lumMod val="75000"/>
                  </a:schemeClr>
                </a:solidFill>
              </a:rPr>
              <a:t>. Об особенностях своей специальности поделилась </a:t>
            </a:r>
            <a:r>
              <a:rPr lang="ru-RU" sz="2000" i="1" dirty="0" smtClean="0">
                <a:solidFill>
                  <a:schemeClr val="accent1">
                    <a:lumMod val="75000"/>
                  </a:schemeClr>
                </a:solidFill>
              </a:rPr>
              <a:t>Савушкина Елена Владимировна.  День </a:t>
            </a:r>
            <a:r>
              <a:rPr lang="ru-RU" sz="2000" i="1" dirty="0" err="1" smtClean="0">
                <a:solidFill>
                  <a:schemeClr val="accent1">
                    <a:lumMod val="75000"/>
                  </a:schemeClr>
                </a:solidFill>
              </a:rPr>
              <a:t>оптометриста</a:t>
            </a:r>
            <a:r>
              <a:rPr lang="ru-RU" sz="2000" i="1" dirty="0" smtClean="0">
                <a:solidFill>
                  <a:schemeClr val="accent1">
                    <a:lumMod val="75000"/>
                  </a:schemeClr>
                </a:solidFill>
              </a:rPr>
              <a:t> – 8 августа.</a:t>
            </a:r>
            <a:endParaRPr lang="ru-RU" sz="2000" dirty="0" smtClean="0">
              <a:solidFill>
                <a:schemeClr val="accent1">
                  <a:lumMod val="75000"/>
                </a:schemeClr>
              </a:solidFill>
            </a:endParaRPr>
          </a:p>
          <a:p>
            <a:pPr algn="just">
              <a:buNone/>
            </a:pPr>
            <a:r>
              <a:rPr lang="ru-RU" sz="2000" dirty="0" smtClean="0">
                <a:solidFill>
                  <a:schemeClr val="accent1">
                    <a:lumMod val="75000"/>
                  </a:schemeClr>
                </a:solidFill>
              </a:rPr>
              <a:t>		</a:t>
            </a:r>
            <a:endParaRPr kumimoji="0" lang="ru-RU" sz="2000" i="0" u="none" strike="noStrike" cap="none" normalizeH="0" baseline="0" dirty="0" smtClean="0">
              <a:ln>
                <a:noFill/>
              </a:ln>
              <a:solidFill>
                <a:schemeClr val="accent1">
                  <a:lumMod val="75000"/>
                </a:schemeClr>
              </a:solidFill>
              <a:effectLst/>
              <a:cs typeface="Arial" pitchFamily="34" charset="0"/>
            </a:endParaRPr>
          </a:p>
        </p:txBody>
      </p:sp>
      <p:pic>
        <p:nvPicPr>
          <p:cNvPr id="6" name="Рисунок 5" descr="D:\лицей 2 класс\фото 2 б\Оптика\IMG_6112.JPG"/>
          <p:cNvPicPr/>
          <p:nvPr/>
        </p:nvPicPr>
        <p:blipFill>
          <a:blip r:embed="rId2" cstate="print"/>
          <a:srcRect/>
          <a:stretch>
            <a:fillRect/>
          </a:stretch>
        </p:blipFill>
        <p:spPr bwMode="auto">
          <a:xfrm>
            <a:off x="1331640" y="692696"/>
            <a:ext cx="2304256" cy="2376264"/>
          </a:xfrm>
          <a:prstGeom prst="rect">
            <a:avLst/>
          </a:prstGeom>
          <a:noFill/>
          <a:ln w="9525">
            <a:noFill/>
            <a:miter lim="800000"/>
            <a:headEnd/>
            <a:tailEnd/>
          </a:ln>
        </p:spPr>
      </p:pic>
      <p:pic>
        <p:nvPicPr>
          <p:cNvPr id="8" name="Рисунок 7" descr="D:\лицей 2 класс\на сайт 2б февраль\Посещение Оптики\IMG_6109.JPG"/>
          <p:cNvPicPr/>
          <p:nvPr/>
        </p:nvPicPr>
        <p:blipFill>
          <a:blip r:embed="rId3" cstate="print"/>
          <a:srcRect/>
          <a:stretch>
            <a:fillRect/>
          </a:stretch>
        </p:blipFill>
        <p:spPr bwMode="auto">
          <a:xfrm>
            <a:off x="3707904" y="3429000"/>
            <a:ext cx="2376264" cy="2304256"/>
          </a:xfrm>
          <a:prstGeom prst="rect">
            <a:avLst/>
          </a:prstGeom>
          <a:noFill/>
          <a:ln w="9525">
            <a:noFill/>
            <a:miter lim="800000"/>
            <a:headEnd/>
            <a:tailEnd/>
          </a:ln>
        </p:spPr>
      </p:pic>
      <p:pic>
        <p:nvPicPr>
          <p:cNvPr id="9" name="Рисунок 8" descr="D:\лицей 2 класс\фото 2 б\Оптика\IMG_6108.JPG"/>
          <p:cNvPicPr/>
          <p:nvPr/>
        </p:nvPicPr>
        <p:blipFill>
          <a:blip r:embed="rId4" cstate="print"/>
          <a:srcRect/>
          <a:stretch>
            <a:fillRect/>
          </a:stretch>
        </p:blipFill>
        <p:spPr bwMode="auto">
          <a:xfrm>
            <a:off x="1259632" y="3429000"/>
            <a:ext cx="2371725" cy="2322388"/>
          </a:xfrm>
          <a:prstGeom prst="rect">
            <a:avLst/>
          </a:prstGeom>
          <a:noFill/>
          <a:ln w="9525">
            <a:noFill/>
            <a:miter lim="800000"/>
            <a:headEnd/>
            <a:tailEnd/>
          </a:ln>
        </p:spPr>
      </p:pic>
      <p:pic>
        <p:nvPicPr>
          <p:cNvPr id="11" name="Рисунок 10" descr="D:\лицей 2 класс\фото 2 б\Оптика\IMG_6111.JPG"/>
          <p:cNvPicPr/>
          <p:nvPr/>
        </p:nvPicPr>
        <p:blipFill>
          <a:blip r:embed="rId5" cstate="print"/>
          <a:srcRect/>
          <a:stretch>
            <a:fillRect/>
          </a:stretch>
        </p:blipFill>
        <p:spPr bwMode="auto">
          <a:xfrm>
            <a:off x="6156176" y="3429000"/>
            <a:ext cx="2428892" cy="228601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1340768"/>
            <a:ext cx="4500594" cy="461665"/>
          </a:xfrm>
          <a:prstGeom prst="rect">
            <a:avLst/>
          </a:prstGeom>
        </p:spPr>
        <p:txBody>
          <a:bodyPr wrap="square">
            <a:spAutoFit/>
          </a:bodyPr>
          <a:lstStyle/>
          <a:p>
            <a:pPr algn="ctr"/>
            <a:r>
              <a:rPr lang="ru-RU" sz="2400" b="1" dirty="0" smtClean="0">
                <a:solidFill>
                  <a:schemeClr val="accent1">
                    <a:lumMod val="75000"/>
                  </a:schemeClr>
                </a:solidFill>
              </a:rPr>
              <a:t>Описание профессии </a:t>
            </a:r>
            <a:endParaRPr lang="ru-RU" sz="2400" b="1" dirty="0"/>
          </a:p>
        </p:txBody>
      </p:sp>
      <p:sp>
        <p:nvSpPr>
          <p:cNvPr id="1026" name="Rectangle 2"/>
          <p:cNvSpPr>
            <a:spLocks noChangeArrowheads="1"/>
          </p:cNvSpPr>
          <p:nvPr/>
        </p:nvSpPr>
        <p:spPr bwMode="auto">
          <a:xfrm>
            <a:off x="1475656" y="1988444"/>
            <a:ext cx="702543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ru-RU" sz="2000" b="1" dirty="0" smtClean="0">
                <a:solidFill>
                  <a:schemeClr val="accent1">
                    <a:lumMod val="75000"/>
                  </a:schemeClr>
                </a:solidFill>
              </a:rPr>
              <a:t>	</a:t>
            </a:r>
            <a:r>
              <a:rPr lang="ru-RU" sz="2000" b="1" i="1" dirty="0" smtClean="0">
                <a:solidFill>
                  <a:schemeClr val="accent1">
                    <a:lumMod val="75000"/>
                  </a:schemeClr>
                </a:solidFill>
                <a:ea typeface="Times New Roman" pitchFamily="18" charset="0"/>
                <a:cs typeface="Times New Roman" pitchFamily="18" charset="0"/>
              </a:rPr>
              <a:t>Обследование </a:t>
            </a:r>
            <a:r>
              <a:rPr lang="ru-RU" sz="2000" dirty="0" smtClean="0">
                <a:solidFill>
                  <a:schemeClr val="accent1">
                    <a:lumMod val="75000"/>
                  </a:schemeClr>
                </a:solidFill>
                <a:ea typeface="Times New Roman" pitchFamily="18" charset="0"/>
                <a:cs typeface="Times New Roman" pitchFamily="18" charset="0"/>
              </a:rPr>
              <a:t>с помощью специальной аппаратуры зрения клиента, </a:t>
            </a:r>
            <a:r>
              <a:rPr lang="ru-RU" sz="2000" b="1" i="1" dirty="0" smtClean="0">
                <a:solidFill>
                  <a:schemeClr val="accent1">
                    <a:lumMod val="75000"/>
                  </a:schemeClr>
                </a:solidFill>
                <a:ea typeface="Times New Roman" pitchFamily="18" charset="0"/>
                <a:cs typeface="Times New Roman" pitchFamily="18" charset="0"/>
              </a:rPr>
              <a:t>назначение </a:t>
            </a:r>
            <a:r>
              <a:rPr lang="ru-RU" sz="2000" dirty="0" smtClean="0">
                <a:solidFill>
                  <a:schemeClr val="accent1">
                    <a:lumMod val="75000"/>
                  </a:schemeClr>
                </a:solidFill>
                <a:ea typeface="Times New Roman" pitchFamily="18" charset="0"/>
                <a:cs typeface="Times New Roman" pitchFamily="18" charset="0"/>
              </a:rPr>
              <a:t>очков и контактных линз; </a:t>
            </a:r>
            <a:r>
              <a:rPr lang="ru-RU" sz="2000" b="1" i="1" dirty="0" smtClean="0">
                <a:solidFill>
                  <a:schemeClr val="accent1">
                    <a:lumMod val="75000"/>
                  </a:schemeClr>
                </a:solidFill>
                <a:ea typeface="Times New Roman" pitchFamily="18" charset="0"/>
                <a:cs typeface="Times New Roman" pitchFamily="18" charset="0"/>
              </a:rPr>
              <a:t>консультации</a:t>
            </a:r>
            <a:r>
              <a:rPr lang="ru-RU" sz="2000" dirty="0" smtClean="0">
                <a:solidFill>
                  <a:schemeClr val="accent1">
                    <a:lumMod val="75000"/>
                  </a:schemeClr>
                </a:solidFill>
                <a:ea typeface="Times New Roman" pitchFamily="18" charset="0"/>
                <a:cs typeface="Times New Roman" pitchFamily="18" charset="0"/>
              </a:rPr>
              <a:t> по поводу правильного использования оптических средств; </a:t>
            </a:r>
            <a:r>
              <a:rPr lang="ru-RU" sz="2000" b="1" i="1" dirty="0" smtClean="0">
                <a:solidFill>
                  <a:schemeClr val="accent1">
                    <a:lumMod val="75000"/>
                  </a:schemeClr>
                </a:solidFill>
                <a:ea typeface="Times New Roman" pitchFamily="18" charset="0"/>
                <a:cs typeface="Times New Roman" pitchFamily="18" charset="0"/>
              </a:rPr>
              <a:t>подбор </a:t>
            </a:r>
            <a:r>
              <a:rPr lang="ru-RU" sz="2000" dirty="0" smtClean="0">
                <a:solidFill>
                  <a:schemeClr val="accent1">
                    <a:lumMod val="75000"/>
                  </a:schemeClr>
                </a:solidFill>
                <a:ea typeface="Times New Roman" pitchFamily="18" charset="0"/>
                <a:cs typeface="Times New Roman" pitchFamily="18" charset="0"/>
              </a:rPr>
              <a:t>очков, вставка линз в оправы, </a:t>
            </a:r>
            <a:r>
              <a:rPr lang="ru-RU" sz="2000" b="1" i="1" dirty="0" smtClean="0">
                <a:solidFill>
                  <a:schemeClr val="accent1">
                    <a:lumMod val="75000"/>
                  </a:schemeClr>
                </a:solidFill>
                <a:ea typeface="Times New Roman" pitchFamily="18" charset="0"/>
                <a:cs typeface="Times New Roman" pitchFamily="18" charset="0"/>
              </a:rPr>
              <a:t>помощь</a:t>
            </a:r>
            <a:r>
              <a:rPr lang="ru-RU" sz="2000" dirty="0" smtClean="0">
                <a:solidFill>
                  <a:schemeClr val="accent1">
                    <a:lumMod val="75000"/>
                  </a:schemeClr>
                </a:solidFill>
                <a:ea typeface="Times New Roman" pitchFamily="18" charset="0"/>
                <a:cs typeface="Times New Roman" pitchFamily="18" charset="0"/>
              </a:rPr>
              <a:t> при подборе оправ и контактных линз; </a:t>
            </a:r>
            <a:r>
              <a:rPr lang="ru-RU" sz="2000" b="1" i="1" dirty="0" smtClean="0">
                <a:solidFill>
                  <a:schemeClr val="accent1">
                    <a:lumMod val="75000"/>
                  </a:schemeClr>
                </a:solidFill>
                <a:ea typeface="Times New Roman" pitchFamily="18" charset="0"/>
                <a:cs typeface="Times New Roman" pitchFamily="18" charset="0"/>
              </a:rPr>
              <a:t>определение </a:t>
            </a:r>
            <a:r>
              <a:rPr lang="ru-RU" sz="2000" dirty="0" smtClean="0">
                <a:solidFill>
                  <a:schemeClr val="accent1">
                    <a:lumMod val="75000"/>
                  </a:schemeClr>
                </a:solidFill>
                <a:ea typeface="Times New Roman" pitchFamily="18" charset="0"/>
                <a:cs typeface="Times New Roman" pitchFamily="18" charset="0"/>
              </a:rPr>
              <a:t>случаев нарушений зрения, требующих медицинского лечения и дальнейшее направление к врачам-офтальмологам; </a:t>
            </a:r>
            <a:r>
              <a:rPr lang="ru-RU" sz="2000" b="1" i="1" dirty="0" smtClean="0">
                <a:solidFill>
                  <a:schemeClr val="accent1">
                    <a:lumMod val="75000"/>
                  </a:schemeClr>
                </a:solidFill>
                <a:ea typeface="Times New Roman" pitchFamily="18" charset="0"/>
                <a:cs typeface="Times New Roman" pitchFamily="18" charset="0"/>
              </a:rPr>
              <a:t>изготовление </a:t>
            </a:r>
            <a:r>
              <a:rPr lang="ru-RU" sz="2000" dirty="0" smtClean="0">
                <a:solidFill>
                  <a:schemeClr val="accent1">
                    <a:lumMod val="75000"/>
                  </a:schemeClr>
                </a:solidFill>
                <a:ea typeface="Times New Roman" pitchFamily="18" charset="0"/>
                <a:cs typeface="Times New Roman" pitchFamily="18" charset="0"/>
              </a:rPr>
              <a:t>и мелкий </a:t>
            </a:r>
            <a:r>
              <a:rPr lang="ru-RU" sz="2000" b="1" i="1" dirty="0" smtClean="0">
                <a:solidFill>
                  <a:schemeClr val="accent1">
                    <a:lumMod val="75000"/>
                  </a:schemeClr>
                </a:solidFill>
                <a:ea typeface="Times New Roman" pitchFamily="18" charset="0"/>
                <a:cs typeface="Times New Roman" pitchFamily="18" charset="0"/>
              </a:rPr>
              <a:t>ремонт </a:t>
            </a:r>
            <a:r>
              <a:rPr lang="ru-RU" sz="2000" dirty="0" smtClean="0">
                <a:solidFill>
                  <a:schemeClr val="accent1">
                    <a:lumMod val="75000"/>
                  </a:schemeClr>
                </a:solidFill>
                <a:ea typeface="Times New Roman" pitchFamily="18" charset="0"/>
                <a:cs typeface="Times New Roman" pitchFamily="18" charset="0"/>
              </a:rPr>
              <a:t>очков. </a:t>
            </a:r>
          </a:p>
          <a:p>
            <a:pPr algn="just">
              <a:buNone/>
            </a:pP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a:p>
            <a:pPr algn="just">
              <a:buNone/>
            </a:pP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859340"/>
            <a:ext cx="6500858" cy="3477875"/>
          </a:xfrm>
          <a:prstGeom prst="rect">
            <a:avLst/>
          </a:prstGeom>
        </p:spPr>
        <p:txBody>
          <a:bodyPr wrap="square">
            <a:spAutoFit/>
          </a:bodyPr>
          <a:lstStyle/>
          <a:p>
            <a:pPr indent="457200" algn="just"/>
            <a:r>
              <a:rPr lang="ru-RU" sz="2000" dirty="0" smtClean="0">
                <a:solidFill>
                  <a:schemeClr val="accent1">
                    <a:lumMod val="75000"/>
                  </a:schemeClr>
                </a:solidFill>
              </a:rPr>
              <a:t>Начнём с того, что профессия парикмахера существует довольно давно, только в разные времена и в разных странах она именовалась по-другому: специалистов по причёскам называли брадобреями, цирюльниками, стригунами; помимо стрижек и укладки волос парикмахеры занимались бритьём, маникюром, а нередко и выполняли обязанности врачей, подвергая своих клиентов нехитрым медицинским процедурам. И только в наше время специализация парикмахеров сузилась — теперь они занимаются только причёсками.</a:t>
            </a:r>
            <a:br>
              <a:rPr lang="ru-RU" sz="2000" dirty="0" smtClean="0">
                <a:solidFill>
                  <a:schemeClr val="accent1">
                    <a:lumMod val="75000"/>
                  </a:schemeClr>
                </a:solidFill>
              </a:rPr>
            </a:b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3347864" y="1484784"/>
            <a:ext cx="4896544" cy="5324535"/>
          </a:xfrm>
          <a:prstGeom prst="rect">
            <a:avLst/>
          </a:prstGeom>
        </p:spPr>
        <p:txBody>
          <a:bodyPr wrap="square">
            <a:spAutoFit/>
          </a:bodyPr>
          <a:lstStyle/>
          <a:p>
            <a:pPr algn="just"/>
            <a:r>
              <a:rPr lang="ru-RU" sz="2000" dirty="0" smtClean="0">
                <a:solidFill>
                  <a:schemeClr val="accent1">
                    <a:lumMod val="75000"/>
                  </a:schemeClr>
                </a:solidFill>
              </a:rPr>
              <a:t>	 По статистике, каждый третий житель планеты имеет проблемы со зрением. У некоторых учеников нашего класса, к сожалению, тоже существует такая проблема. Поэтому рано или поздно многие сталкиваются с  коррекцией зрения. Благо растет сеть салонов и магазинов оптики, и существует такая профессия как </a:t>
            </a:r>
            <a:r>
              <a:rPr lang="ru-RU" sz="2000" dirty="0" err="1" smtClean="0">
                <a:solidFill>
                  <a:schemeClr val="accent1">
                    <a:lumMod val="75000"/>
                  </a:schemeClr>
                </a:solidFill>
              </a:rPr>
              <a:t>оптометрист</a:t>
            </a:r>
            <a:r>
              <a:rPr lang="ru-RU" sz="2000" dirty="0" smtClean="0">
                <a:solidFill>
                  <a:schemeClr val="accent1">
                    <a:lumMod val="75000"/>
                  </a:schemeClr>
                </a:solidFill>
              </a:rPr>
              <a:t>. </a:t>
            </a:r>
          </a:p>
          <a:p>
            <a:pPr algn="just"/>
            <a:r>
              <a:rPr lang="ru-RU" sz="2000" dirty="0" smtClean="0">
                <a:solidFill>
                  <a:schemeClr val="accent1">
                    <a:lumMod val="75000"/>
                  </a:schemeClr>
                </a:solidFill>
              </a:rPr>
              <a:t>Термин «</a:t>
            </a:r>
            <a:r>
              <a:rPr lang="ru-RU" sz="2000" dirty="0" err="1" smtClean="0">
                <a:solidFill>
                  <a:schemeClr val="accent1">
                    <a:lumMod val="75000"/>
                  </a:schemeClr>
                </a:solidFill>
              </a:rPr>
              <a:t>оптометрист</a:t>
            </a:r>
            <a:r>
              <a:rPr lang="ru-RU" sz="2000" dirty="0" smtClean="0">
                <a:solidFill>
                  <a:schemeClr val="accent1">
                    <a:lumMod val="75000"/>
                  </a:schemeClr>
                </a:solidFill>
              </a:rPr>
              <a:t>» был введен в 1886 году немецким </a:t>
            </a:r>
            <a:r>
              <a:rPr lang="ru-RU" sz="2000" dirty="0" err="1" smtClean="0">
                <a:solidFill>
                  <a:schemeClr val="accent1">
                    <a:lumMod val="75000"/>
                  </a:schemeClr>
                </a:solidFill>
              </a:rPr>
              <a:t>физико-химиком</a:t>
            </a:r>
            <a:r>
              <a:rPr lang="ru-RU" sz="2000" dirty="0" smtClean="0">
                <a:solidFill>
                  <a:schemeClr val="accent1">
                    <a:lumMod val="75000"/>
                  </a:schemeClr>
                </a:solidFill>
              </a:rPr>
              <a:t> </a:t>
            </a:r>
            <a:r>
              <a:rPr lang="ru-RU" sz="2000" dirty="0" err="1" smtClean="0">
                <a:solidFill>
                  <a:schemeClr val="accent1">
                    <a:lumMod val="75000"/>
                  </a:schemeClr>
                </a:solidFill>
              </a:rPr>
              <a:t>Гансом</a:t>
            </a:r>
            <a:r>
              <a:rPr lang="ru-RU" sz="2000" dirty="0" smtClean="0">
                <a:solidFill>
                  <a:schemeClr val="accent1">
                    <a:lumMod val="75000"/>
                  </a:schemeClr>
                </a:solidFill>
              </a:rPr>
              <a:t> Генрихом </a:t>
            </a:r>
            <a:r>
              <a:rPr lang="ru-RU" sz="2000" dirty="0" err="1" smtClean="0">
                <a:solidFill>
                  <a:schemeClr val="accent1">
                    <a:lumMod val="75000"/>
                  </a:schemeClr>
                </a:solidFill>
              </a:rPr>
              <a:t>Ландольтом</a:t>
            </a:r>
            <a:r>
              <a:rPr lang="ru-RU" sz="2000" dirty="0" smtClean="0">
                <a:solidFill>
                  <a:schemeClr val="accent1">
                    <a:lumMod val="75000"/>
                  </a:schemeClr>
                </a:solidFill>
              </a:rPr>
              <a:t> и обозначал сборщика очков. А с 1850-1900 г.г. в США впервые начали профессионально готовить этих специалистов.</a:t>
            </a:r>
          </a:p>
          <a:p>
            <a:pPr algn="just"/>
            <a:endParaRPr lang="ru-RU" sz="2000" dirty="0" smtClean="0">
              <a:solidFill>
                <a:schemeClr val="accent1">
                  <a:lumMod val="75000"/>
                </a:schemeClr>
              </a:solidFill>
            </a:endParaRPr>
          </a:p>
          <a:p>
            <a:pPr algn="just"/>
            <a:endParaRPr lang="ru-RU" sz="2000" dirty="0">
              <a:solidFill>
                <a:schemeClr val="bg1">
                  <a:lumMod val="95000"/>
                  <a:lumOff val="5000"/>
                </a:schemeClr>
              </a:solidFill>
            </a:endParaRPr>
          </a:p>
        </p:txBody>
      </p:sp>
      <p:pic>
        <p:nvPicPr>
          <p:cNvPr id="4" name="Рисунок 3" descr="http://upload.wikimedia.org/wikipedia/commons/7/74/Hans_Heinrich_Landolt_02.jpg?uselang=ru"/>
          <p:cNvPicPr/>
          <p:nvPr/>
        </p:nvPicPr>
        <p:blipFill>
          <a:blip r:embed="rId2" cstate="print"/>
          <a:srcRect/>
          <a:stretch>
            <a:fillRect/>
          </a:stretch>
        </p:blipFill>
        <p:spPr bwMode="auto">
          <a:xfrm>
            <a:off x="1259632" y="1857364"/>
            <a:ext cx="2088232" cy="3443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484784"/>
            <a:ext cx="6744242" cy="5016758"/>
          </a:xfrm>
          <a:prstGeom prst="rect">
            <a:avLst/>
          </a:prstGeom>
        </p:spPr>
        <p:txBody>
          <a:bodyPr wrap="square">
            <a:spAutoFit/>
          </a:bodyPr>
          <a:lstStyle/>
          <a:p>
            <a:pPr algn="just"/>
            <a:r>
              <a:rPr lang="ru-RU" sz="2000" dirty="0" smtClean="0">
                <a:solidFill>
                  <a:schemeClr val="accent1">
                    <a:lumMod val="75000"/>
                  </a:schemeClr>
                </a:solidFill>
              </a:rPr>
              <a:t>	 Разные эпизоды из истории этой профессии можно отследить по символике, которая разнообразна для каждой страны, хотя имеются и общепринятые знаки. Первые лекарства придумали задолго до того как научились писать, а потому никаких ведомостей о них не сохранилось. А вот упоминания о лекарях античного периода различных цивилизаций сохранились в большом количестве. Эти уважаемые люди сами готовили лекарства из известных им средств. Первыми научными исследованиями в области фармацевтики занимались греки в IV веке до н. э. Их дело продолжили учёные мужи могущественного Рима. А вот разделение между врачами и фармацевтами произошло только в XIII веке в Европе. На территории Российской Империи этих специалистов называли попросту аптекарями.</a:t>
            </a:r>
          </a:p>
          <a:p>
            <a:pPr algn="just"/>
            <a:endParaRPr lang="ru-RU" sz="20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124744"/>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a:t>
            </a:r>
          </a:p>
          <a:p>
            <a:pPr algn="ctr"/>
            <a:r>
              <a:rPr lang="ru-RU" sz="2400" b="1" dirty="0" smtClean="0">
                <a:solidFill>
                  <a:schemeClr val="accent1">
                    <a:lumMod val="75000"/>
                  </a:schemeClr>
                </a:solidFill>
              </a:rPr>
              <a:t>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475656" y="2420887"/>
            <a:ext cx="688654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2000" dirty="0" smtClean="0">
                <a:solidFill>
                  <a:schemeClr val="accent1">
                    <a:lumMod val="75000"/>
                  </a:schemeClr>
                </a:solidFill>
              </a:rPr>
              <a:t>Лекарства — это сложные химические вещества и не всегда они дают нужный результат. Часто бывает и наоборот: при бесконтрольном употреблении медицинских препаратов можно существенно ухудшить состояние здоровья. Так бы оно и происходило почти всегда, если бы не фармацевты, которые советуют и контролируют, что они дают в руки клиенту, а также предусмотрительно составляют инструкции для тех, кто любит покупать таблетки без </a:t>
            </a:r>
            <a:r>
              <a:rPr lang="ru-RU" sz="2000" dirty="0" err="1" smtClean="0">
                <a:solidFill>
                  <a:schemeClr val="accent1">
                    <a:lumMod val="75000"/>
                  </a:schemeClr>
                </a:solidFill>
              </a:rPr>
              <a:t>советов.</a:t>
            </a:r>
            <a:r>
              <a:rPr lang="ru-RU" sz="2000" dirty="0" err="1" smtClean="0">
                <a:solidFill>
                  <a:schemeClr val="bg1">
                    <a:lumMod val="95000"/>
                    <a:lumOff val="5000"/>
                  </a:schemeClr>
                </a:solidFill>
              </a:rPr>
              <a:t>доктора</a:t>
            </a:r>
            <a:r>
              <a:rPr lang="ru-RU" sz="2000" dirty="0" smtClean="0">
                <a:solidFill>
                  <a:schemeClr val="bg1">
                    <a:lumMod val="95000"/>
                    <a:lumOff val="5000"/>
                  </a:schemeClr>
                </a:solidFill>
              </a:rPr>
              <a:t>.</a:t>
            </a:r>
            <a:endParaRPr lang="ru-RU" sz="2000"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461665"/>
          </a:xfrm>
          <a:prstGeom prst="rect">
            <a:avLst/>
          </a:prstGeom>
        </p:spPr>
        <p:txBody>
          <a:bodyPr wrap="square">
            <a:spAutoFit/>
          </a:bodyPr>
          <a:lstStyle/>
          <a:p>
            <a:pPr algn="ct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2033276"/>
            <a:ext cx="721523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endParaRPr lang="ru-RU" sz="2000" dirty="0">
              <a:solidFill>
                <a:schemeClr val="accent1">
                  <a:lumMod val="75000"/>
                </a:schemeClr>
              </a:solidFill>
            </a:endParaRPr>
          </a:p>
        </p:txBody>
      </p:sp>
      <p:sp>
        <p:nvSpPr>
          <p:cNvPr id="5" name="Прямоугольник 4"/>
          <p:cNvSpPr/>
          <p:nvPr/>
        </p:nvSpPr>
        <p:spPr>
          <a:xfrm>
            <a:off x="1643042" y="908720"/>
            <a:ext cx="6786610"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
        <p:nvSpPr>
          <p:cNvPr id="6" name="Прямоугольник 5"/>
          <p:cNvSpPr/>
          <p:nvPr/>
        </p:nvSpPr>
        <p:spPr>
          <a:xfrm>
            <a:off x="1285852" y="1988840"/>
            <a:ext cx="6958556" cy="3785652"/>
          </a:xfrm>
          <a:prstGeom prst="rect">
            <a:avLst/>
          </a:prstGeom>
        </p:spPr>
        <p:txBody>
          <a:bodyPr wrap="square">
            <a:spAutoFit/>
          </a:bodyPr>
          <a:lstStyle/>
          <a:p>
            <a:pPr algn="just"/>
            <a:r>
              <a:rPr lang="ru-RU" dirty="0" smtClean="0">
                <a:solidFill>
                  <a:schemeClr val="accent1">
                    <a:lumMod val="75000"/>
                  </a:schemeClr>
                </a:solidFill>
              </a:rPr>
              <a:t>	</a:t>
            </a:r>
            <a:r>
              <a:rPr lang="ru-RU" sz="2000" dirty="0" smtClean="0">
                <a:solidFill>
                  <a:schemeClr val="accent1">
                    <a:lumMod val="75000"/>
                  </a:schemeClr>
                </a:solidFill>
              </a:rPr>
              <a:t>Существует несколько типов организаций, где можно встретить людей, выполняющих такие функции. Кроме аптек и складов медикаментов, есть ещё организации, собирающие и обрабатывающие материал для изготовления лекарств, научно-исследовательские институты и лаборатории. Фармацевт при настойчивой работе и повышении своего уровня со временем может стать провизором, который руководит коллективом специалистов в данной сфере. Фармацевт должен знать химию, ботанику (что касается лекарственных растений), быть внимательным и ответственным, иметь отличную память и знание математики.</a:t>
            </a:r>
            <a:br>
              <a:rPr lang="ru-RU" sz="2000" dirty="0" smtClean="0">
                <a:solidFill>
                  <a:schemeClr val="accent1">
                    <a:lumMod val="75000"/>
                  </a:schemeClr>
                </a:solidFill>
              </a:rPr>
            </a:br>
            <a:endParaRPr lang="ru-RU" sz="2000"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1268760"/>
            <a:ext cx="6572296" cy="5170646"/>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a:p>
            <a:pPr algn="ctr"/>
            <a:endParaRPr lang="ru-RU" sz="2400" b="1" dirty="0" smtClean="0">
              <a:solidFill>
                <a:schemeClr val="accent1">
                  <a:lumMod val="75000"/>
                </a:schemeClr>
              </a:solidFill>
            </a:endParaRPr>
          </a:p>
          <a:p>
            <a:pPr algn="ctr"/>
            <a:endParaRPr lang="ru-RU" sz="2400" b="1" dirty="0" smtClean="0">
              <a:solidFill>
                <a:schemeClr val="accent1">
                  <a:lumMod val="75000"/>
                </a:schemeClr>
              </a:solidFill>
            </a:endParaRPr>
          </a:p>
          <a:p>
            <a:pPr algn="just"/>
            <a:r>
              <a:rPr lang="ru-RU" dirty="0" smtClean="0">
                <a:solidFill>
                  <a:schemeClr val="accent1">
                    <a:lumMod val="75000"/>
                  </a:schemeClr>
                </a:solidFill>
              </a:rPr>
              <a:t>	</a:t>
            </a:r>
          </a:p>
          <a:p>
            <a:pPr algn="just"/>
            <a:r>
              <a:rPr lang="ru-RU" sz="2000" dirty="0" smtClean="0">
                <a:solidFill>
                  <a:schemeClr val="accent1">
                    <a:lumMod val="75000"/>
                  </a:schemeClr>
                </a:solidFill>
              </a:rPr>
              <a:t>	Желающим окончить вуз по специальности «Фармация» нужно быть готовыми пожертвовать учёбе 5 или 5 с половиной лет своей жизни. После окончания университета или академии следует пройти практику в одной из организаций с работниками этого же профиля, у которых есть чему поучиться.</a:t>
            </a:r>
          </a:p>
          <a:p>
            <a:pPr algn="just"/>
            <a:r>
              <a:rPr lang="ru-RU" sz="2000" dirty="0" smtClean="0">
                <a:solidFill>
                  <a:schemeClr val="accent1">
                    <a:lumMod val="75000"/>
                  </a:schemeClr>
                </a:solidFill>
              </a:rPr>
              <a:t> </a:t>
            </a:r>
          </a:p>
          <a:p>
            <a:pPr algn="just"/>
            <a:endParaRPr lang="ru-RU" sz="2000" dirty="0" smtClean="0">
              <a:solidFill>
                <a:schemeClr val="accent1">
                  <a:lumMod val="75000"/>
                </a:schemeClr>
              </a:solidFill>
            </a:endParaRPr>
          </a:p>
          <a:p>
            <a:pPr algn="ctr"/>
            <a:endParaRPr lang="ru-RU" sz="2000" b="1" dirty="0" smtClean="0">
              <a:solidFill>
                <a:schemeClr val="accent1">
                  <a:lumMod val="75000"/>
                </a:schemeClr>
              </a:solidFill>
            </a:endParaRPr>
          </a:p>
          <a:p>
            <a:pPr algn="just"/>
            <a:endParaRPr lang="ru-RU" sz="2000" dirty="0" smtClean="0">
              <a:solidFill>
                <a:schemeClr val="accent1">
                  <a:lumMod val="75000"/>
                </a:schemeClr>
              </a:solidFill>
            </a:endParaRPr>
          </a:p>
          <a:p>
            <a:pPr algn="just"/>
            <a:r>
              <a:rPr lang="ru-RU" sz="2000" dirty="0" smtClean="0">
                <a:solidFill>
                  <a:schemeClr val="accent1">
                    <a:lumMod val="75000"/>
                  </a:schemeClr>
                </a:solidFill>
              </a:rPr>
              <a:t> </a:t>
            </a:r>
          </a:p>
          <a:p>
            <a:pPr algn="just"/>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691680" y="579748"/>
            <a:ext cx="626469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None/>
            </a:pPr>
            <a:r>
              <a:rPr lang="ru-RU" sz="2000" dirty="0" smtClean="0">
                <a:solidFill>
                  <a:schemeClr val="accent1">
                    <a:lumMod val="75000"/>
                  </a:schemeClr>
                </a:solidFill>
              </a:rPr>
              <a:t>	 В мае ученики 3 «Б» класса МОУ лицея № 2 г. Сердобска побывали  в ООО «Мастерская по ремонту и пошиву одежды»  и,</a:t>
            </a:r>
            <a:r>
              <a:rPr lang="ru-RU" sz="2000" i="1" dirty="0" smtClean="0">
                <a:solidFill>
                  <a:schemeClr val="accent1">
                    <a:lumMod val="75000"/>
                  </a:schemeClr>
                </a:solidFill>
              </a:rPr>
              <a:t> </a:t>
            </a:r>
            <a:r>
              <a:rPr lang="ru-RU" sz="2000" dirty="0" smtClean="0">
                <a:solidFill>
                  <a:schemeClr val="accent1">
                    <a:lumMod val="75000"/>
                  </a:schemeClr>
                </a:solidFill>
              </a:rPr>
              <a:t>побеседовав со специалистом, ребята узнали о специфике его работы. </a:t>
            </a:r>
            <a:br>
              <a:rPr lang="ru-RU" sz="2000" dirty="0" smtClean="0">
                <a:solidFill>
                  <a:schemeClr val="accent1">
                    <a:lumMod val="75000"/>
                  </a:schemeClr>
                </a:solidFill>
              </a:rPr>
            </a:br>
            <a:r>
              <a:rPr lang="ru-RU" sz="2000" dirty="0" smtClean="0">
                <a:solidFill>
                  <a:schemeClr val="accent1">
                    <a:lumMod val="75000"/>
                  </a:schemeClr>
                </a:solidFill>
              </a:rPr>
              <a:t>Лазарева Елена Петровна - </a:t>
            </a:r>
            <a:r>
              <a:rPr lang="ru-RU" sz="2000" dirty="0" smtClean="0">
                <a:solidFill>
                  <a:schemeClr val="accent1">
                    <a:lumMod val="75000"/>
                  </a:schemeClr>
                </a:solidFill>
                <a:latin typeface="Times New Roman" pitchFamily="18" charset="0"/>
                <a:cs typeface="Times New Roman" pitchFamily="18" charset="0"/>
              </a:rPr>
              <a:t>мастер по ремонту и пошиву одежды.  День мастера по ремонту и пошиву одежды – 10 июня.</a:t>
            </a:r>
            <a:endParaRPr lang="ru-RU" sz="2000" dirty="0" smtClean="0">
              <a:solidFill>
                <a:schemeClr val="accent1">
                  <a:lumMod val="75000"/>
                </a:schemeClr>
              </a:solidFill>
            </a:endParaRPr>
          </a:p>
          <a:p>
            <a:pPr algn="just">
              <a:buNone/>
            </a:pPr>
            <a:r>
              <a:rPr lang="ru-RU" sz="2000" b="1" dirty="0" smtClean="0">
                <a:solidFill>
                  <a:schemeClr val="accent1">
                    <a:lumMod val="75000"/>
                  </a:schemeClr>
                </a:solidFill>
              </a:rPr>
              <a:t>		</a:t>
            </a:r>
            <a:endParaRPr lang="ru-RU" sz="2000" dirty="0" smtClean="0">
              <a:solidFill>
                <a:schemeClr val="accent1">
                  <a:lumMod val="75000"/>
                </a:schemeClr>
              </a:solidFill>
            </a:endParaRPr>
          </a:p>
          <a:p>
            <a:pPr algn="just">
              <a:buNone/>
            </a:pPr>
            <a:r>
              <a:rPr lang="ru-RU" sz="2000" b="1" dirty="0" smtClean="0">
                <a:solidFill>
                  <a:schemeClr val="bg1"/>
                </a:solidFill>
              </a:rPr>
              <a:t>		</a:t>
            </a:r>
            <a:endParaRPr kumimoji="0" lang="ru-RU" sz="2000" b="0" i="0" u="none" strike="noStrike" cap="none" normalizeH="0" baseline="0" dirty="0" smtClean="0">
              <a:ln>
                <a:noFill/>
              </a:ln>
              <a:solidFill>
                <a:schemeClr val="accent1">
                  <a:lumMod val="75000"/>
                </a:schemeClr>
              </a:solidFill>
              <a:effectLst/>
              <a:cs typeface="Arial" pitchFamily="34" charset="0"/>
            </a:endParaRPr>
          </a:p>
        </p:txBody>
      </p:sp>
      <p:pic>
        <p:nvPicPr>
          <p:cNvPr id="10" name="Picture 4" descr="D:\лицей 2 класс\фото профессии\IMG_5965.JPG"/>
          <p:cNvPicPr>
            <a:picLocks noChangeAspect="1" noChangeArrowheads="1"/>
          </p:cNvPicPr>
          <p:nvPr/>
        </p:nvPicPr>
        <p:blipFill>
          <a:blip r:embed="rId2" cstate="print"/>
          <a:srcRect/>
          <a:stretch>
            <a:fillRect/>
          </a:stretch>
        </p:blipFill>
        <p:spPr bwMode="auto">
          <a:xfrm>
            <a:off x="1547664" y="3140968"/>
            <a:ext cx="2808312" cy="2520280"/>
          </a:xfrm>
          <a:prstGeom prst="rect">
            <a:avLst/>
          </a:prstGeom>
          <a:noFill/>
        </p:spPr>
      </p:pic>
      <p:pic>
        <p:nvPicPr>
          <p:cNvPr id="12" name="Picture 3" descr="D:\лицей 2 класс\фото профессии\IMG_5966.JPG"/>
          <p:cNvPicPr>
            <a:picLocks noChangeAspect="1" noChangeArrowheads="1"/>
          </p:cNvPicPr>
          <p:nvPr/>
        </p:nvPicPr>
        <p:blipFill>
          <a:blip r:embed="rId3" cstate="print"/>
          <a:srcRect/>
          <a:stretch>
            <a:fillRect/>
          </a:stretch>
        </p:blipFill>
        <p:spPr bwMode="auto">
          <a:xfrm>
            <a:off x="4644008" y="4149080"/>
            <a:ext cx="3168352" cy="2143140"/>
          </a:xfrm>
          <a:prstGeom prst="rect">
            <a:avLst/>
          </a:prstGeom>
          <a:noFill/>
        </p:spPr>
      </p:pic>
      <p:pic>
        <p:nvPicPr>
          <p:cNvPr id="13" name="Picture 7" descr="D:\лицей 2 класс\фото профессии\IMG_5964.JPG"/>
          <p:cNvPicPr>
            <a:picLocks noChangeAspect="1" noChangeArrowheads="1"/>
          </p:cNvPicPr>
          <p:nvPr/>
        </p:nvPicPr>
        <p:blipFill>
          <a:blip r:embed="rId4" cstate="print"/>
          <a:srcRect/>
          <a:stretch>
            <a:fillRect/>
          </a:stretch>
        </p:blipFill>
        <p:spPr bwMode="auto">
          <a:xfrm>
            <a:off x="5148064" y="2420888"/>
            <a:ext cx="2448272" cy="158417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1340768"/>
            <a:ext cx="4500594" cy="461665"/>
          </a:xfrm>
          <a:prstGeom prst="rect">
            <a:avLst/>
          </a:prstGeom>
        </p:spPr>
        <p:txBody>
          <a:bodyPr wrap="square">
            <a:spAutoFit/>
          </a:bodyPr>
          <a:lstStyle/>
          <a:p>
            <a:pPr algn="ctr"/>
            <a:r>
              <a:rPr lang="ru-RU" sz="2400" b="1" dirty="0" smtClean="0">
                <a:solidFill>
                  <a:schemeClr val="accent1">
                    <a:lumMod val="75000"/>
                  </a:schemeClr>
                </a:solidFill>
              </a:rPr>
              <a:t>Описание профессии </a:t>
            </a:r>
            <a:endParaRPr lang="ru-RU" sz="2400" b="1" dirty="0"/>
          </a:p>
        </p:txBody>
      </p:sp>
      <p:sp>
        <p:nvSpPr>
          <p:cNvPr id="1026" name="Rectangle 2"/>
          <p:cNvSpPr>
            <a:spLocks noChangeArrowheads="1"/>
          </p:cNvSpPr>
          <p:nvPr/>
        </p:nvSpPr>
        <p:spPr bwMode="auto">
          <a:xfrm>
            <a:off x="1475656" y="2459585"/>
            <a:ext cx="702543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None/>
            </a:pPr>
            <a:r>
              <a:rPr lang="ru-RU" sz="2000" b="1" dirty="0" smtClean="0">
                <a:solidFill>
                  <a:schemeClr val="accent1">
                    <a:lumMod val="75000"/>
                  </a:schemeClr>
                </a:solidFill>
              </a:rPr>
              <a:t>	</a:t>
            </a:r>
            <a:r>
              <a:rPr lang="ru-RU" sz="2000" b="1" dirty="0" smtClean="0">
                <a:solidFill>
                  <a:schemeClr val="accent1">
                    <a:lumMod val="75000"/>
                  </a:schemeClr>
                </a:solidFill>
                <a:latin typeface="Times New Roman" pitchFamily="18" charset="0"/>
                <a:cs typeface="Times New Roman" pitchFamily="18" charset="0"/>
              </a:rPr>
              <a:t>Мастер по ремонту и пошиву одежды </a:t>
            </a:r>
            <a:r>
              <a:rPr lang="ru-RU" sz="2000" dirty="0" smtClean="0">
                <a:solidFill>
                  <a:schemeClr val="accent1">
                    <a:lumMod val="75000"/>
                  </a:schemeClr>
                </a:solidFill>
                <a:latin typeface="Times New Roman" pitchFamily="18" charset="0"/>
                <a:cs typeface="Times New Roman" pitchFamily="18" charset="0"/>
              </a:rPr>
              <a:t>—специалист в сфере обслуживания, работник ателье. Принимает заказы, намечает новые конструктивные линии при ремонте одежды. Он контролирует качество работ, при выявлении дефектов пошива или кроя устраняет их.</a:t>
            </a:r>
            <a:br>
              <a:rPr lang="ru-RU" sz="2000" dirty="0" smtClean="0">
                <a:solidFill>
                  <a:schemeClr val="accent1">
                    <a:lumMod val="75000"/>
                  </a:schemeClr>
                </a:solidFill>
                <a:latin typeface="Times New Roman" pitchFamily="18" charset="0"/>
                <a:cs typeface="Times New Roman" pitchFamily="18" charset="0"/>
              </a:rPr>
            </a:b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844824"/>
            <a:ext cx="6500858" cy="3170099"/>
          </a:xfrm>
          <a:prstGeom prst="rect">
            <a:avLst/>
          </a:prstGeom>
        </p:spPr>
        <p:txBody>
          <a:bodyPr wrap="square">
            <a:spAutoFit/>
          </a:bodyPr>
          <a:lstStyle/>
          <a:p>
            <a:pPr algn="just"/>
            <a:r>
              <a:rPr lang="ru-RU" sz="2000" dirty="0" smtClean="0">
                <a:solidFill>
                  <a:schemeClr val="accent1">
                    <a:lumMod val="75000"/>
                  </a:schemeClr>
                </a:solidFill>
              </a:rPr>
              <a:t>	 Необходимость в швейных услугах появилась ещё тогда, когда человеку впервые пришла идея защитить своё тело какой-либо одеждой — в каменном веке. Тогда каждый был сам себе швеёй, но со временем появляются новые ткани, новые технологии, и, естественно, к одежде, её пошиву предъявляются уже более серьёзные требования, которые способен удовлетворить только опытный мастер. Первая швейная фабрика появляется в 19 столетии — именно тогда профессия швеи становится востребованной.</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124744"/>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a:t>
            </a:r>
          </a:p>
          <a:p>
            <a:pPr algn="ctr"/>
            <a:r>
              <a:rPr lang="ru-RU" sz="2400" b="1" dirty="0" smtClean="0">
                <a:solidFill>
                  <a:schemeClr val="accent1">
                    <a:lumMod val="75000"/>
                  </a:schemeClr>
                </a:solidFill>
              </a:rPr>
              <a:t>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475656" y="2420888"/>
            <a:ext cx="688654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2000" dirty="0" smtClean="0">
                <a:solidFill>
                  <a:schemeClr val="accent1">
                    <a:lumMod val="75000"/>
                  </a:schemeClr>
                </a:solidFill>
              </a:rPr>
              <a:t>Профессия швеи сейчас очень востребована, для них найдётся работа на фабриках и в небольших частных фирмах, в ателье и при индивидуальном пошиве. Работники этой специальности могут шить не только одежду, но также обувь, кожгалантерейные аксессуары, автомобильные чехлы и многие другие вещи. Платья, пальто, брюки, сумки, шубы и дублёнки — все это труд швей.</a:t>
            </a:r>
            <a:br>
              <a:rPr lang="ru-RU" sz="2000" dirty="0" smtClean="0">
                <a:solidFill>
                  <a:schemeClr val="accent1">
                    <a:lumMod val="75000"/>
                  </a:schemeClr>
                </a:solidFill>
              </a:rPr>
            </a:br>
            <a:endParaRPr lang="ru-RU" sz="2000"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461665"/>
          </a:xfrm>
          <a:prstGeom prst="rect">
            <a:avLst/>
          </a:prstGeom>
        </p:spPr>
        <p:txBody>
          <a:bodyPr wrap="square">
            <a:spAutoFit/>
          </a:bodyPr>
          <a:lstStyle/>
          <a:p>
            <a:pPr algn="ct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2033276"/>
            <a:ext cx="721523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endParaRPr lang="ru-RU" sz="2000" dirty="0">
              <a:solidFill>
                <a:schemeClr val="accent1">
                  <a:lumMod val="75000"/>
                </a:schemeClr>
              </a:solidFill>
            </a:endParaRPr>
          </a:p>
        </p:txBody>
      </p:sp>
      <p:sp>
        <p:nvSpPr>
          <p:cNvPr id="5" name="Прямоугольник 4"/>
          <p:cNvSpPr/>
          <p:nvPr/>
        </p:nvSpPr>
        <p:spPr>
          <a:xfrm>
            <a:off x="1643042" y="908720"/>
            <a:ext cx="6786610"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
        <p:nvSpPr>
          <p:cNvPr id="6" name="Прямоугольник 5"/>
          <p:cNvSpPr/>
          <p:nvPr/>
        </p:nvSpPr>
        <p:spPr>
          <a:xfrm>
            <a:off x="1285852" y="2348880"/>
            <a:ext cx="7215238" cy="1938992"/>
          </a:xfrm>
          <a:prstGeom prst="rect">
            <a:avLst/>
          </a:prstGeom>
        </p:spPr>
        <p:txBody>
          <a:bodyPr wrap="square">
            <a:spAutoFit/>
          </a:bodyPr>
          <a:lstStyle/>
          <a:p>
            <a:pPr algn="just"/>
            <a:r>
              <a:rPr lang="ru-RU" dirty="0" smtClean="0">
                <a:solidFill>
                  <a:schemeClr val="accent1">
                    <a:lumMod val="75000"/>
                  </a:schemeClr>
                </a:solidFill>
              </a:rPr>
              <a:t>	</a:t>
            </a:r>
            <a:r>
              <a:rPr lang="ru-RU" sz="2000" dirty="0" smtClean="0">
                <a:solidFill>
                  <a:schemeClr val="accent1">
                    <a:lumMod val="75000"/>
                  </a:schemeClr>
                </a:solidFill>
              </a:rPr>
              <a:t> Ровные строчки, совпадение рисунка, знание тонкостей швейной технологии и умение самостоятельно устранить элементарные неисправности швейной машинки — основные требования, предъявляемые к швеям. К этому можно смело добавить аккуратность и терпение, а также готовность быстро переключаться с одной операции на другую.</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1571612"/>
            <a:ext cx="721523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2000" dirty="0" smtClean="0">
                <a:solidFill>
                  <a:schemeClr val="accent1">
                    <a:lumMod val="75000"/>
                  </a:schemeClr>
                </a:solidFill>
              </a:rPr>
              <a:t>Стать хорошим парикмахером непросто: для этого нужно чувствовать желания клиентов, уметь найти с ними общий язык, быть в курсе всех модных веяний, обладать специальными знаниями, опытом и навыками. </a:t>
            </a:r>
            <a:endParaRPr lang="ru-RU" sz="2000" dirty="0">
              <a:solidFill>
                <a:schemeClr val="accent1">
                  <a:lumMod val="75000"/>
                </a:schemeClr>
              </a:solidFill>
            </a:endParaRPr>
          </a:p>
        </p:txBody>
      </p:sp>
      <p:sp>
        <p:nvSpPr>
          <p:cNvPr id="5" name="Прямоугольник 4"/>
          <p:cNvSpPr/>
          <p:nvPr/>
        </p:nvSpPr>
        <p:spPr>
          <a:xfrm>
            <a:off x="1643042" y="2857496"/>
            <a:ext cx="6786610"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
        <p:nvSpPr>
          <p:cNvPr id="6" name="Прямоугольник 5"/>
          <p:cNvSpPr/>
          <p:nvPr/>
        </p:nvSpPr>
        <p:spPr>
          <a:xfrm>
            <a:off x="1285852" y="3571876"/>
            <a:ext cx="7215238" cy="2246769"/>
          </a:xfrm>
          <a:prstGeom prst="rect">
            <a:avLst/>
          </a:prstGeom>
        </p:spPr>
        <p:txBody>
          <a:bodyPr wrap="square">
            <a:spAutoFit/>
          </a:bodyPr>
          <a:lstStyle/>
          <a:p>
            <a:r>
              <a:rPr lang="ru-RU" dirty="0" smtClean="0">
                <a:solidFill>
                  <a:schemeClr val="accent1">
                    <a:lumMod val="75000"/>
                  </a:schemeClr>
                </a:solidFill>
              </a:rPr>
              <a:t>	</a:t>
            </a:r>
            <a:r>
              <a:rPr lang="ru-RU" sz="2000" dirty="0" smtClean="0">
                <a:solidFill>
                  <a:schemeClr val="accent1">
                    <a:lumMod val="75000"/>
                  </a:schemeClr>
                </a:solidFill>
              </a:rPr>
              <a:t>Пожалуй, парикмахер — это одна из немногих профессий, в которых недостаточно одного обучения — необходимо иметь некий талант, позволяющий создать гармонию причёски клиента с его общим обликом, и смелость, которая позволит воплотить авторский замысел. Каждый парикмахер — это немного художник, и этот художник должен иметь смелость «нарисовать» клиенту причёску.</a:t>
            </a:r>
            <a:endParaRPr lang="ru-RU"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1268760"/>
            <a:ext cx="6572296" cy="5447645"/>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a:p>
            <a:pPr algn="ctr"/>
            <a:endParaRPr lang="ru-RU" sz="2400" b="1" dirty="0" smtClean="0">
              <a:solidFill>
                <a:schemeClr val="accent1">
                  <a:lumMod val="75000"/>
                </a:schemeClr>
              </a:solidFill>
            </a:endParaRPr>
          </a:p>
          <a:p>
            <a:pPr algn="just"/>
            <a:r>
              <a:rPr lang="ru-RU" dirty="0" smtClean="0">
                <a:solidFill>
                  <a:schemeClr val="accent1">
                    <a:lumMod val="75000"/>
                  </a:schemeClr>
                </a:solidFill>
              </a:rPr>
              <a:t>	</a:t>
            </a:r>
            <a:r>
              <a:rPr lang="ru-RU" sz="2000" dirty="0" smtClean="0">
                <a:solidFill>
                  <a:schemeClr val="accent1">
                    <a:lumMod val="75000"/>
                  </a:schemeClr>
                </a:solidFill>
              </a:rPr>
              <a:t>Чтобы овладеть швейным мастерством, можно воспользоваться одним из нескольких вариантов: любительские курсы позволят в домашних условиях изготавливать одежду для себя и своих близких, различные учебные комбинаты на базе школы и профессиональные технические училища открывают двери швейных фабрик или ателье. Ещё один вариант — практическое обучение непосредственно на швейном предприятии, где постепенно можно вырасти из «ученика» в «мастера». Профессионализм швей определяется её разрядом, от 1 до 5.</a:t>
            </a:r>
          </a:p>
          <a:p>
            <a:pPr algn="ctr"/>
            <a:endParaRPr lang="ru-RU" sz="2000" b="1" dirty="0" smtClean="0">
              <a:solidFill>
                <a:schemeClr val="accent1">
                  <a:lumMod val="75000"/>
                </a:schemeClr>
              </a:solidFill>
            </a:endParaRPr>
          </a:p>
          <a:p>
            <a:pPr algn="just"/>
            <a:endParaRPr lang="ru-RU" sz="2000" dirty="0" smtClean="0">
              <a:solidFill>
                <a:schemeClr val="accent1">
                  <a:lumMod val="75000"/>
                </a:schemeClr>
              </a:solidFill>
            </a:endParaRPr>
          </a:p>
          <a:p>
            <a:pPr algn="just"/>
            <a:r>
              <a:rPr lang="ru-RU" sz="2000" dirty="0" smtClean="0">
                <a:solidFill>
                  <a:schemeClr val="accent1">
                    <a:lumMod val="75000"/>
                  </a:schemeClr>
                </a:solidFill>
              </a:rPr>
              <a:t> </a:t>
            </a:r>
          </a:p>
          <a:p>
            <a:pPr algn="just"/>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691680" y="674312"/>
            <a:ext cx="648072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None/>
            </a:pPr>
            <a:r>
              <a:rPr lang="ru-RU" sz="2000" dirty="0" smtClean="0">
                <a:solidFill>
                  <a:schemeClr val="accent1">
                    <a:lumMod val="75000"/>
                  </a:schemeClr>
                </a:solidFill>
              </a:rPr>
              <a:t>	 В апреле учащиеся 3 «Б» класса МОУ лицея № 2 г. Сердобска посетили медицинский пункт, в котором работает  медсестра  Кураева Дина Сергеевна. Она рассказала о специфике своей профессии. День медицинского работника – третье воскресенье июня.</a:t>
            </a:r>
          </a:p>
          <a:p>
            <a:pPr algn="just">
              <a:buNone/>
            </a:pPr>
            <a:r>
              <a:rPr lang="ru-RU" sz="2000" b="1" dirty="0" smtClean="0">
                <a:solidFill>
                  <a:schemeClr val="accent1">
                    <a:lumMod val="75000"/>
                  </a:schemeClr>
                </a:solidFill>
              </a:rPr>
              <a:t>		</a:t>
            </a:r>
            <a:endParaRPr lang="ru-RU" sz="2000" dirty="0" smtClean="0">
              <a:solidFill>
                <a:schemeClr val="accent1">
                  <a:lumMod val="75000"/>
                </a:schemeClr>
              </a:solidFill>
            </a:endParaRPr>
          </a:p>
          <a:p>
            <a:pPr algn="just">
              <a:buNone/>
            </a:pPr>
            <a:r>
              <a:rPr lang="ru-RU" sz="2000" b="1" dirty="0" smtClean="0">
                <a:solidFill>
                  <a:schemeClr val="accent1">
                    <a:lumMod val="75000"/>
                  </a:schemeClr>
                </a:solidFill>
              </a:rPr>
              <a:t>		</a:t>
            </a:r>
            <a:endParaRPr kumimoji="0" lang="ru-RU" sz="2000" b="0" i="0" u="none" strike="noStrike" cap="none" normalizeH="0" baseline="0" dirty="0" smtClean="0">
              <a:ln>
                <a:noFill/>
              </a:ln>
              <a:solidFill>
                <a:schemeClr val="accent1">
                  <a:lumMod val="75000"/>
                </a:schemeClr>
              </a:solidFill>
              <a:effectLst/>
              <a:cs typeface="Arial" pitchFamily="34" charset="0"/>
            </a:endParaRPr>
          </a:p>
        </p:txBody>
      </p:sp>
      <p:pic>
        <p:nvPicPr>
          <p:cNvPr id="6" name="Рисунок 5" descr="D:\2лицей 3класс\фото 3 класс\професии\IMG_6777.JPG"/>
          <p:cNvPicPr/>
          <p:nvPr/>
        </p:nvPicPr>
        <p:blipFill>
          <a:blip r:embed="rId2" cstate="print"/>
          <a:srcRect/>
          <a:stretch>
            <a:fillRect/>
          </a:stretch>
        </p:blipFill>
        <p:spPr bwMode="auto">
          <a:xfrm>
            <a:off x="1619672" y="2348880"/>
            <a:ext cx="3240360" cy="3429024"/>
          </a:xfrm>
          <a:prstGeom prst="rect">
            <a:avLst/>
          </a:prstGeom>
          <a:noFill/>
          <a:ln w="9525">
            <a:noFill/>
            <a:miter lim="800000"/>
            <a:headEnd/>
            <a:tailEnd/>
          </a:ln>
        </p:spPr>
      </p:pic>
      <p:pic>
        <p:nvPicPr>
          <p:cNvPr id="7" name="Рисунок 6" descr="D:\2лицей 3класс\фото 3 класс\професии\IMG_6779.JPG"/>
          <p:cNvPicPr/>
          <p:nvPr/>
        </p:nvPicPr>
        <p:blipFill>
          <a:blip r:embed="rId3" cstate="print"/>
          <a:srcRect/>
          <a:stretch>
            <a:fillRect/>
          </a:stretch>
        </p:blipFill>
        <p:spPr bwMode="auto">
          <a:xfrm>
            <a:off x="5076056" y="2420888"/>
            <a:ext cx="2924398"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1052736"/>
            <a:ext cx="4500594" cy="461665"/>
          </a:xfrm>
          <a:prstGeom prst="rect">
            <a:avLst/>
          </a:prstGeom>
        </p:spPr>
        <p:txBody>
          <a:bodyPr wrap="square">
            <a:spAutoFit/>
          </a:bodyPr>
          <a:lstStyle/>
          <a:p>
            <a:pPr algn="ctr"/>
            <a:r>
              <a:rPr lang="ru-RU" sz="2400" b="1" dirty="0" smtClean="0">
                <a:solidFill>
                  <a:schemeClr val="accent1">
                    <a:lumMod val="75000"/>
                  </a:schemeClr>
                </a:solidFill>
              </a:rPr>
              <a:t>Описание профессии </a:t>
            </a:r>
            <a:endParaRPr lang="ru-RU" sz="2400" b="1" dirty="0"/>
          </a:p>
        </p:txBody>
      </p:sp>
      <p:sp>
        <p:nvSpPr>
          <p:cNvPr id="1026" name="Rectangle 2"/>
          <p:cNvSpPr>
            <a:spLocks noChangeArrowheads="1"/>
          </p:cNvSpPr>
          <p:nvPr/>
        </p:nvSpPr>
        <p:spPr bwMode="auto">
          <a:xfrm>
            <a:off x="1475656" y="1722895"/>
            <a:ext cx="702543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2000" b="1" dirty="0" smtClean="0">
                <a:solidFill>
                  <a:schemeClr val="accent1">
                    <a:lumMod val="75000"/>
                  </a:schemeClr>
                </a:solidFill>
              </a:rPr>
              <a:t>	</a:t>
            </a:r>
            <a:r>
              <a:rPr lang="ru-RU" sz="2000" dirty="0" smtClean="0">
                <a:solidFill>
                  <a:schemeClr val="accent1">
                    <a:lumMod val="75000"/>
                  </a:schemeClr>
                </a:solidFill>
              </a:rPr>
              <a:t>Медсестра является незаменимым помощником любого врача, его правой рукой. На её плечи ложится вся организационная составляющая работы в больнице. Следует учитывать, что выпускникам данной специальности не разрешается самостоятельно определять ход лечения, выписывать лекарства и делать прочие назначения. Тем не менее, полученных навыков будет достаточно для определения и диагностики различных заболеваний, оказания первой медицинской помощи. Медсестра должна уметь измерять давление, делать уколы и ставить капельницы, проводить другие медицинские процедуры (промывания, полоскания и так далее). </a:t>
            </a:r>
          </a:p>
          <a:p>
            <a:endParaRPr lang="ru-RU" sz="2000" dirty="0" smtClean="0">
              <a:solidFill>
                <a:schemeClr val="accent1">
                  <a:lumMod val="75000"/>
                </a:schemeClr>
              </a:solidFill>
            </a:endParaRPr>
          </a:p>
          <a:p>
            <a:pPr algn="just">
              <a:buNone/>
            </a:pP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412776"/>
            <a:ext cx="6500858" cy="3785652"/>
          </a:xfrm>
          <a:prstGeom prst="rect">
            <a:avLst/>
          </a:prstGeom>
        </p:spPr>
        <p:txBody>
          <a:bodyPr wrap="square">
            <a:spAutoFit/>
          </a:bodyPr>
          <a:lstStyle/>
          <a:p>
            <a:pPr algn="just"/>
            <a:r>
              <a:rPr lang="ru-RU" sz="2000" dirty="0" smtClean="0">
                <a:solidFill>
                  <a:schemeClr val="accent1">
                    <a:lumMod val="75000"/>
                  </a:schemeClr>
                </a:solidFill>
              </a:rPr>
              <a:t>	Если говорить непосредственно о профессиональном уходе женщин за больными, то такое служение милосердия возникло в 11-ом веке, когда начали появляться в Западной Европе специальные общины, в которых женщины и девушки ухаживали за больными. А в 13-ом веке появился первый госпиталь, где женщины ухаживали за подкидышами и сиротами. Основала его Елизавета </a:t>
            </a:r>
            <a:r>
              <a:rPr lang="ru-RU" sz="2000" dirty="0" err="1" smtClean="0">
                <a:solidFill>
                  <a:schemeClr val="accent1">
                    <a:lumMod val="75000"/>
                  </a:schemeClr>
                </a:solidFill>
              </a:rPr>
              <a:t>Тюрингенская</a:t>
            </a:r>
            <a:r>
              <a:rPr lang="ru-RU" sz="2000" dirty="0" smtClean="0">
                <a:solidFill>
                  <a:schemeClr val="accent1">
                    <a:lumMod val="75000"/>
                  </a:schemeClr>
                </a:solidFill>
              </a:rPr>
              <a:t>, поэтому всех, кто работал в этом госпитале, начали называть общиной "</a:t>
            </a:r>
            <a:r>
              <a:rPr lang="ru-RU" sz="2000" dirty="0" err="1" smtClean="0">
                <a:solidFill>
                  <a:schemeClr val="accent1">
                    <a:lumMod val="75000"/>
                  </a:schemeClr>
                </a:solidFill>
              </a:rPr>
              <a:t>елизаветинок</a:t>
            </a:r>
            <a:r>
              <a:rPr lang="ru-RU" sz="2000" dirty="0" smtClean="0">
                <a:solidFill>
                  <a:schemeClr val="accent1">
                    <a:lumMod val="75000"/>
                  </a:schemeClr>
                </a:solidFill>
              </a:rPr>
              <a:t>". Вначале они ухаживали только за больными женщинами, а когда возникали военные конфликты, то и за ранеными мужчинами. </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000108"/>
            <a:ext cx="5857916" cy="461665"/>
          </a:xfrm>
          <a:prstGeom prst="rect">
            <a:avLst/>
          </a:prstGeom>
        </p:spPr>
        <p:txBody>
          <a:bodyPr wrap="square">
            <a:spAutoFit/>
          </a:bodyPr>
          <a:lstStyle/>
          <a:p>
            <a:pPr algn="ctr"/>
            <a:r>
              <a:rPr lang="ru-RU" sz="2400" b="1" dirty="0" smtClean="0">
                <a:solidFill>
                  <a:schemeClr val="accent1">
                    <a:lumMod val="75000"/>
                  </a:schemeClr>
                </a:solidFill>
              </a:rPr>
              <a:t>История возникновения профессии</a:t>
            </a:r>
            <a:endParaRPr lang="ru-RU" sz="2400" dirty="0"/>
          </a:p>
        </p:txBody>
      </p:sp>
      <p:sp>
        <p:nvSpPr>
          <p:cNvPr id="3" name="Прямоугольник 2"/>
          <p:cNvSpPr/>
          <p:nvPr/>
        </p:nvSpPr>
        <p:spPr>
          <a:xfrm>
            <a:off x="1500166" y="1988840"/>
            <a:ext cx="6500858" cy="3170099"/>
          </a:xfrm>
          <a:prstGeom prst="rect">
            <a:avLst/>
          </a:prstGeom>
        </p:spPr>
        <p:txBody>
          <a:bodyPr wrap="square">
            <a:spAutoFit/>
          </a:bodyPr>
          <a:lstStyle/>
          <a:p>
            <a:pPr algn="just"/>
            <a:r>
              <a:rPr lang="ru-RU" sz="2000" dirty="0" smtClean="0">
                <a:solidFill>
                  <a:schemeClr val="accent1">
                    <a:lumMod val="75000"/>
                  </a:schemeClr>
                </a:solidFill>
              </a:rPr>
              <a:t>	Потом появились "</a:t>
            </a:r>
            <a:r>
              <a:rPr lang="ru-RU" sz="2000" dirty="0" err="1" smtClean="0">
                <a:solidFill>
                  <a:schemeClr val="accent1">
                    <a:lumMod val="75000"/>
                  </a:schemeClr>
                </a:solidFill>
              </a:rPr>
              <a:t>иоанитки</a:t>
            </a:r>
            <a:r>
              <a:rPr lang="ru-RU" sz="2000" dirty="0" smtClean="0">
                <a:solidFill>
                  <a:schemeClr val="accent1">
                    <a:lumMod val="75000"/>
                  </a:schemeClr>
                </a:solidFill>
              </a:rPr>
              <a:t>" и "</a:t>
            </a:r>
            <a:r>
              <a:rPr lang="ru-RU" sz="2000" dirty="0" err="1" smtClean="0">
                <a:solidFill>
                  <a:schemeClr val="accent1">
                    <a:lumMod val="75000"/>
                  </a:schemeClr>
                </a:solidFill>
              </a:rPr>
              <a:t>госпитальерки</a:t>
            </a:r>
            <a:r>
              <a:rPr lang="ru-RU" sz="2000" dirty="0" smtClean="0">
                <a:solidFill>
                  <a:schemeClr val="accent1">
                    <a:lumMod val="75000"/>
                  </a:schemeClr>
                </a:solidFill>
              </a:rPr>
              <a:t>", которые в госпиталях ухаживали за ранеными и больными. Особенно большое внимание они уделяли больным проказой. А первая община сестер милосердия появилась во Франции. Это случилось в начале 17-го века. И только в 1641 году возникла первая школа для обучения сестер милосердия. Особенно много в этом деле сделали монахини различных монастырей.</a:t>
            </a:r>
          </a:p>
          <a:p>
            <a:pPr algn="just"/>
            <a:r>
              <a:rPr lang="ru-RU" sz="2000" dirty="0" smtClean="0">
                <a:solidFill>
                  <a:schemeClr val="accent1">
                    <a:lumMod val="75000"/>
                  </a:schemeClr>
                </a:solidFill>
              </a:rPr>
              <a:t>	</a:t>
            </a:r>
          </a:p>
          <a:p>
            <a:pPr algn="just"/>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1124744"/>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a:t>
            </a:r>
          </a:p>
          <a:p>
            <a:pPr algn="ctr"/>
            <a:r>
              <a:rPr lang="ru-RU" sz="2400" b="1" dirty="0" smtClean="0">
                <a:solidFill>
                  <a:schemeClr val="accent1">
                    <a:lumMod val="75000"/>
                  </a:schemeClr>
                </a:solidFill>
              </a:rPr>
              <a:t>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475656" y="1963724"/>
            <a:ext cx="68865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2000" dirty="0" smtClean="0">
                <a:solidFill>
                  <a:schemeClr val="accent1">
                    <a:lumMod val="75000"/>
                  </a:schemeClr>
                </a:solidFill>
              </a:rPr>
              <a:t>	Медицинская сестра - квалифицированный помощник врача на всех участках его работы. Выполняет указания и предписания врача, в его отсутствие обязана оказать медицинскую помощь больному или пострадавшему в угрожающем для жизни состоянии (резкое обострение заболевания, травма и т.д.).</a:t>
            </a:r>
            <a:endParaRPr lang="ru-RU" sz="2000"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pic>
        <p:nvPicPr>
          <p:cNvPr id="5" name="Рисунок 4" descr="http://proprof.ru/sites/default/files/styles/scale_400x400/public/foto/medsestra1.png"/>
          <p:cNvPicPr/>
          <p:nvPr/>
        </p:nvPicPr>
        <p:blipFill>
          <a:blip r:embed="rId2" cstate="print"/>
          <a:srcRect/>
          <a:stretch>
            <a:fillRect/>
          </a:stretch>
        </p:blipFill>
        <p:spPr bwMode="auto">
          <a:xfrm>
            <a:off x="2195736" y="4293096"/>
            <a:ext cx="1752600" cy="1752600"/>
          </a:xfrm>
          <a:prstGeom prst="rect">
            <a:avLst/>
          </a:prstGeom>
          <a:noFill/>
          <a:ln w="9525">
            <a:noFill/>
            <a:miter lim="800000"/>
            <a:headEnd/>
            <a:tailEnd/>
          </a:ln>
        </p:spPr>
      </p:pic>
      <p:pic>
        <p:nvPicPr>
          <p:cNvPr id="6" name="Рисунок 5" descr="http://www.obrazovanie66.ru/userfiles/nurse.jpg"/>
          <p:cNvPicPr/>
          <p:nvPr/>
        </p:nvPicPr>
        <p:blipFill>
          <a:blip r:embed="rId3" cstate="print"/>
          <a:srcRect/>
          <a:stretch>
            <a:fillRect/>
          </a:stretch>
        </p:blipFill>
        <p:spPr bwMode="auto">
          <a:xfrm>
            <a:off x="5220072" y="3645024"/>
            <a:ext cx="2143140" cy="25050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461665"/>
          </a:xfrm>
          <a:prstGeom prst="rect">
            <a:avLst/>
          </a:prstGeom>
        </p:spPr>
        <p:txBody>
          <a:bodyPr wrap="square">
            <a:spAutoFit/>
          </a:bodyPr>
          <a:lstStyle/>
          <a:p>
            <a:pPr algn="ct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2033276"/>
            <a:ext cx="721523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endParaRPr lang="ru-RU" sz="2000" dirty="0">
              <a:solidFill>
                <a:schemeClr val="accent1">
                  <a:lumMod val="75000"/>
                </a:schemeClr>
              </a:solidFill>
            </a:endParaRPr>
          </a:p>
        </p:txBody>
      </p:sp>
      <p:sp>
        <p:nvSpPr>
          <p:cNvPr id="5" name="Прямоугольник 4"/>
          <p:cNvSpPr/>
          <p:nvPr/>
        </p:nvSpPr>
        <p:spPr>
          <a:xfrm>
            <a:off x="1643042" y="908720"/>
            <a:ext cx="6786610"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
        <p:nvSpPr>
          <p:cNvPr id="6" name="Прямоугольник 5"/>
          <p:cNvSpPr/>
          <p:nvPr/>
        </p:nvSpPr>
        <p:spPr>
          <a:xfrm>
            <a:off x="1285852" y="2420888"/>
            <a:ext cx="7215238" cy="1631216"/>
          </a:xfrm>
          <a:prstGeom prst="rect">
            <a:avLst/>
          </a:prstGeom>
        </p:spPr>
        <p:txBody>
          <a:bodyPr wrap="square">
            <a:spAutoFit/>
          </a:bodyPr>
          <a:lstStyle/>
          <a:p>
            <a:pPr algn="just"/>
            <a:r>
              <a:rPr lang="ru-RU" dirty="0" smtClean="0">
                <a:solidFill>
                  <a:schemeClr val="accent1">
                    <a:lumMod val="75000"/>
                  </a:schemeClr>
                </a:solidFill>
              </a:rPr>
              <a:t>	</a:t>
            </a:r>
            <a:r>
              <a:rPr lang="ru-RU" sz="2000" dirty="0" smtClean="0">
                <a:solidFill>
                  <a:schemeClr val="accent1">
                    <a:lumMod val="75000"/>
                  </a:schemeClr>
                </a:solidFill>
              </a:rPr>
              <a:t> Сочувствие, сопереживание, коммуникабельность, наблюдательность, высокая концентрация внимания, хорошая память, собранность, выносливость, ответственность, уравновешенность, точная зрительно-моторная координация</a:t>
            </a:r>
            <a:r>
              <a:rPr lang="en-US" sz="2000" dirty="0" smtClean="0">
                <a:solidFill>
                  <a:schemeClr val="accent1">
                    <a:lumMod val="75000"/>
                  </a:schemeClr>
                </a:solidFill>
              </a:rPr>
              <a:t> – </a:t>
            </a:r>
            <a:r>
              <a:rPr lang="ru-RU" sz="2000" dirty="0" smtClean="0">
                <a:solidFill>
                  <a:schemeClr val="accent1">
                    <a:lumMod val="75000"/>
                  </a:schemeClr>
                </a:solidFill>
              </a:rPr>
              <a:t>этими  качествами должна обладать медсестра.</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1268760"/>
            <a:ext cx="6572296" cy="5139869"/>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a:p>
            <a:pPr algn="ctr"/>
            <a:endParaRPr lang="ru-RU" sz="2400" b="1" dirty="0" smtClean="0">
              <a:solidFill>
                <a:schemeClr val="accent1">
                  <a:lumMod val="75000"/>
                </a:schemeClr>
              </a:solidFill>
            </a:endParaRPr>
          </a:p>
          <a:p>
            <a:pPr algn="just"/>
            <a:r>
              <a:rPr lang="ru-RU" dirty="0" smtClean="0">
                <a:solidFill>
                  <a:schemeClr val="accent1">
                    <a:lumMod val="75000"/>
                  </a:schemeClr>
                </a:solidFill>
              </a:rPr>
              <a:t>	</a:t>
            </a:r>
            <a:r>
              <a:rPr lang="ru-RU" sz="2000" dirty="0" smtClean="0">
                <a:solidFill>
                  <a:schemeClr val="accent1">
                    <a:lumMod val="75000"/>
                  </a:schemeClr>
                </a:solidFill>
              </a:rPr>
              <a:t>Одним из обязательных требований ко всем, кто желает получить образование по этому профилю, является способность сочувствовать и желание помогать людям, иначе ежедневное выполнение входящих в компетенцию медсестры обязанностей станет обузой и не принесёт никакой радости.</a:t>
            </a:r>
          </a:p>
          <a:p>
            <a:pPr algn="just"/>
            <a:r>
              <a:rPr lang="ru-RU" sz="2000" dirty="0" smtClean="0">
                <a:solidFill>
                  <a:schemeClr val="accent1">
                    <a:lumMod val="75000"/>
                  </a:schemeClr>
                </a:solidFill>
              </a:rPr>
              <a:t>	Профессия «медсестра» может быть получена в специализированных училищах, техникумах и колледжах, иногда допустимо получение её на годичных или двухгодичных курсах. </a:t>
            </a:r>
          </a:p>
          <a:p>
            <a:pPr algn="just"/>
            <a:endParaRPr lang="ru-RU" sz="2000" b="1" dirty="0" smtClean="0">
              <a:solidFill>
                <a:schemeClr val="accent1">
                  <a:lumMod val="75000"/>
                </a:schemeClr>
              </a:solidFill>
            </a:endParaRPr>
          </a:p>
          <a:p>
            <a:pPr algn="just"/>
            <a:endParaRPr lang="ru-RU" sz="2000" dirty="0" smtClean="0">
              <a:solidFill>
                <a:schemeClr val="accent1">
                  <a:lumMod val="75000"/>
                </a:schemeClr>
              </a:solidFill>
            </a:endParaRPr>
          </a:p>
          <a:p>
            <a:pPr algn="just"/>
            <a:r>
              <a:rPr lang="ru-RU" sz="2000" dirty="0" smtClean="0">
                <a:solidFill>
                  <a:schemeClr val="accent1">
                    <a:lumMod val="75000"/>
                  </a:schemeClr>
                </a:solidFill>
              </a:rPr>
              <a:t> </a:t>
            </a:r>
          </a:p>
          <a:p>
            <a:pPr algn="just"/>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85918" y="714356"/>
            <a:ext cx="5786478" cy="830997"/>
          </a:xfrm>
          <a:prstGeom prst="rect">
            <a:avLst/>
          </a:prstGeom>
        </p:spPr>
        <p:txBody>
          <a:bodyPr wrap="square">
            <a:spAutoFit/>
          </a:bodyPr>
          <a:lstStyle/>
          <a:p>
            <a:pPr algn="ctr"/>
            <a:r>
              <a:rPr lang="ru-RU" sz="2400" b="1" dirty="0" smtClean="0">
                <a:solidFill>
                  <a:schemeClr val="accent1">
                    <a:lumMod val="75000"/>
                  </a:schemeClr>
                </a:solidFill>
              </a:rPr>
              <a:t>Социальная значимость профессии в обществе</a:t>
            </a:r>
            <a:endParaRPr lang="ru-RU" sz="2400" b="1" dirty="0">
              <a:solidFill>
                <a:schemeClr val="accent1">
                  <a:lumMod val="75000"/>
                </a:schemeClr>
              </a:solidFill>
            </a:endParaRPr>
          </a:p>
        </p:txBody>
      </p:sp>
      <p:sp>
        <p:nvSpPr>
          <p:cNvPr id="29697" name="Rectangle 1"/>
          <p:cNvSpPr>
            <a:spLocks noChangeArrowheads="1"/>
          </p:cNvSpPr>
          <p:nvPr/>
        </p:nvSpPr>
        <p:spPr bwMode="auto">
          <a:xfrm>
            <a:off x="1285852" y="1571612"/>
            <a:ext cx="721523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sz="2000" dirty="0" smtClean="0">
                <a:solidFill>
                  <a:schemeClr val="accent1">
                    <a:lumMod val="75000"/>
                  </a:schemeClr>
                </a:solidFill>
              </a:rPr>
              <a:t>Стать хорошим парикмахером непросто: для этого нужно чувствовать желания клиентов, уметь найти с ними общий язык, быть в курсе всех модных веяний, обладать специальными знаниями, опытом и навыками. </a:t>
            </a:r>
            <a:endParaRPr lang="ru-RU" sz="2000" dirty="0">
              <a:solidFill>
                <a:schemeClr val="accent1">
                  <a:lumMod val="75000"/>
                </a:schemeClr>
              </a:solidFill>
            </a:endParaRPr>
          </a:p>
        </p:txBody>
      </p:sp>
      <p:sp>
        <p:nvSpPr>
          <p:cNvPr id="5" name="Прямоугольник 4"/>
          <p:cNvSpPr/>
          <p:nvPr/>
        </p:nvSpPr>
        <p:spPr>
          <a:xfrm>
            <a:off x="1643042" y="2857496"/>
            <a:ext cx="6786610" cy="461665"/>
          </a:xfrm>
          <a:prstGeom prst="rect">
            <a:avLst/>
          </a:prstGeom>
        </p:spPr>
        <p:txBody>
          <a:bodyPr wrap="square">
            <a:spAutoFit/>
          </a:bodyPr>
          <a:lstStyle/>
          <a:p>
            <a:pPr algn="ctr"/>
            <a:r>
              <a:rPr lang="ru-RU" sz="2400" b="1" dirty="0" smtClean="0">
                <a:solidFill>
                  <a:schemeClr val="accent1">
                    <a:lumMod val="75000"/>
                  </a:schemeClr>
                </a:solidFill>
              </a:rPr>
              <a:t>Массовость и уникальность профессии</a:t>
            </a:r>
            <a:endParaRPr lang="ru-RU" sz="2400" b="1" dirty="0">
              <a:solidFill>
                <a:schemeClr val="accent1">
                  <a:lumMod val="75000"/>
                </a:schemeClr>
              </a:solidFill>
            </a:endParaRPr>
          </a:p>
        </p:txBody>
      </p:sp>
      <p:sp>
        <p:nvSpPr>
          <p:cNvPr id="29699" name="Rectangle 3"/>
          <p:cNvSpPr>
            <a:spLocks noChangeArrowheads="1"/>
          </p:cNvSpPr>
          <p:nvPr/>
        </p:nvSpPr>
        <p:spPr bwMode="auto">
          <a:xfrm>
            <a:off x="1357290" y="4252678"/>
            <a:ext cx="70723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ru-RU" dirty="0" smtClean="0">
                <a:solidFill>
                  <a:schemeClr val="accent1">
                    <a:lumMod val="75000"/>
                  </a:schemeClr>
                </a:solidFill>
              </a:rPr>
              <a:t> </a:t>
            </a:r>
            <a:endParaRPr lang="ru-RU" dirty="0">
              <a:solidFill>
                <a:schemeClr val="accent1">
                  <a:lumMod val="75000"/>
                </a:schemeClr>
              </a:solidFill>
            </a:endParaRPr>
          </a:p>
        </p:txBody>
      </p:sp>
      <p:sp>
        <p:nvSpPr>
          <p:cNvPr id="6" name="Прямоугольник 5"/>
          <p:cNvSpPr/>
          <p:nvPr/>
        </p:nvSpPr>
        <p:spPr>
          <a:xfrm>
            <a:off x="1285852" y="3571876"/>
            <a:ext cx="7215238" cy="2246769"/>
          </a:xfrm>
          <a:prstGeom prst="rect">
            <a:avLst/>
          </a:prstGeom>
        </p:spPr>
        <p:txBody>
          <a:bodyPr wrap="square">
            <a:spAutoFit/>
          </a:bodyPr>
          <a:lstStyle/>
          <a:p>
            <a:r>
              <a:rPr lang="ru-RU" dirty="0" smtClean="0">
                <a:solidFill>
                  <a:schemeClr val="accent1">
                    <a:lumMod val="75000"/>
                  </a:schemeClr>
                </a:solidFill>
              </a:rPr>
              <a:t>	</a:t>
            </a:r>
            <a:r>
              <a:rPr lang="ru-RU" sz="2000" dirty="0" smtClean="0">
                <a:solidFill>
                  <a:schemeClr val="accent1">
                    <a:lumMod val="75000"/>
                  </a:schemeClr>
                </a:solidFill>
              </a:rPr>
              <a:t>Пожалуй, парикмахер — это одна из немногих профессий, в которых недостаточно одного обучения — необходимо иметь некий талант, позволяющий создать гармонию причёски клиента с его общим обликом, и смелость, которая позволит воплотить авторский замысел. Каждый парикмахер — это немного художник, и этот художник должен иметь смелость «нарисовать» клиенту причёску.</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3042" y="1428736"/>
            <a:ext cx="6572296" cy="4832092"/>
          </a:xfrm>
          <a:prstGeom prst="rect">
            <a:avLst/>
          </a:prstGeom>
        </p:spPr>
        <p:txBody>
          <a:bodyPr wrap="square">
            <a:spAutoFit/>
          </a:bodyPr>
          <a:lstStyle/>
          <a:p>
            <a:pPr algn="ctr"/>
            <a:r>
              <a:rPr lang="ru-RU" sz="2400" b="1" dirty="0" smtClean="0">
                <a:solidFill>
                  <a:schemeClr val="accent1">
                    <a:lumMod val="75000"/>
                  </a:schemeClr>
                </a:solidFill>
              </a:rPr>
              <a:t>Пути получения профессии</a:t>
            </a:r>
          </a:p>
          <a:p>
            <a:pPr algn="ctr"/>
            <a:endParaRPr lang="ru-RU" sz="2400" b="1" dirty="0" smtClean="0">
              <a:solidFill>
                <a:schemeClr val="accent1">
                  <a:lumMod val="75000"/>
                </a:schemeClr>
              </a:solidFill>
            </a:endParaRPr>
          </a:p>
          <a:p>
            <a:pPr algn="just"/>
            <a:r>
              <a:rPr lang="ru-RU" dirty="0" smtClean="0">
                <a:solidFill>
                  <a:schemeClr val="accent1">
                    <a:lumMod val="75000"/>
                  </a:schemeClr>
                </a:solidFill>
              </a:rPr>
              <a:t>	</a:t>
            </a:r>
            <a:r>
              <a:rPr lang="ru-RU" sz="2000" dirty="0" smtClean="0">
                <a:solidFill>
                  <a:schemeClr val="accent1">
                    <a:lumMod val="75000"/>
                  </a:schemeClr>
                </a:solidFill>
              </a:rPr>
              <a:t>  В наше время стать парикмахером несложно: достаточно поступить на соответствующие курсы или в специализированную школу парикмахеров. Как правило, базовое обучение длится не больше года, а его стоимость невелика. К поступающим не предъявляют каких-либо особых требований, поэтому стать парикмахером можно почти в любом возрасте.</a:t>
            </a:r>
            <a:br>
              <a:rPr lang="ru-RU" sz="2000" dirty="0" smtClean="0">
                <a:solidFill>
                  <a:schemeClr val="accent1">
                    <a:lumMod val="75000"/>
                  </a:schemeClr>
                </a:solidFill>
              </a:rPr>
            </a:br>
            <a:r>
              <a:rPr lang="ru-RU" sz="2000" dirty="0" smtClean="0">
                <a:solidFill>
                  <a:schemeClr val="accent1">
                    <a:lumMod val="75000"/>
                  </a:schemeClr>
                </a:solidFill>
              </a:rPr>
              <a:t>	Сложнее другое — стать Мастером. Но пройдя путь от рядового парикмахера до настоящего Мастера, можно добиться стабильной работы, богатства и даже известности.</a:t>
            </a:r>
          </a:p>
          <a:p>
            <a:pPr algn="just"/>
            <a:r>
              <a:rPr lang="ru-RU" sz="2000" dirty="0" smtClean="0">
                <a:solidFill>
                  <a:schemeClr val="accent1">
                    <a:lumMod val="75000"/>
                  </a:schemeClr>
                </a:solidFill>
              </a:rPr>
              <a:t> </a:t>
            </a:r>
          </a:p>
          <a:p>
            <a:pPr algn="just"/>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714356"/>
            <a:ext cx="7072362" cy="3139321"/>
          </a:xfrm>
          <a:prstGeom prst="rect">
            <a:avLst/>
          </a:prstGeom>
        </p:spPr>
        <p:txBody>
          <a:bodyPr wrap="square">
            <a:spAutoFit/>
          </a:bodyPr>
          <a:lstStyle/>
          <a:p>
            <a:pPr indent="457200" algn="just"/>
            <a:r>
              <a:rPr lang="ru-RU" dirty="0" smtClean="0">
                <a:solidFill>
                  <a:schemeClr val="accent1">
                    <a:lumMod val="75000"/>
                  </a:schemeClr>
                </a:solidFill>
              </a:rPr>
              <a:t>В сентябре Семёнова Татьяна Владимировна, делопроизводитель в МОУ лицее № 2 г.Сердобска, рассказала учащимся 3 «Б» класса МОУ лицея № 2 г. Сердобска о своей профессии. В лицее Татьяна Владимировна проработала 20 лет, в этой должности – 5 лет. День секретаря отмечается 18 сентября. </a:t>
            </a:r>
          </a:p>
          <a:p>
            <a:pPr indent="457200" algn="just"/>
            <a:r>
              <a:rPr lang="ru-RU" dirty="0" smtClean="0">
                <a:solidFill>
                  <a:schemeClr val="accent1">
                    <a:lumMod val="75000"/>
                  </a:schemeClr>
                </a:solidFill>
              </a:rPr>
              <a:t>Татьяна Владимировна рассказала, какими качествами должен владеть секретарь, что входит в обязанности, какую документацию ведёт, где можно получить образование.</a:t>
            </a:r>
          </a:p>
          <a:p>
            <a:pPr indent="457200" algn="just"/>
            <a:r>
              <a:rPr lang="ru-RU" dirty="0" smtClean="0">
                <a:solidFill>
                  <a:schemeClr val="accent1">
                    <a:lumMod val="75000"/>
                  </a:schemeClr>
                </a:solidFill>
              </a:rPr>
              <a:t>Ребят очень заинтересовал архив документов, с которым познакомила Татьяна Владимировна. </a:t>
            </a:r>
          </a:p>
          <a:p>
            <a:pPr indent="457200" algn="just"/>
            <a:endParaRPr lang="ru-RU" dirty="0">
              <a:solidFill>
                <a:schemeClr val="accent1">
                  <a:lumMod val="75000"/>
                </a:schemeClr>
              </a:solidFill>
            </a:endParaRPr>
          </a:p>
        </p:txBody>
      </p:sp>
      <p:pic>
        <p:nvPicPr>
          <p:cNvPr id="3" name="Рисунок 2" descr="D:\2 лицей 4 класс\фотографии 4 класс\профессия секретарь\IMG_7051.JPG"/>
          <p:cNvPicPr/>
          <p:nvPr/>
        </p:nvPicPr>
        <p:blipFill>
          <a:blip r:embed="rId2" cstate="print"/>
          <a:srcRect/>
          <a:stretch>
            <a:fillRect/>
          </a:stretch>
        </p:blipFill>
        <p:spPr bwMode="auto">
          <a:xfrm>
            <a:off x="785786" y="3929066"/>
            <a:ext cx="2428892" cy="2447925"/>
          </a:xfrm>
          <a:prstGeom prst="rect">
            <a:avLst/>
          </a:prstGeom>
          <a:noFill/>
          <a:ln w="9525">
            <a:noFill/>
            <a:miter lim="800000"/>
            <a:headEnd/>
            <a:tailEnd/>
          </a:ln>
        </p:spPr>
      </p:pic>
      <p:pic>
        <p:nvPicPr>
          <p:cNvPr id="4" name="Рисунок 3" descr="D:\2 лицей 4 класс\фотографии 4 класс\профессия секретарь\IMG_7052.JPG"/>
          <p:cNvPicPr/>
          <p:nvPr/>
        </p:nvPicPr>
        <p:blipFill>
          <a:blip r:embed="rId3" cstate="print"/>
          <a:srcRect/>
          <a:stretch>
            <a:fillRect/>
          </a:stretch>
        </p:blipFill>
        <p:spPr bwMode="auto">
          <a:xfrm>
            <a:off x="3286116" y="3929067"/>
            <a:ext cx="2786082" cy="2428892"/>
          </a:xfrm>
          <a:prstGeom prst="rect">
            <a:avLst/>
          </a:prstGeom>
          <a:noFill/>
          <a:ln w="9525">
            <a:noFill/>
            <a:miter lim="800000"/>
            <a:headEnd/>
            <a:tailEnd/>
          </a:ln>
        </p:spPr>
      </p:pic>
      <p:pic>
        <p:nvPicPr>
          <p:cNvPr id="5" name="Рисунок 4" descr="D:\2 лицей 4 класс\фотографии 4 класс\профессия секретарь\IMG_7055.JPG"/>
          <p:cNvPicPr/>
          <p:nvPr/>
        </p:nvPicPr>
        <p:blipFill>
          <a:blip r:embed="rId4" cstate="print"/>
          <a:srcRect/>
          <a:stretch>
            <a:fillRect/>
          </a:stretch>
        </p:blipFill>
        <p:spPr bwMode="auto">
          <a:xfrm>
            <a:off x="6143636" y="3929067"/>
            <a:ext cx="2357454" cy="2428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714356"/>
            <a:ext cx="4500594" cy="461665"/>
          </a:xfrm>
          <a:prstGeom prst="rect">
            <a:avLst/>
          </a:prstGeom>
        </p:spPr>
        <p:txBody>
          <a:bodyPr wrap="square">
            <a:spAutoFit/>
          </a:bodyPr>
          <a:lstStyle/>
          <a:p>
            <a:pPr algn="ctr"/>
            <a:r>
              <a:rPr lang="ru-RU" sz="2400" b="1" dirty="0" smtClean="0">
                <a:solidFill>
                  <a:schemeClr val="accent1">
                    <a:lumMod val="75000"/>
                  </a:schemeClr>
                </a:solidFill>
              </a:rPr>
              <a:t>Описание профессии </a:t>
            </a:r>
            <a:endParaRPr lang="ru-RU" sz="2400" b="1" dirty="0"/>
          </a:p>
        </p:txBody>
      </p:sp>
      <p:sp>
        <p:nvSpPr>
          <p:cNvPr id="1026" name="Rectangle 2"/>
          <p:cNvSpPr>
            <a:spLocks noChangeArrowheads="1"/>
          </p:cNvSpPr>
          <p:nvPr/>
        </p:nvSpPr>
        <p:spPr bwMode="auto">
          <a:xfrm>
            <a:off x="1285852" y="1428736"/>
            <a:ext cx="721523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kumimoji="0" lang="ru-RU" sz="2000" b="0"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Секретарь – это непросто сотрудник организации, но и ее лицо. Внимательный, умный, привлекательный, располагающий к себе – все эти качества, относящиеся к человеку, работающему в должности секретаря.</a:t>
            </a:r>
            <a:r>
              <a:rPr lang="ru-RU" sz="2000" dirty="0" smtClean="0"/>
              <a:t> </a:t>
            </a:r>
          </a:p>
          <a:p>
            <a:pPr indent="450850" algn="just" fontAlgn="base">
              <a:spcBef>
                <a:spcPct val="0"/>
              </a:spcBef>
              <a:spcAft>
                <a:spcPct val="0"/>
              </a:spcAft>
            </a:pPr>
            <a:r>
              <a:rPr lang="ru-RU" sz="2000" dirty="0" smtClean="0">
                <a:solidFill>
                  <a:schemeClr val="accent1">
                    <a:lumMod val="75000"/>
                  </a:schemeClr>
                </a:solidFill>
              </a:rPr>
              <a:t>Секретарь является помощником руководителя, его правой рукой. Чтобы руководитель мог спокойно заниматься решением глобальных вопросов организации, секретарь обеспечивает для него административную деятельность и управленческую. Он составляет документы, договора, приказы, другие документы, решает организационные вопросы, обеспечивает руководителю спокойную рабочую обстановку.</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Другая 3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1859B"/>
      </a:hlink>
      <a:folHlink>
        <a:srgbClr val="31859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1823</Words>
  <Application>Microsoft Office PowerPoint</Application>
  <PresentationFormat>Экран (4:3)</PresentationFormat>
  <Paragraphs>203</Paragraphs>
  <Slides>57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57</vt:i4>
      </vt:variant>
    </vt:vector>
  </HeadingPairs>
  <TitlesOfParts>
    <vt:vector size="58" baseType="lpstr">
      <vt:lpstr>1_Тема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Описание профессии </vt:lpstr>
      <vt:lpstr>История возникновения профессии   </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Анна</cp:lastModifiedBy>
  <cp:revision>76</cp:revision>
  <dcterms:created xsi:type="dcterms:W3CDTF">2014-07-06T18:18:01Z</dcterms:created>
  <dcterms:modified xsi:type="dcterms:W3CDTF">2019-11-02T16:21:33Z</dcterms:modified>
</cp:coreProperties>
</file>