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305" r:id="rId3"/>
    <p:sldId id="281" r:id="rId4"/>
    <p:sldId id="293" r:id="rId5"/>
    <p:sldId id="282" r:id="rId6"/>
    <p:sldId id="304" r:id="rId7"/>
    <p:sldId id="307" r:id="rId8"/>
    <p:sldId id="336" r:id="rId9"/>
    <p:sldId id="337" r:id="rId10"/>
    <p:sldId id="308" r:id="rId11"/>
    <p:sldId id="309" r:id="rId12"/>
    <p:sldId id="310" r:id="rId13"/>
    <p:sldId id="322" r:id="rId14"/>
    <p:sldId id="306" r:id="rId15"/>
    <p:sldId id="339" r:id="rId16"/>
    <p:sldId id="323" r:id="rId17"/>
    <p:sldId id="324" r:id="rId18"/>
    <p:sldId id="311" r:id="rId19"/>
    <p:sldId id="345" r:id="rId20"/>
    <p:sldId id="344" r:id="rId21"/>
    <p:sldId id="319" r:id="rId22"/>
    <p:sldId id="313" r:id="rId23"/>
    <p:sldId id="314" r:id="rId24"/>
    <p:sldId id="315" r:id="rId25"/>
    <p:sldId id="328" r:id="rId26"/>
    <p:sldId id="316" r:id="rId27"/>
    <p:sldId id="320" r:id="rId28"/>
    <p:sldId id="327" r:id="rId29"/>
    <p:sldId id="333" r:id="rId30"/>
    <p:sldId id="335" r:id="rId31"/>
    <p:sldId id="340" r:id="rId32"/>
    <p:sldId id="341" r:id="rId33"/>
    <p:sldId id="343" r:id="rId34"/>
    <p:sldId id="299" r:id="rId35"/>
    <p:sldId id="302" r:id="rId36"/>
    <p:sldId id="303" r:id="rId37"/>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96713"/>
    <a:srgbClr val="000000"/>
    <a:srgbClr val="B3D3EA"/>
    <a:srgbClr val="78ADC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8638" autoAdjust="0"/>
    <p:restoredTop sz="95596" autoAdjust="0"/>
  </p:normalViewPr>
  <p:slideViewPr>
    <p:cSldViewPr>
      <p:cViewPr varScale="1">
        <p:scale>
          <a:sx n="95" d="100"/>
          <a:sy n="95" d="100"/>
        </p:scale>
        <p:origin x="-5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dirty="0"/>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dirty="0"/>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3C0E6A6-7F7D-4022-AE4F-40070F7D1D79}" type="slidenum">
              <a:rPr lang="en-US"/>
              <a:pPr/>
              <a:t>‹#›</a:t>
            </a:fld>
            <a:endParaRPr lang="en-US" dirty="0"/>
          </a:p>
        </p:txBody>
      </p:sp>
    </p:spTree>
    <p:extLst>
      <p:ext uri="{BB962C8B-B14F-4D97-AF65-F5344CB8AC3E}">
        <p14:creationId xmlns:p14="http://schemas.microsoft.com/office/powerpoint/2010/main" xmlns="" val="38439312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A2D015-5A11-4487-99FB-49809C15B99A}" type="slidenum">
              <a:rPr lang="en-US"/>
              <a:pPr/>
              <a:t>1</a:t>
            </a:fld>
            <a:endParaRPr lang="en-US" dirty="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565150"/>
            <a:ext cx="7620000" cy="704850"/>
          </a:xfrm>
          <a:extLst>
            <a:ext uri="{AF507438-7753-43E0-B8FC-AC1667EBCBE1}">
              <a14:hiddenEffects xmlns:a14="http://schemas.microsoft.com/office/drawing/2010/main" xmlns="">
                <a:effectLst>
                  <a:outerShdw dist="17961" dir="2700000" algn="ctr" rotWithShape="0">
                    <a:schemeClr val="bg1"/>
                  </a:outerShdw>
                </a:effectLst>
              </a14:hiddenEffects>
            </a:ext>
          </a:extLst>
        </p:spPr>
        <p:txBody>
          <a:bodyPr/>
          <a:lstStyle>
            <a:lvl1pPr>
              <a:defRPr sz="4000"/>
            </a:lvl1pPr>
          </a:lstStyle>
          <a:p>
            <a:pPr lvl="0"/>
            <a:r>
              <a:rPr lang="ru-RU" noProof="0" smtClean="0"/>
              <a:t>Образец заголовка</a:t>
            </a:r>
            <a:endParaRPr lang="en-US" noProof="0" smtClean="0"/>
          </a:p>
        </p:txBody>
      </p:sp>
      <p:sp>
        <p:nvSpPr>
          <p:cNvPr id="3075" name="Rectangle 3"/>
          <p:cNvSpPr>
            <a:spLocks noGrp="1" noChangeArrowheads="1"/>
          </p:cNvSpPr>
          <p:nvPr>
            <p:ph type="subTitle" idx="1"/>
          </p:nvPr>
        </p:nvSpPr>
        <p:spPr>
          <a:xfrm>
            <a:off x="609600" y="1311275"/>
            <a:ext cx="7620000" cy="441325"/>
          </a:xfrm>
          <a:extLst>
            <a:ext uri="{AF507438-7753-43E0-B8FC-AC1667EBCBE1}">
              <a14:hiddenEffects xmlns:a14="http://schemas.microsoft.com/office/drawing/2010/main" xmlns="">
                <a:effectLst>
                  <a:outerShdw dist="17961" dir="2700000" algn="ctr" rotWithShape="0">
                    <a:schemeClr val="bg1"/>
                  </a:outerShdw>
                </a:effectLst>
              </a14:hiddenEffects>
            </a:ext>
          </a:extLst>
        </p:spPr>
        <p:txBody>
          <a:bodyPr/>
          <a:lstStyle>
            <a:lvl1pPr marL="0" indent="0">
              <a:buFontTx/>
              <a:buNone/>
              <a:defRPr sz="2800"/>
            </a:lvl1pPr>
          </a:lstStyle>
          <a:p>
            <a:pPr lvl="0"/>
            <a:r>
              <a:rPr lang="ru-RU" noProof="0" smtClean="0"/>
              <a:t>Образец подзаголовка</a:t>
            </a:r>
            <a:endParaRPr lang="en-US"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2391192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219075"/>
            <a:ext cx="2181225" cy="54959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38125" y="219075"/>
            <a:ext cx="6391275" cy="54959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1732325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70580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extLst>
      <p:ext uri="{BB962C8B-B14F-4D97-AF65-F5344CB8AC3E}">
        <p14:creationId xmlns:p14="http://schemas.microsoft.com/office/powerpoint/2010/main" xmlns="" val="1933884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219200" y="14478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53000" y="14478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256516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xmlns="" val="2605478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xmlns="" val="2388092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53313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xmlns="" val="2478209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xmlns="" val="1448990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8125" y="219075"/>
            <a:ext cx="8724900" cy="71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nvPr>
        </p:nvSpPr>
        <p:spPr bwMode="auto">
          <a:xfrm>
            <a:off x="1219200" y="1447800"/>
            <a:ext cx="7315200" cy="426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file:///C:\Users\13\Desktop\&#1069;&#1083;.%20&#1082;&#1091;&#1088;&#1089;\&#1057;&#1091;&#1087;&#1077;&#1088;%20&#1092;&#1080;&#1079;&#1082;&#1091;&#1083;&#1100;&#1090;&#1084;&#1080;&#1085;&#1091;&#1090;&#1082;&#1072;%20&#1076;&#1083;&#1103;%20&#1091;&#1088;&#1086;&#1082;&#1072;.mp4"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107504" y="548680"/>
            <a:ext cx="8640960" cy="2016224"/>
          </a:xfrm>
        </p:spPr>
        <p:txBody>
          <a:bodyPr/>
          <a:lstStyle/>
          <a:p>
            <a:pPr algn="ctr"/>
            <a:r>
              <a:rPr lang="ru-RU" sz="5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Элективный курс</a:t>
            </a:r>
            <a:br>
              <a:rPr lang="ru-RU" sz="5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5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«Учиться легко»</a:t>
            </a:r>
            <a:endParaRPr lang="ru-RU" sz="54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blinds(horizontal)">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2"/>
          <p:cNvSpPr txBox="1">
            <a:spLocks/>
          </p:cNvSpPr>
          <p:nvPr/>
        </p:nvSpPr>
        <p:spPr bwMode="auto">
          <a:xfrm>
            <a:off x="683568" y="332656"/>
            <a:ext cx="7772400" cy="2952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defTabSz="914400" rtl="0" eaLnBrk="1" fontAlgn="base" latinLnBrk="0" hangingPunct="1">
              <a:lnSpc>
                <a:spcPct val="150000"/>
              </a:lnSpc>
              <a:spcBef>
                <a:spcPct val="20000"/>
              </a:spcBef>
              <a:spcAft>
                <a:spcPct val="0"/>
              </a:spcAft>
              <a:buClrTx/>
              <a:buSzTx/>
              <a:buFontTx/>
              <a:buNone/>
              <a:tabLst/>
              <a:defRPr/>
            </a:pPr>
            <a:r>
              <a:rPr kumimoji="0" lang="ru-RU" sz="3600"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Ваша задача</a:t>
            </a:r>
          </a:p>
          <a:p>
            <a:pPr marL="0" marR="0" lvl="0" indent="0" defTabSz="914400" rtl="0" eaLnBrk="1" fontAlgn="base" latinLnBrk="0" hangingPunct="1">
              <a:lnSpc>
                <a:spcPct val="150000"/>
              </a:lnSpc>
              <a:spcBef>
                <a:spcPct val="20000"/>
              </a:spcBef>
              <a:spcAft>
                <a:spcPct val="0"/>
              </a:spcAft>
              <a:buClrTx/>
              <a:buSzTx/>
              <a:buFontTx/>
              <a:buNone/>
              <a:tabLst/>
              <a:defRPr/>
            </a:pPr>
            <a:r>
              <a:rPr kumimoji="0" lang="ru-RU" sz="3600"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 объяснить иностранцу что такое стул.</a:t>
            </a:r>
            <a:endParaRPr kumimoji="0" lang="ru-RU" sz="3600" i="0" u="none" strike="noStrike" kern="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2050" name="Picture 2" descr="http://www.astrologo.ru/imason/Stul.jpg"/>
          <p:cNvPicPr>
            <a:picLocks noChangeAspect="1" noChangeArrowheads="1"/>
          </p:cNvPicPr>
          <p:nvPr/>
        </p:nvPicPr>
        <p:blipFill>
          <a:blip r:embed="rId2" cstate="print"/>
          <a:srcRect/>
          <a:stretch>
            <a:fillRect/>
          </a:stretch>
        </p:blipFill>
        <p:spPr bwMode="auto">
          <a:xfrm>
            <a:off x="0" y="4005064"/>
            <a:ext cx="2843808" cy="2852936"/>
          </a:xfrm>
          <a:prstGeom prst="rect">
            <a:avLst/>
          </a:prstGeom>
          <a:noFill/>
        </p:spPr>
      </p:pic>
      <p:pic>
        <p:nvPicPr>
          <p:cNvPr id="2052" name="Picture 4" descr="http://go2.imgsmail.ru/imgpreview?key=3f72169b7541d29&amp;mb=imgdb_preview_336"/>
          <p:cNvPicPr>
            <a:picLocks noChangeAspect="1" noChangeArrowheads="1"/>
          </p:cNvPicPr>
          <p:nvPr/>
        </p:nvPicPr>
        <p:blipFill>
          <a:blip r:embed="rId3" cstate="print"/>
          <a:srcRect/>
          <a:stretch>
            <a:fillRect/>
          </a:stretch>
        </p:blipFill>
        <p:spPr bwMode="auto">
          <a:xfrm>
            <a:off x="2843808" y="4005064"/>
            <a:ext cx="2448272" cy="2852936"/>
          </a:xfrm>
          <a:prstGeom prst="rect">
            <a:avLst/>
          </a:prstGeom>
          <a:noFill/>
        </p:spPr>
      </p:pic>
      <p:pic>
        <p:nvPicPr>
          <p:cNvPr id="2054" name="Picture 6" descr="http://curated.ru/wp-content/uploads/2011/04/stripe-chair-by-joachim-king-01.jpg"/>
          <p:cNvPicPr>
            <a:picLocks noChangeAspect="1" noChangeArrowheads="1"/>
          </p:cNvPicPr>
          <p:nvPr/>
        </p:nvPicPr>
        <p:blipFill>
          <a:blip r:embed="rId4" cstate="print"/>
          <a:srcRect/>
          <a:stretch>
            <a:fillRect/>
          </a:stretch>
        </p:blipFill>
        <p:spPr bwMode="auto">
          <a:xfrm>
            <a:off x="5292080" y="4005064"/>
            <a:ext cx="3851920" cy="2852936"/>
          </a:xfrm>
          <a:prstGeom prst="rect">
            <a:avLst/>
          </a:prstGeom>
          <a:noFill/>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051720" y="908720"/>
            <a:ext cx="5328592" cy="3168352"/>
          </a:xfrm>
        </p:spPr>
        <p:txBody>
          <a:bodyPr/>
          <a:lstStyle/>
          <a:p>
            <a:pPr algn="ctr">
              <a:lnSpc>
                <a:spcPct val="150000"/>
              </a:lnSpc>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Так чем же отличаются друг от друга предметы?</a:t>
            </a:r>
            <a:endParaRPr lang="ru-RU" sz="36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395536" y="1340768"/>
            <a:ext cx="8280920" cy="3024336"/>
          </a:xfrm>
        </p:spPr>
        <p:txBody>
          <a:bodyPr/>
          <a:lstStyle/>
          <a:p>
            <a:pPr algn="ctr">
              <a:lnSpc>
                <a:spcPct val="150000"/>
              </a:lnSpc>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Признаки – это то , в чем предметы сходны между собой или чем отличны друг от друга.</a:t>
            </a:r>
            <a:endParaRPr lang="ru-RU" sz="36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9552" y="404664"/>
            <a:ext cx="7848872" cy="4608512"/>
          </a:xfrm>
        </p:spPr>
        <p:txBody>
          <a:bodyPr/>
          <a:lstStyle/>
          <a:p>
            <a:pPr algn="ctr">
              <a:lnSpc>
                <a:spcPct val="150000"/>
              </a:lnSpc>
            </a:pPr>
            <a: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Как вы думаете,</a:t>
            </a:r>
          </a:p>
          <a:p>
            <a:pPr algn="ctr">
              <a:lnSpc>
                <a:spcPct val="150000"/>
              </a:lnSpc>
            </a:pPr>
            <a: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все ли признаки имеют одинаковое значение для определения понятия?</a:t>
            </a:r>
            <a:endParaRPr lang="ru-RU" sz="40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568952" cy="4536504"/>
          </a:xfrm>
        </p:spPr>
        <p:txBody>
          <a:bodyPr/>
          <a:lstStyle/>
          <a:p>
            <a:pPr algn="ctr">
              <a:lnSpc>
                <a:spcPct val="150000"/>
              </a:lnSpc>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Цель: </a:t>
            </a:r>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a:r>
            <a:b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Научиться выделять существенные признаки.</a:t>
            </a:r>
            <a:endParaRPr lang="ru-RU" sz="4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611560" y="260648"/>
            <a:ext cx="6768752" cy="576065"/>
          </a:xfrm>
        </p:spPr>
        <p:txBody>
          <a:bodyPr/>
          <a:lstStyle/>
          <a:p>
            <a:r>
              <a:rPr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Возьмем компьютер.</a:t>
            </a:r>
            <a:endParaRPr lang="ru-RU" sz="28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pic>
        <p:nvPicPr>
          <p:cNvPr id="4" name="Рисунок 3" descr="компьютер.jpg"/>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5436096" y="1268760"/>
            <a:ext cx="3240360" cy="273630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5" name="Текст 2"/>
          <p:cNvSpPr txBox="1">
            <a:spLocks/>
          </p:cNvSpPr>
          <p:nvPr/>
        </p:nvSpPr>
        <p:spPr bwMode="auto">
          <a:xfrm>
            <a:off x="755576" y="980728"/>
            <a:ext cx="4320480" cy="33123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50000"/>
              </a:lnSpc>
              <a:spcBef>
                <a:spcPct val="20000"/>
              </a:spcBef>
              <a:spcAft>
                <a:spcPct val="0"/>
              </a:spcAft>
              <a:buClrTx/>
              <a:buSzTx/>
              <a:buFont typeface="Arial" pitchFamily="34" charset="0"/>
              <a:buChar char="•"/>
              <a:tabLst/>
              <a:defRPr/>
            </a:pPr>
            <a:r>
              <a:rPr kumimoji="0" lang="ru-RU" b="1" i="1" u="none" strike="noStrike" kern="0" cap="none" spc="0" normalizeH="0" baseline="0" noProof="0" dirty="0" smtClean="0">
                <a:ln>
                  <a:noFill/>
                </a:ln>
                <a:solidFill>
                  <a:schemeClr val="bg1"/>
                </a:solidFill>
                <a:effectLst/>
                <a:uLnTx/>
                <a:uFillTx/>
                <a:latin typeface="Georgia" pitchFamily="18" charset="0"/>
                <a:ea typeface="+mn-ea"/>
                <a:cs typeface="+mn-cs"/>
              </a:rPr>
              <a:t> </a:t>
            </a:r>
            <a:r>
              <a:rPr kumimoji="0" lang="ru-RU"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Помощник человека</a:t>
            </a:r>
          </a:p>
          <a:p>
            <a:pPr marL="0" marR="0" lvl="0" indent="0" algn="l" defTabSz="914400" rtl="0" eaLnBrk="1" fontAlgn="base" latinLnBrk="0" hangingPunct="1">
              <a:lnSpc>
                <a:spcPct val="150000"/>
              </a:lnSpc>
              <a:spcBef>
                <a:spcPct val="20000"/>
              </a:spcBef>
              <a:spcAft>
                <a:spcPct val="0"/>
              </a:spcAft>
              <a:buClrTx/>
              <a:buSzTx/>
              <a:buFont typeface="Arial" pitchFamily="34" charset="0"/>
              <a:buChar char="•"/>
              <a:tabLst/>
              <a:defRPr/>
            </a:pPr>
            <a:r>
              <a:rPr lang="ru-RU" i="1" kern="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Системный блок</a:t>
            </a:r>
          </a:p>
          <a:p>
            <a:pPr marL="0" marR="0" lvl="0" indent="0" algn="l" defTabSz="914400" rtl="0" eaLnBrk="1" fontAlgn="base" latinLnBrk="0" hangingPunct="1">
              <a:lnSpc>
                <a:spcPct val="150000"/>
              </a:lnSpc>
              <a:spcBef>
                <a:spcPct val="20000"/>
              </a:spcBef>
              <a:spcAft>
                <a:spcPct val="0"/>
              </a:spcAft>
              <a:buClrTx/>
              <a:buSzTx/>
              <a:buFont typeface="Arial" pitchFamily="34" charset="0"/>
              <a:buChar char="•"/>
              <a:tabLst/>
              <a:defRPr/>
            </a:pPr>
            <a:r>
              <a:rPr lang="ru-RU" i="1" kern="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Экран</a:t>
            </a:r>
            <a:endParaRPr kumimoji="0" lang="ru-RU"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endParaRPr>
          </a:p>
          <a:p>
            <a:pPr marL="0" marR="0" lvl="0" indent="0" algn="l" defTabSz="914400" rtl="0" eaLnBrk="1" fontAlgn="base" latinLnBrk="0" hangingPunct="1">
              <a:lnSpc>
                <a:spcPct val="150000"/>
              </a:lnSpc>
              <a:spcBef>
                <a:spcPct val="20000"/>
              </a:spcBef>
              <a:spcAft>
                <a:spcPct val="0"/>
              </a:spcAft>
              <a:buClrTx/>
              <a:buSzTx/>
              <a:buFont typeface="Arial" pitchFamily="34" charset="0"/>
              <a:buChar char="•"/>
              <a:tabLst/>
              <a:defRPr/>
            </a:pPr>
            <a:r>
              <a:rPr lang="ru-RU" i="1" kern="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Клавиатура</a:t>
            </a:r>
          </a:p>
          <a:p>
            <a:pPr marL="0" marR="0" lvl="0" indent="0" algn="l" defTabSz="914400" rtl="0" eaLnBrk="1" fontAlgn="base" latinLnBrk="0" hangingPunct="1">
              <a:lnSpc>
                <a:spcPct val="150000"/>
              </a:lnSpc>
              <a:spcBef>
                <a:spcPct val="20000"/>
              </a:spcBef>
              <a:spcAft>
                <a:spcPct val="0"/>
              </a:spcAft>
              <a:buClrTx/>
              <a:buSzTx/>
              <a:buFont typeface="Arial" pitchFamily="34" charset="0"/>
              <a:buChar char="•"/>
              <a:tabLst/>
              <a:defRPr/>
            </a:pPr>
            <a:r>
              <a:rPr lang="ru-RU" i="1" kern="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Информация</a:t>
            </a:r>
            <a:endParaRPr kumimoji="0" lang="ru-RU" i="1" u="none" strike="noStrike" kern="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endParaRPr>
          </a:p>
        </p:txBody>
      </p:sp>
      <p:sp>
        <p:nvSpPr>
          <p:cNvPr id="6" name="Текст 3"/>
          <p:cNvSpPr txBox="1">
            <a:spLocks/>
          </p:cNvSpPr>
          <p:nvPr/>
        </p:nvSpPr>
        <p:spPr>
          <a:xfrm>
            <a:off x="611560" y="4509120"/>
            <a:ext cx="7488832" cy="1440160"/>
          </a:xfrm>
          <a:prstGeom prst="rect">
            <a:avLst/>
          </a:prstGeom>
        </p:spPr>
        <p:txBody>
          <a:bodyPr/>
          <a:lstStyle/>
          <a:p>
            <a:pPr marL="342900" marR="0" lvl="0" indent="-342900" algn="l" defTabSz="914400" rtl="0" eaLnBrk="1" fontAlgn="base" latinLnBrk="0" hangingPunct="1">
              <a:lnSpc>
                <a:spcPct val="150000"/>
              </a:lnSpc>
              <a:spcBef>
                <a:spcPct val="20000"/>
              </a:spcBef>
              <a:spcAft>
                <a:spcPct val="0"/>
              </a:spcAft>
              <a:buClrTx/>
              <a:buSzTx/>
              <a:tabLst/>
              <a:defRPr/>
            </a:pPr>
            <a:r>
              <a:rPr kumimoji="0" lang="ru-RU" sz="2800" b="1" i="1" u="none" strike="noStrike" kern="0" normalizeH="0" baseline="0" noProof="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uLnTx/>
                <a:uFillTx/>
                <a:latin typeface="Georgia" pitchFamily="18" charset="0"/>
                <a:ea typeface="+mn-ea"/>
                <a:cs typeface="+mn-cs"/>
              </a:rPr>
              <a:t>Все</a:t>
            </a:r>
            <a:r>
              <a:rPr kumimoji="0" lang="ru-RU" sz="2800" b="1" i="1" u="none" strike="noStrike" kern="0" normalizeH="0" noProof="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uLnTx/>
                <a:uFillTx/>
                <a:latin typeface="Georgia" pitchFamily="18" charset="0"/>
                <a:ea typeface="+mn-ea"/>
                <a:cs typeface="+mn-cs"/>
              </a:rPr>
              <a:t> ли признаки имеют одинаковое значение?</a:t>
            </a:r>
            <a:endParaRPr kumimoji="0" lang="ru-RU" sz="2800" b="1" i="0" u="none" strike="noStrike" kern="0" normalizeH="0" baseline="0" noProof="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uLnTx/>
              <a:uFillTx/>
              <a:latin typeface="+mn-lt"/>
              <a:ea typeface="+mn-ea"/>
              <a:cs typeface="+mn-cs"/>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60648"/>
            <a:ext cx="7560840" cy="6048672"/>
          </a:xfrm>
        </p:spPr>
        <p:txBody>
          <a:bodyPr/>
          <a:lstStyle/>
          <a:p>
            <a:pPr>
              <a:lnSpc>
                <a:spcPct val="150000"/>
              </a:lnSpc>
            </a:pPr>
            <a:r>
              <a:rPr lang="ru-RU" sz="28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Например: </a:t>
            </a:r>
            <a:br>
              <a:rPr lang="ru-RU" sz="28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28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нам необходимо купить платье синего цвета, длинное и с блестками. Мы приходим в магазин и в огромном множестве разных платьев  выбираем только то, которое соответствует нашим признакам.</a:t>
            </a:r>
            <a:br>
              <a:rPr lang="ru-RU" sz="28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28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a:t>
            </a:r>
            <a:r>
              <a:rPr lang="ru-RU" sz="3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Каким?</a:t>
            </a:r>
            <a:br>
              <a:rPr lang="ru-RU" sz="3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endParaRPr lang="ru-RU" sz="32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332656"/>
            <a:ext cx="7920880" cy="1286818"/>
          </a:xfrm>
        </p:spPr>
        <p:txBody>
          <a:bodyPr/>
          <a:lstStyle/>
          <a:p>
            <a:pPr algn="ctr"/>
            <a:r>
              <a:rPr lang="ru-RU" sz="36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Синее, длинное с блестками</a:t>
            </a:r>
            <a:r>
              <a:rPr lang="ru-RU" sz="3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a:t>
            </a:r>
            <a:endParaRPr lang="ru-RU" sz="3200" b="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
        <p:nvSpPr>
          <p:cNvPr id="4" name="Текст 3"/>
          <p:cNvSpPr>
            <a:spLocks noGrp="1"/>
          </p:cNvSpPr>
          <p:nvPr>
            <p:ph type="body" sz="half" idx="2"/>
          </p:nvPr>
        </p:nvSpPr>
        <p:spPr>
          <a:xfrm>
            <a:off x="395536" y="2276872"/>
            <a:ext cx="8532440" cy="2376264"/>
          </a:xfrm>
        </p:spPr>
        <p:txBody>
          <a:bodyPr/>
          <a:lstStyle/>
          <a:p>
            <a:pPr>
              <a:lnSpc>
                <a:spcPct val="150000"/>
              </a:lnSpc>
            </a:pPr>
            <a:r>
              <a:rPr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Это будут </a:t>
            </a:r>
            <a:r>
              <a:rPr lang="ru-RU" sz="2800" b="1" i="1" u="sng"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существенные</a:t>
            </a:r>
            <a:r>
              <a:rPr lang="ru-RU" sz="2800" b="1"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 </a:t>
            </a:r>
            <a:r>
              <a:rPr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признаки понятия платье,</a:t>
            </a:r>
          </a:p>
          <a:p>
            <a:pPr>
              <a:lnSpc>
                <a:spcPct val="150000"/>
              </a:lnSpc>
            </a:pPr>
            <a:r>
              <a:rPr lang="ru-RU" sz="28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а другие его признаки - </a:t>
            </a:r>
            <a:r>
              <a:rPr lang="ru-RU" sz="2800" b="1" i="1" u="sng"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несущественные</a:t>
            </a:r>
          </a:p>
          <a:p>
            <a:pPr>
              <a:lnSpc>
                <a:spcPct val="150000"/>
              </a:lnSpc>
            </a:pPr>
            <a:endParaRPr lang="ru-RU"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043608" y="836712"/>
            <a:ext cx="6984776" cy="2922117"/>
          </a:xfrm>
        </p:spPr>
        <p:txBody>
          <a:bodyPr/>
          <a:lstStyle/>
          <a:p>
            <a:pPr algn="ctr">
              <a:lnSpc>
                <a:spcPct val="150000"/>
              </a:lnSpc>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Признаки объекта могут быть существенными и несущественными.</a:t>
            </a:r>
            <a:endParaRPr lang="ru-RU" sz="36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19" y="1916832"/>
            <a:ext cx="8711505" cy="2160240"/>
          </a:xfrm>
        </p:spPr>
        <p:txBody>
          <a:bodyPr/>
          <a:lstStyle/>
          <a:p>
            <a:pPr algn="ctr"/>
            <a:r>
              <a:rPr lang="ru-RU" sz="5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Физкультминутка.</a:t>
            </a:r>
            <a:endParaRPr lang="ru-RU"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36912"/>
            <a:ext cx="8724900" cy="715963"/>
          </a:xfrm>
        </p:spPr>
        <p:txBody>
          <a:bodyPr/>
          <a:lstStyle/>
          <a:p>
            <a:pPr algn="ctr"/>
            <a:r>
              <a:rPr lang="ru-RU" sz="6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Урок 2</a:t>
            </a:r>
            <a:endParaRPr lang="ru-RU" sz="6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Прямоугольник 2"/>
          <p:cNvSpPr/>
          <p:nvPr/>
        </p:nvSpPr>
        <p:spPr>
          <a:xfrm>
            <a:off x="107504" y="5085184"/>
            <a:ext cx="9721080" cy="1323439"/>
          </a:xfrm>
          <a:prstGeom prst="rect">
            <a:avLst/>
          </a:prstGeom>
        </p:spPr>
        <p:txBody>
          <a:bodyPr wrap="square">
            <a:spAutoFit/>
          </a:bodyPr>
          <a:lstStyle/>
          <a:p>
            <a:pPr algn="l"/>
            <a:r>
              <a:rPr lang="ru-RU" sz="2000" b="1" i="1" dirty="0" smtClean="0">
                <a:solidFill>
                  <a:schemeClr val="bg1"/>
                </a:solidFill>
                <a:effectLst>
                  <a:outerShdw blurRad="38100" dist="38100" dir="2700000" algn="tl">
                    <a:srgbClr val="000000">
                      <a:alpha val="43137"/>
                    </a:srgbClr>
                  </a:outerShdw>
                </a:effectLst>
                <a:latin typeface="Georgia" pitchFamily="18" charset="0"/>
                <a:cs typeface="Times New Roman" pitchFamily="18" charset="0"/>
              </a:rPr>
              <a:t> Автор:</a:t>
            </a:r>
          </a:p>
          <a:p>
            <a:pPr algn="l"/>
            <a:r>
              <a:rPr lang="ru-RU" sz="2000" b="1" i="1" dirty="0" smtClean="0">
                <a:solidFill>
                  <a:schemeClr val="bg1"/>
                </a:solidFill>
                <a:effectLst>
                  <a:outerShdw blurRad="38100" dist="38100" dir="2700000" algn="tl">
                    <a:srgbClr val="000000">
                      <a:alpha val="43137"/>
                    </a:srgbClr>
                  </a:outerShdw>
                </a:effectLst>
                <a:latin typeface="Georgia" pitchFamily="18" charset="0"/>
                <a:cs typeface="Times New Roman" pitchFamily="18" charset="0"/>
              </a:rPr>
              <a:t> преподаватель  обществознания </a:t>
            </a:r>
          </a:p>
          <a:p>
            <a:pPr algn="l"/>
            <a:r>
              <a:rPr lang="ru-RU" sz="2000" b="1" i="1" dirty="0" smtClean="0">
                <a:solidFill>
                  <a:schemeClr val="bg1"/>
                </a:solidFill>
                <a:effectLst>
                  <a:outerShdw blurRad="38100" dist="38100" dir="2700000" algn="tl">
                    <a:srgbClr val="000000">
                      <a:alpha val="43137"/>
                    </a:srgbClr>
                  </a:outerShdw>
                </a:effectLst>
                <a:latin typeface="Georgia" pitchFamily="18" charset="0"/>
                <a:cs typeface="Times New Roman" pitchFamily="18" charset="0"/>
              </a:rPr>
              <a:t>КГБ ПОУ «</a:t>
            </a:r>
            <a:r>
              <a:rPr lang="ru-RU" sz="2000" b="1" i="1" dirty="0" err="1" smtClean="0">
                <a:solidFill>
                  <a:schemeClr val="bg1"/>
                </a:solidFill>
                <a:effectLst>
                  <a:outerShdw blurRad="38100" dist="38100" dir="2700000" algn="tl">
                    <a:srgbClr val="000000">
                      <a:alpha val="43137"/>
                    </a:srgbClr>
                  </a:outerShdw>
                </a:effectLst>
                <a:latin typeface="Georgia" pitchFamily="18" charset="0"/>
                <a:cs typeface="Times New Roman" pitchFamily="18" charset="0"/>
              </a:rPr>
              <a:t>Хорский</a:t>
            </a:r>
            <a:r>
              <a:rPr lang="ru-RU" sz="2000" b="1" i="1" dirty="0" smtClean="0">
                <a:solidFill>
                  <a:schemeClr val="bg1"/>
                </a:solidFill>
                <a:effectLst>
                  <a:outerShdw blurRad="38100" dist="38100" dir="2700000" algn="tl">
                    <a:srgbClr val="000000">
                      <a:alpha val="43137"/>
                    </a:srgbClr>
                  </a:outerShdw>
                </a:effectLst>
                <a:latin typeface="Georgia" pitchFamily="18" charset="0"/>
                <a:cs typeface="Times New Roman" pitchFamily="18" charset="0"/>
              </a:rPr>
              <a:t> агропромышленный техникум» </a:t>
            </a:r>
          </a:p>
          <a:p>
            <a:pPr algn="l"/>
            <a:r>
              <a:rPr lang="ru-RU" sz="2000" b="1" i="1" dirty="0" err="1" smtClean="0">
                <a:solidFill>
                  <a:schemeClr val="bg1"/>
                </a:solidFill>
                <a:effectLst>
                  <a:outerShdw blurRad="38100" dist="38100" dir="2700000" algn="tl">
                    <a:srgbClr val="000000">
                      <a:alpha val="43137"/>
                    </a:srgbClr>
                  </a:outerShdw>
                </a:effectLst>
                <a:latin typeface="Georgia" pitchFamily="18" charset="0"/>
                <a:cs typeface="Times New Roman" pitchFamily="18" charset="0"/>
              </a:rPr>
              <a:t>Чапайкина</a:t>
            </a:r>
            <a:r>
              <a:rPr lang="ru-RU" sz="2000" b="1" i="1" dirty="0" smtClean="0">
                <a:solidFill>
                  <a:schemeClr val="bg1"/>
                </a:solidFill>
                <a:effectLst>
                  <a:outerShdw blurRad="38100" dist="38100" dir="2700000" algn="tl">
                    <a:srgbClr val="000000">
                      <a:alpha val="43137"/>
                    </a:srgbClr>
                  </a:outerShdw>
                </a:effectLst>
                <a:latin typeface="Georgia" pitchFamily="18" charset="0"/>
                <a:cs typeface="Times New Roman" pitchFamily="18" charset="0"/>
              </a:rPr>
              <a:t> Светлана Геннадьевна</a:t>
            </a:r>
            <a:endParaRPr lang="ru-RU" sz="2000" b="1" i="1" dirty="0">
              <a:solidFill>
                <a:schemeClr val="bg1"/>
              </a:solidFill>
              <a:effectLst>
                <a:outerShdw blurRad="38100" dist="38100" dir="2700000" algn="tl">
                  <a:srgbClr val="000000">
                    <a:alpha val="43137"/>
                  </a:srgbClr>
                </a:outerShdw>
              </a:effectLst>
              <a:latin typeface="Georgia" pitchFamily="18" charset="0"/>
              <a:cs typeface="Times New Roman" pitchFamily="18" charset="0"/>
            </a:endParaRPr>
          </a:p>
        </p:txBody>
      </p:sp>
      <p:sp>
        <p:nvSpPr>
          <p:cNvPr id="4" name="Прямоугольник 3"/>
          <p:cNvSpPr/>
          <p:nvPr/>
        </p:nvSpPr>
        <p:spPr>
          <a:xfrm>
            <a:off x="107504" y="764704"/>
            <a:ext cx="9036496" cy="2554545"/>
          </a:xfrm>
          <a:prstGeom prst="rect">
            <a:avLst/>
          </a:prstGeom>
        </p:spPr>
        <p:txBody>
          <a:bodyPr wrap="square">
            <a:spAutoFit/>
          </a:bodyPr>
          <a:lstStyle/>
          <a:p>
            <a: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Блок </a:t>
            </a:r>
            <a:b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«Рабата с понятием»</a:t>
            </a:r>
            <a:b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a:r>
            <a:b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endParaRPr lang="ru-RU" sz="4000"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упер физкультминутка для урока.mp4">
            <a:hlinkClick r:id="" action="ppaction://media"/>
          </p:cNvPr>
          <p:cNvPicPr>
            <a:picLocks noGrp="1" noRot="1" noChangeAspect="1"/>
          </p:cNvPicPr>
          <p:nvPr>
            <p:ph idx="1"/>
            <a:videoFile r:link="rId1"/>
          </p:nvPr>
        </p:nvPicPr>
        <p:blipFill>
          <a:blip r:embed="rId3" cstate="print"/>
          <a:stretch>
            <a:fillRect/>
          </a:stretch>
        </p:blipFill>
        <p:spPr>
          <a:xfrm>
            <a:off x="539552" y="548680"/>
            <a:ext cx="8280920" cy="5904656"/>
          </a:xfrm>
          <a:prstGeom prst="rect">
            <a:avLst/>
          </a:prstGeom>
        </p:spPr>
      </p:pic>
    </p:spTree>
  </p:cSld>
  <p:clrMapOvr>
    <a:masterClrMapping/>
  </p:clrMapOvr>
  <p:transition>
    <p:dissolve/>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80000">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1412776"/>
            <a:ext cx="7207422" cy="1938992"/>
          </a:xfrm>
          <a:prstGeom prst="rect">
            <a:avLst/>
          </a:prstGeom>
        </p:spPr>
        <p:txBody>
          <a:bodyPr wrap="square">
            <a:spAutoFit/>
          </a:bodyPr>
          <a:lstStyle/>
          <a:p>
            <a:r>
              <a:rPr lang="ru-RU" sz="6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Выполните </a:t>
            </a:r>
          </a:p>
          <a:p>
            <a:r>
              <a:rPr lang="ru-RU" sz="6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задания.</a:t>
            </a:r>
            <a:endParaRPr lang="ru-RU" sz="6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568952" cy="1008112"/>
          </a:xfrm>
        </p:spPr>
        <p:txBody>
          <a:bodyPr/>
          <a:lstStyle/>
          <a:p>
            <a:pPr algn="ctr"/>
            <a:r>
              <a:rPr lang="ru-RU" sz="2400"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Выделите из предложенного ряда слов два наиболее существенных признака для данного понятия. </a:t>
            </a:r>
            <a:endParaRPr lang="ru-RU" sz="2400" i="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endParaRPr>
          </a:p>
        </p:txBody>
      </p:sp>
      <p:sp>
        <p:nvSpPr>
          <p:cNvPr id="4" name="Текст 3"/>
          <p:cNvSpPr>
            <a:spLocks noGrp="1"/>
          </p:cNvSpPr>
          <p:nvPr>
            <p:ph type="body" sz="half" idx="2"/>
          </p:nvPr>
        </p:nvSpPr>
        <p:spPr>
          <a:xfrm>
            <a:off x="467544" y="1484784"/>
            <a:ext cx="9073008" cy="5040560"/>
          </a:xfrm>
        </p:spPr>
        <p:txBody>
          <a:bodyPr/>
          <a:lstStyle/>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Сад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(растения, садовник, собака, забор, земля).</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Река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(берег, рыба, рыболов, тина, вода).</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Город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(автомобиль, здания, толпа, улица, велосипед).</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Сарай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(сеновал, лошадь, крыша, скот, стены).</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Куб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(углы, чертеж, сторона, камень, дерево).</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Война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(самолет, пушки, сражения, ружья, солдаты).</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Деление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(класс, делимое, карандаш, делитель, бумага).</a:t>
            </a:r>
          </a:p>
          <a:p>
            <a:pPr lvl="0">
              <a:lnSpc>
                <a:spcPct val="150000"/>
              </a:lnSpc>
            </a:pPr>
            <a:endParaRPr lang="ru-RU" sz="2200" b="1" i="1" dirty="0" smtClean="0">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496944" cy="1412776"/>
          </a:xfrm>
        </p:spPr>
        <p:txBody>
          <a:bodyPr/>
          <a:lstStyle/>
          <a:p>
            <a:pPr algn="ctr"/>
            <a:r>
              <a:rPr lang="ru-RU" sz="2400"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Выделите из предложенного ряда слов два наиболее существенных признака для данного понятия. </a:t>
            </a:r>
            <a:endParaRPr lang="ru-RU" sz="240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endParaRPr>
          </a:p>
        </p:txBody>
      </p:sp>
      <p:sp>
        <p:nvSpPr>
          <p:cNvPr id="4" name="Текст 3"/>
          <p:cNvSpPr>
            <a:spLocks noGrp="1"/>
          </p:cNvSpPr>
          <p:nvPr>
            <p:ph type="body" sz="half" idx="2"/>
          </p:nvPr>
        </p:nvSpPr>
        <p:spPr>
          <a:xfrm>
            <a:off x="467544" y="1529408"/>
            <a:ext cx="8821488" cy="5328592"/>
          </a:xfrm>
        </p:spPr>
        <p:txBody>
          <a:bodyPr/>
          <a:lstStyle/>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Книга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(рисунки, рассказ, бумага, оглавление, текст).</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Пение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(звон, искусство, голос, аплодисменты, мелодия).</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Землетрясение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(пожар, смерть, колебания почвы, шум, наводнение).</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Библиотека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(столы, книги, читальный зал, гардероб, читатели).</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Патриотизм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(город, родина, друзья, семья, человек). </a:t>
            </a:r>
          </a:p>
          <a:p>
            <a:pPr lvl="0">
              <a:lnSpc>
                <a:spcPct val="150000"/>
              </a:lnSpc>
            </a:pPr>
            <a:endParaRPr lang="ru-RU" sz="2400" b="1" i="1" dirty="0" smtClean="0">
              <a:latin typeface="Georgia" pitchFamily="18" charset="0"/>
            </a:endParaRPr>
          </a:p>
          <a:p>
            <a:pPr lvl="0">
              <a:lnSpc>
                <a:spcPct val="150000"/>
              </a:lnSpc>
            </a:pPr>
            <a:r>
              <a:rPr lang="ru-RU" sz="2400" b="1" i="1" dirty="0" smtClean="0">
                <a:latin typeface="Georgia" pitchFamily="18" charset="0"/>
              </a:rPr>
              <a:t> </a:t>
            </a:r>
          </a:p>
          <a:p>
            <a:endParaRPr lang="ru-RU"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60648"/>
            <a:ext cx="9036496" cy="1296144"/>
          </a:xfrm>
        </p:spPr>
        <p:txBody>
          <a:bodyPr/>
          <a:lstStyle/>
          <a:p>
            <a:pPr algn="ctr"/>
            <a:r>
              <a:rPr lang="ru-RU" sz="2400"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Выделите из предложенного ряда слов два наиболее существенных признака для данного понятия. </a:t>
            </a:r>
            <a:endParaRPr lang="ru-RU" sz="240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endParaRPr>
          </a:p>
        </p:txBody>
      </p:sp>
      <p:sp>
        <p:nvSpPr>
          <p:cNvPr id="4" name="Текст 3"/>
          <p:cNvSpPr>
            <a:spLocks noGrp="1"/>
          </p:cNvSpPr>
          <p:nvPr>
            <p:ph type="body" sz="half" idx="2"/>
          </p:nvPr>
        </p:nvSpPr>
        <p:spPr>
          <a:xfrm>
            <a:off x="467544" y="1556792"/>
            <a:ext cx="8676456" cy="5112568"/>
          </a:xfrm>
        </p:spPr>
        <p:txBody>
          <a:bodyPr/>
          <a:lstStyle/>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Школа</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(здание, стол, ученики, учитель, ручка).</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Квадрат</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(сторона, углы, бумага, карандаш, чертеж).</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Термометр</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(тепловые явления, шкала, температура, прибор).</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Чтение</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(глаза, книга, очки, текст, слово).</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Газета</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(правда, происшествие, кроссворд, бумага, редактор).</a:t>
            </a:r>
          </a:p>
          <a:p>
            <a:pPr lvl="0">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Игра </a:t>
            </a:r>
            <a:r>
              <a:rPr lang="ru-RU" sz="2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(карты, игроки, фишки, наказания, правила).</a:t>
            </a:r>
          </a:p>
          <a:p>
            <a:endParaRPr lang="ru-RU" sz="2200" b="1" i="1" dirty="0">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268760"/>
            <a:ext cx="8352928" cy="4752528"/>
          </a:xfrm>
        </p:spPr>
        <p:txBody>
          <a:bodyPr/>
          <a:lstStyle/>
          <a:p>
            <a:pPr>
              <a:lnSpc>
                <a:spcPct val="150000"/>
              </a:lnSpc>
            </a:pPr>
            <a:r>
              <a:rPr lang="ru-RU" sz="24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Кольцо</a:t>
            </a:r>
            <a: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(диаметр, алмаз, проба, окружность, золото).</a:t>
            </a:r>
            <a:b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24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Больница</a:t>
            </a:r>
            <a: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(помещение, уколы, врач, градусник, больные).</a:t>
            </a:r>
            <a:b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24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Спорт </a:t>
            </a:r>
            <a: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(медаль, оркестр, состязания, победа, стадион).</a:t>
            </a:r>
            <a:b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24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Автомобиль</a:t>
            </a:r>
            <a: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(колесо, транспортное средство, </a:t>
            </a:r>
            <a:b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руль, водитель).</a:t>
            </a:r>
            <a:r>
              <a:rPr lang="ru-RU"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a:r>
            <a:br>
              <a:rPr lang="ru-RU"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24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Лес</a:t>
            </a:r>
            <a: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(почва, грибы, охотник, дерево, волк).</a:t>
            </a:r>
            <a:b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24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Любовь</a:t>
            </a:r>
            <a: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(розы, чувства, человек, свидание, свадьба).</a:t>
            </a:r>
            <a:br>
              <a:rPr lang="ru-RU" sz="22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endParaRPr lang="ru-RU" sz="22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Заголовок 1"/>
          <p:cNvSpPr txBox="1">
            <a:spLocks/>
          </p:cNvSpPr>
          <p:nvPr/>
        </p:nvSpPr>
        <p:spPr bwMode="auto">
          <a:xfrm>
            <a:off x="179512" y="404664"/>
            <a:ext cx="8640960" cy="1008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2400" b="1" i="1" u="none" strike="noStrike" kern="0" normalizeH="0" baseline="0" noProof="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uLnTx/>
                <a:uFillTx/>
                <a:latin typeface="Georgia" pitchFamily="18" charset="0"/>
                <a:ea typeface="+mj-ea"/>
                <a:cs typeface="+mj-cs"/>
              </a:rPr>
              <a:t>Выделите из предложенного ряда слов два наиболее существенных признака для данного понятия. </a:t>
            </a:r>
            <a:endParaRPr kumimoji="0" lang="ru-RU" sz="2400" b="1" i="0" u="none" strike="noStrike" kern="0" normalizeH="0" baseline="0" noProof="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uLnTx/>
              <a:uFillTx/>
              <a:latin typeface="+mj-lt"/>
              <a:ea typeface="+mj-ea"/>
              <a:cs typeface="+mj-cs"/>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620688"/>
            <a:ext cx="6840760" cy="3312368"/>
          </a:xfrm>
        </p:spPr>
        <p:txBody>
          <a:bodyPr/>
          <a:lstStyle/>
          <a:p>
            <a:pPr algn="ctr">
              <a:lnSpc>
                <a:spcPct val="150000"/>
              </a:lnSpc>
            </a:pPr>
            <a:r>
              <a:rPr lang="ru-RU" sz="36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Придумайте свое понятие. Запишите его признаки и выделите существенные.</a:t>
            </a:r>
            <a:endParaRPr lang="ru-RU" sz="3600" b="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352928" cy="1008112"/>
          </a:xfrm>
        </p:spPr>
        <p:txBody>
          <a:bodyPr/>
          <a:lstStyle/>
          <a:p>
            <a:pPr algn="ctr"/>
            <a:r>
              <a:rPr lang="ru-RU" sz="2400"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Какие существенные признаки подсказывают ответ в следующих загадках?</a:t>
            </a:r>
            <a:endParaRPr lang="ru-RU" sz="2400" i="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endParaRPr>
          </a:p>
        </p:txBody>
      </p:sp>
      <p:sp>
        <p:nvSpPr>
          <p:cNvPr id="4" name="Текст 3"/>
          <p:cNvSpPr>
            <a:spLocks noGrp="1"/>
          </p:cNvSpPr>
          <p:nvPr>
            <p:ph type="body" sz="half" idx="2"/>
          </p:nvPr>
        </p:nvSpPr>
        <p:spPr>
          <a:xfrm>
            <a:off x="395536" y="1484784"/>
            <a:ext cx="8352928" cy="5112568"/>
          </a:xfrm>
        </p:spPr>
        <p:txBody>
          <a:bodyPr/>
          <a:lstStyle/>
          <a:p>
            <a:pPr>
              <a:lnSpc>
                <a:spcPct val="150000"/>
              </a:lnSpc>
              <a:buFont typeface="Arial" pitchFamily="34" charset="0"/>
              <a:buChar char="•"/>
            </a:pPr>
            <a:r>
              <a:rPr lang="ru-RU" sz="2400" b="1" i="1" dirty="0" smtClean="0">
                <a:latin typeface="Georgia" pitchFamily="18" charset="0"/>
              </a:rPr>
              <a:t> </a:t>
            </a: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Сам алый, сахарный, кафтан зеленый, бархатный.</a:t>
            </a:r>
          </a:p>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Сидит дед. Во сто шуб одет. Кто его раздевает, тот слезы проливает.</a:t>
            </a:r>
          </a:p>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Висит груша – нельзя скушать.</a:t>
            </a:r>
          </a:p>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Две сестрицы качались – правды добивались, а когда добились, то остановились.</a:t>
            </a:r>
          </a:p>
          <a:p>
            <a:pPr>
              <a:lnSpc>
                <a:spcPct val="150000"/>
              </a:lnSpc>
              <a:buFont typeface="Arial" pitchFamily="34" charset="0"/>
              <a:buChar char="•"/>
            </a:pPr>
            <a:endPar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467544" y="1484784"/>
            <a:ext cx="7848872" cy="4536504"/>
          </a:xfrm>
        </p:spPr>
        <p:txBody>
          <a:bodyPr/>
          <a:lstStyle/>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Станут два братца в речке купаться, вынырнут вместе, вместе нырнут – лодке на месте стоять не дадут.</a:t>
            </a:r>
          </a:p>
          <a:p>
            <a:pPr lvl="0">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Отгадай, что за вещица: острый клювик, но не птица, этим клювом она сеет в поле семена, но не на грядке, а в твоей тетрадке.</a:t>
            </a:r>
          </a:p>
          <a:p>
            <a:endPar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Заголовок 1"/>
          <p:cNvSpPr>
            <a:spLocks noGrp="1"/>
          </p:cNvSpPr>
          <p:nvPr>
            <p:ph type="title"/>
          </p:nvPr>
        </p:nvSpPr>
        <p:spPr>
          <a:xfrm>
            <a:off x="251520" y="116632"/>
            <a:ext cx="8352928" cy="1008112"/>
          </a:xfrm>
        </p:spPr>
        <p:txBody>
          <a:bodyPr/>
          <a:lstStyle/>
          <a:p>
            <a:pPr algn="ctr"/>
            <a:r>
              <a:rPr lang="ru-RU" sz="2400"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Какие существенные признаки подсказывают ответ в следующих загадках?</a:t>
            </a:r>
            <a:endParaRPr lang="ru-RU" sz="2400" i="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251520" y="116632"/>
            <a:ext cx="8352928" cy="1008112"/>
          </a:xfrm>
        </p:spPr>
        <p:txBody>
          <a:bodyPr/>
          <a:lstStyle/>
          <a:p>
            <a:pPr algn="ctr"/>
            <a:r>
              <a:rPr lang="ru-RU" sz="2400"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Какие существенные признаки подсказывают ответ в следующих загадках?</a:t>
            </a:r>
            <a:endParaRPr lang="ru-RU" sz="2400" i="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endParaRPr>
          </a:p>
        </p:txBody>
      </p:sp>
      <p:sp>
        <p:nvSpPr>
          <p:cNvPr id="6" name="Текст 3"/>
          <p:cNvSpPr txBox="1">
            <a:spLocks/>
          </p:cNvSpPr>
          <p:nvPr/>
        </p:nvSpPr>
        <p:spPr>
          <a:xfrm>
            <a:off x="251520" y="1484784"/>
            <a:ext cx="8784976" cy="4032448"/>
          </a:xfrm>
          <a:prstGeom prst="rect">
            <a:avLst/>
          </a:prstGeom>
        </p:spPr>
        <p:txBody>
          <a:bodyPr/>
          <a:lstStyle/>
          <a:p>
            <a:pPr marL="342900" marR="0" lvl="0" indent="-342900" algn="l" defTabSz="914400" rtl="0" eaLnBrk="1" fontAlgn="base" latinLnBrk="0" hangingPunct="1">
              <a:lnSpc>
                <a:spcPct val="150000"/>
              </a:lnSpc>
              <a:spcBef>
                <a:spcPct val="20000"/>
              </a:spcBef>
              <a:spcAft>
                <a:spcPct val="0"/>
              </a:spcAft>
              <a:buClrTx/>
              <a:buSzTx/>
              <a:buFont typeface="Arial" pitchFamily="34" charset="0"/>
              <a:buChar char="•"/>
              <a:tabLst/>
              <a:defRPr/>
            </a:pPr>
            <a:r>
              <a:rPr kumimoji="0" lang="ru-RU" sz="2400" b="1" i="1" u="none" strike="noStrike" kern="0" cap="none" spc="0" normalizeH="0" baseline="0" noProof="0" dirty="0" smtClean="0">
                <a:ln>
                  <a:noFill/>
                </a:ln>
                <a:solidFill>
                  <a:schemeClr val="bg1"/>
                </a:solidFill>
                <a:effectLst/>
                <a:uLnTx/>
                <a:uFillTx/>
                <a:latin typeface="Georgia" pitchFamily="18" charset="0"/>
                <a:ea typeface="+mn-ea"/>
                <a:cs typeface="+mn-cs"/>
              </a:rPr>
              <a:t> </a:t>
            </a:r>
            <a:r>
              <a:rPr kumimoji="0" lang="ru-RU" sz="2400"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Две курносые</a:t>
            </a:r>
            <a:r>
              <a:rPr kumimoji="0" lang="ru-RU" sz="2400" i="1" u="none" strike="noStrike" kern="0" normalizeH="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 подружки не отстали друг от дружки, обе по снегу бегут, обе песенки поют, обе ленты на снегу оставляют на бегу</a:t>
            </a:r>
            <a:r>
              <a:rPr kumimoji="0" lang="ru-RU" sz="2400"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a:t>
            </a:r>
          </a:p>
          <a:p>
            <a:pPr marL="342900" marR="0" lvl="0" indent="-342900" algn="l" defTabSz="914400" rtl="0" eaLnBrk="1" fontAlgn="base" latinLnBrk="0" hangingPunct="1">
              <a:lnSpc>
                <a:spcPct val="150000"/>
              </a:lnSpc>
              <a:spcBef>
                <a:spcPct val="20000"/>
              </a:spcBef>
              <a:spcAft>
                <a:spcPct val="0"/>
              </a:spcAft>
              <a:buClrTx/>
              <a:buSzTx/>
              <a:buFont typeface="Arial" pitchFamily="34" charset="0"/>
              <a:buChar char="•"/>
              <a:tabLst/>
              <a:defRPr/>
            </a:pPr>
            <a:r>
              <a:rPr kumimoji="0" lang="ru-RU" sz="2400"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 Золотист он и усат,</a:t>
            </a:r>
            <a:r>
              <a:rPr kumimoji="0" lang="ru-RU" sz="2400" i="1" u="none" strike="noStrike" kern="0" normalizeH="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 в</a:t>
            </a:r>
            <a:r>
              <a:rPr kumimoji="0" lang="ru-RU" sz="2400"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 ста карманах сто ребят.</a:t>
            </a:r>
          </a:p>
          <a:p>
            <a:pPr marL="342900" marR="0" lvl="0" indent="-342900" algn="l" defTabSz="914400" rtl="0" eaLnBrk="1" fontAlgn="base" latinLnBrk="0" hangingPunct="1">
              <a:lnSpc>
                <a:spcPct val="150000"/>
              </a:lnSpc>
              <a:spcBef>
                <a:spcPct val="20000"/>
              </a:spcBef>
              <a:spcAft>
                <a:spcPct val="0"/>
              </a:spcAft>
              <a:buClrTx/>
              <a:buSzTx/>
              <a:buFont typeface="Arial" pitchFamily="34" charset="0"/>
              <a:buChar char="•"/>
              <a:tabLst/>
              <a:defRPr/>
            </a:pPr>
            <a:r>
              <a:rPr kumimoji="0" lang="ru-RU" sz="2400"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Модница крылатая, платье полосатое, ростом хоть и кроха, укусит</a:t>
            </a:r>
            <a:r>
              <a:rPr kumimoji="0" lang="ru-RU" sz="2400" i="1" u="none" strike="noStrike" kern="0" normalizeH="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 </a:t>
            </a:r>
            <a:r>
              <a:rPr kumimoji="0" lang="ru-RU" sz="2400" i="1" u="none" strike="noStrike" kern="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Georgia" pitchFamily="18" charset="0"/>
                <a:ea typeface="+mn-ea"/>
                <a:cs typeface="+mn-cs"/>
              </a:rPr>
              <a:t>– будет плохо.</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052736"/>
            <a:ext cx="7632849" cy="3154672"/>
          </a:xfrm>
        </p:spPr>
        <p:txBody>
          <a:bodyPr/>
          <a:lstStyle/>
          <a:p>
            <a:pPr algn="ctr">
              <a:lnSpc>
                <a:spcPct val="150000"/>
              </a:lnSpc>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Тема: </a:t>
            </a:r>
            <a:b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40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Выделение существенных признаков.</a:t>
            </a:r>
            <a:endParaRPr lang="ru-RU" sz="40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3"/>
          <p:cNvSpPr>
            <a:spLocks noGrp="1"/>
          </p:cNvSpPr>
          <p:nvPr>
            <p:ph type="body" sz="half" idx="2"/>
          </p:nvPr>
        </p:nvSpPr>
        <p:spPr>
          <a:xfrm>
            <a:off x="539552" y="980728"/>
            <a:ext cx="7848872" cy="5112568"/>
          </a:xfrm>
        </p:spPr>
        <p:txBody>
          <a:bodyPr/>
          <a:lstStyle/>
          <a:p>
            <a:pPr algn="ctr">
              <a:lnSpc>
                <a:spcPct val="150000"/>
              </a:lnSpc>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Придумайте сами загадку. Указание на какие существенные признаки показывает ответ.</a:t>
            </a:r>
          </a:p>
          <a:p>
            <a:pPr algn="ctr">
              <a:lnSpc>
                <a:spcPct val="150000"/>
              </a:lnSpc>
            </a:pPr>
            <a:endParaRPr lang="ru-RU" sz="4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467544" y="188640"/>
            <a:ext cx="8424936" cy="936104"/>
          </a:xfrm>
        </p:spPr>
        <p:txBody>
          <a:bodyPr/>
          <a:lstStyle/>
          <a:p>
            <a:pPr algn="ctr"/>
            <a:r>
              <a:rPr lang="ru-RU" sz="2400"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Исключите лишнее слово и объясните, почему именно данное слово вы считаете лишним.</a:t>
            </a:r>
            <a:endParaRPr lang="ru-RU" sz="2400" i="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endParaRPr>
          </a:p>
        </p:txBody>
      </p:sp>
      <p:sp>
        <p:nvSpPr>
          <p:cNvPr id="6" name="Текст 3"/>
          <p:cNvSpPr>
            <a:spLocks noGrp="1"/>
          </p:cNvSpPr>
          <p:nvPr>
            <p:ph type="body" sz="half" idx="2"/>
          </p:nvPr>
        </p:nvSpPr>
        <p:spPr>
          <a:xfrm>
            <a:off x="1547664" y="1556792"/>
            <a:ext cx="5630416" cy="3240360"/>
          </a:xfrm>
        </p:spPr>
        <p:txBody>
          <a:bodyPr/>
          <a:lstStyle/>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Курица, пшеница, подушка</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Книга, телевизор , пылесос</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Корова, ботинки, трава</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Мензурка, кастрюля, термометр</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Вертолет, вентилятор, телега</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Метр, линейка, конфета</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Собака, помидор, солнце</a:t>
            </a:r>
          </a:p>
          <a:p>
            <a:endParaRPr lang="ru-RU" sz="2000" b="1" i="1" dirty="0">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type="title"/>
          </p:nvPr>
        </p:nvSpPr>
        <p:spPr>
          <a:xfrm>
            <a:off x="0" y="188640"/>
            <a:ext cx="9144000" cy="2088232"/>
          </a:xfrm>
        </p:spPr>
        <p:txBody>
          <a:bodyPr/>
          <a:lstStyle/>
          <a:p>
            <a:pPr algn="ctr">
              <a:lnSpc>
                <a:spcPct val="150000"/>
              </a:lnSpc>
            </a:pPr>
            <a:r>
              <a:rPr lang="ru-RU" sz="2400"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Преобразуйте данное слово в несколько этапов. При этом можно менять одновременно только одну букву. Каждое новое слово должно иметь смысл.</a:t>
            </a:r>
            <a:endParaRPr lang="ru-RU" sz="2400" i="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endParaRPr>
          </a:p>
        </p:txBody>
      </p:sp>
      <p:sp>
        <p:nvSpPr>
          <p:cNvPr id="6" name="Текст 3"/>
          <p:cNvSpPr>
            <a:spLocks noGrp="1"/>
          </p:cNvSpPr>
          <p:nvPr>
            <p:ph type="body" sz="half" idx="2"/>
          </p:nvPr>
        </p:nvSpPr>
        <p:spPr>
          <a:xfrm>
            <a:off x="827584" y="2420888"/>
            <a:ext cx="7488832" cy="3528392"/>
          </a:xfrm>
        </p:spPr>
        <p:txBody>
          <a:bodyPr/>
          <a:lstStyle/>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Сено – соль 	Сено – село – соло – соль</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Кора – нога</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Мак – шаг</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бег  – рак </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море – пара</a:t>
            </a:r>
          </a:p>
          <a:p>
            <a:pPr>
              <a:lnSpc>
                <a:spcPct val="150000"/>
              </a:lnSpc>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Борт – коса</a:t>
            </a:r>
            <a:endParaRPr lang="ru-RU" sz="24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620688"/>
            <a:ext cx="7776864" cy="3096344"/>
          </a:xfrm>
        </p:spPr>
        <p:txBody>
          <a:bodyPr/>
          <a:lstStyle/>
          <a:p>
            <a:pPr algn="ctr">
              <a:lnSpc>
                <a:spcPct val="150000"/>
              </a:lnSpc>
            </a:pPr>
            <a:r>
              <a:rPr lang="ru-RU" sz="36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Придумайте свой вариант преобразования слов. Запишите его.</a:t>
            </a:r>
            <a:endParaRPr lang="ru-RU" sz="3600"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7772400" cy="4896544"/>
          </a:xfrm>
        </p:spPr>
        <p:txBody>
          <a:bodyPr/>
          <a:lstStyle/>
          <a:p>
            <a:pPr algn="ctr">
              <a:lnSpc>
                <a:spcPct val="150000"/>
              </a:lnSpc>
            </a:pPr>
            <a:r>
              <a:rPr lang="ru-RU" sz="4400" b="0" i="1"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Перечислите </a:t>
            </a:r>
            <a:br>
              <a:rPr lang="ru-RU" sz="4400" b="0" i="1"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r>
              <a:rPr lang="ru-RU" sz="4400" b="0" i="1" cap="none"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новые понятия, которые вы услышали на этом уроке.</a:t>
            </a:r>
            <a:endParaRPr lang="ru-RU" sz="4400" b="0" i="1" cap="non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7992888" cy="5078313"/>
          </a:xfrm>
          <a:prstGeom prst="rect">
            <a:avLst/>
          </a:prstGeom>
        </p:spPr>
        <p:txBody>
          <a:bodyPr wrap="square">
            <a:spAutoFit/>
          </a:bodyPr>
          <a:lstStyle/>
          <a:p>
            <a:pPr>
              <a:lnSpc>
                <a:spcPct val="150000"/>
              </a:lnSpc>
              <a:buFont typeface="Wingdings" pitchFamily="2" charset="2"/>
              <a:buChar char="ü"/>
            </a:pPr>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Существенным называется признак, без которого нельзя помыслить само существование данного понятия.</a:t>
            </a:r>
          </a:p>
          <a:p>
            <a:pPr>
              <a:lnSpc>
                <a:spcPct val="150000"/>
              </a:lnSpc>
              <a:buFont typeface="Wingdings" pitchFamily="2" charset="2"/>
              <a:buChar char="ü"/>
            </a:pPr>
            <a:endPar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a:p>
            <a:pPr>
              <a:lnSpc>
                <a:spcPct val="150000"/>
              </a:lnSpc>
              <a:buFont typeface="Wingdings" pitchFamily="2" charset="2"/>
              <a:buChar char="ü"/>
            </a:pPr>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Несущественным называется признак, без которого мы можем помыслить существование данного понятия.</a:t>
            </a:r>
          </a:p>
          <a:p>
            <a:pPr>
              <a:lnSpc>
                <a:spcPct val="150000"/>
              </a:lnSpc>
            </a:pPr>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a:r>
            <a:b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br>
            <a:endPar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
        <p:nvSpPr>
          <p:cNvPr id="3" name="Прямоугольник 2"/>
          <p:cNvSpPr/>
          <p:nvPr/>
        </p:nvSpPr>
        <p:spPr>
          <a:xfrm>
            <a:off x="467544" y="4653136"/>
            <a:ext cx="8424936" cy="1133067"/>
          </a:xfrm>
          <a:prstGeom prst="rect">
            <a:avLst/>
          </a:prstGeom>
        </p:spPr>
        <p:txBody>
          <a:bodyPr wrap="square">
            <a:spAutoFit/>
          </a:bodyPr>
          <a:lstStyle/>
          <a:p>
            <a:pPr>
              <a:lnSpc>
                <a:spcPct val="150000"/>
              </a:lnSpc>
            </a:pPr>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Посредством выделения существенных признаков формируются понятия.</a:t>
            </a:r>
            <a:endParaRPr lang="ru-RU"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30006" y="692696"/>
            <a:ext cx="6999032" cy="646331"/>
          </a:xfrm>
          <a:prstGeom prst="rect">
            <a:avLst/>
          </a:prstGeom>
        </p:spPr>
        <p:txBody>
          <a:bodyPr wrap="none">
            <a:spAutoFit/>
          </a:bodyPr>
          <a:lstStyle/>
          <a:p>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Оперативная память группы!</a:t>
            </a:r>
            <a:endParaRPr lang="ru-RU" sz="36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
        <p:nvSpPr>
          <p:cNvPr id="3" name="Прямоугольник 2"/>
          <p:cNvSpPr/>
          <p:nvPr/>
        </p:nvSpPr>
        <p:spPr>
          <a:xfrm>
            <a:off x="395536" y="1988840"/>
            <a:ext cx="8748464" cy="3046988"/>
          </a:xfrm>
          <a:prstGeom prst="rect">
            <a:avLst/>
          </a:prstGeom>
        </p:spPr>
        <p:txBody>
          <a:bodyPr wrap="square">
            <a:spAutoFit/>
          </a:bodyPr>
          <a:lstStyle/>
          <a:p>
            <a:pPr algn="l">
              <a:lnSpc>
                <a:spcPct val="150000"/>
              </a:lnSpc>
              <a:buFont typeface="Wingdings" pitchFamily="2" charset="2"/>
              <a:buNone/>
              <a:defRPr/>
            </a:pPr>
            <a:r>
              <a:rPr lang="ru-RU" sz="3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На доске пишем:</a:t>
            </a:r>
          </a:p>
          <a:p>
            <a:pPr algn="l">
              <a:lnSpc>
                <a:spcPct val="150000"/>
              </a:lnSpc>
              <a:buFont typeface="Wingdings" pitchFamily="2" charset="2"/>
              <a:buNone/>
              <a:defRPr/>
            </a:pPr>
            <a:endParaRPr lang="ru-RU" sz="3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a:p>
            <a:pPr algn="l">
              <a:lnSpc>
                <a:spcPct val="150000"/>
              </a:lnSpc>
              <a:buFont typeface="Wingdings" pitchFamily="2" charset="2"/>
              <a:buNone/>
              <a:defRPr/>
            </a:pPr>
            <a:r>
              <a:rPr lang="ru-RU" sz="3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1- если узнали что-то новое;</a:t>
            </a:r>
          </a:p>
          <a:p>
            <a:pPr algn="l">
              <a:lnSpc>
                <a:spcPct val="150000"/>
              </a:lnSpc>
              <a:buFont typeface="Wingdings" pitchFamily="2" charset="2"/>
              <a:buNone/>
              <a:defRPr/>
            </a:pPr>
            <a:r>
              <a:rPr lang="ru-RU" sz="32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0 – если ничего нового не узнали</a:t>
            </a:r>
            <a:endParaRPr lang="ru-RU" sz="32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971600" y="548680"/>
            <a:ext cx="7560840" cy="4536504"/>
          </a:xfrm>
        </p:spPr>
        <p:txBody>
          <a:bodyPr/>
          <a:lstStyle/>
          <a:p>
            <a:pPr algn="ctr">
              <a:lnSpc>
                <a:spcPct val="150000"/>
              </a:lnSpc>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Каждое понятие можно </a:t>
            </a:r>
          </a:p>
          <a:p>
            <a:pPr algn="ctr">
              <a:lnSpc>
                <a:spcPct val="150000"/>
              </a:lnSpc>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описать с помощью признаков. Признаками являются их свойства (зеленый, круглый, горький, большой и т.д.)</a:t>
            </a:r>
            <a:endParaRPr lang="ru-RU" sz="36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340768"/>
            <a:ext cx="4536504" cy="3096344"/>
          </a:xfrm>
        </p:spPr>
        <p:txBody>
          <a:bodyPr/>
          <a:lstStyle/>
          <a:p>
            <a:pPr algn="ctr">
              <a:lnSpc>
                <a:spcPct val="150000"/>
              </a:lnSpc>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Давайте вспомним, что же такое понятие?</a:t>
            </a:r>
            <a:endParaRPr lang="ru-RU" sz="36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99592" y="1196752"/>
            <a:ext cx="7315200" cy="4267200"/>
          </a:xfrm>
        </p:spPr>
        <p:txBody>
          <a:bodyPr/>
          <a:lstStyle/>
          <a:p>
            <a:pPr algn="ctr">
              <a:lnSpc>
                <a:spcPct val="150000"/>
              </a:lnSpc>
              <a:buNone/>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Понятие –</a:t>
            </a:r>
            <a:r>
              <a:rPr lang="ru-RU"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 это логически оформленная мысль о предмете, включающая ряд существенных признаков понятия.</a:t>
            </a:r>
            <a:endParaRPr lang="ru-RU"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31640" y="1340768"/>
            <a:ext cx="6192688" cy="4267200"/>
          </a:xfrm>
        </p:spPr>
        <p:txBody>
          <a:bodyPr/>
          <a:lstStyle/>
          <a:p>
            <a:pPr algn="ctr">
              <a:lnSpc>
                <a:spcPct val="150000"/>
              </a:lnSpc>
              <a:buNone/>
            </a:pPr>
            <a:r>
              <a:rPr lang="ru-RU" sz="36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Назовите каждый свое понятие, обобщите и ограничьте его.</a:t>
            </a:r>
            <a:endParaRPr lang="ru-RU" sz="36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545388" cy="1080120"/>
          </a:xfrm>
        </p:spPr>
        <p:txBody>
          <a:bodyPr/>
          <a:lstStyle/>
          <a:p>
            <a:pPr algn="ctr"/>
            <a:r>
              <a:rPr lang="ru-RU" sz="2400" b="1" i="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rPr>
              <a:t>Расположите следующие понятия в логической последовательности от общего к частному (видовому)</a:t>
            </a:r>
            <a:endParaRPr lang="ru-RU" sz="2400" b="1" i="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Georgia" pitchFamily="18" charset="0"/>
            </a:endParaRPr>
          </a:p>
        </p:txBody>
      </p:sp>
      <p:sp>
        <p:nvSpPr>
          <p:cNvPr id="3" name="Содержимое 2"/>
          <p:cNvSpPr>
            <a:spLocks noGrp="1"/>
          </p:cNvSpPr>
          <p:nvPr>
            <p:ph idx="1"/>
          </p:nvPr>
        </p:nvSpPr>
        <p:spPr>
          <a:xfrm>
            <a:off x="575048" y="1412776"/>
            <a:ext cx="8568952" cy="5328592"/>
          </a:xfrm>
        </p:spPr>
        <p:txBody>
          <a:bodyPr/>
          <a:lstStyle/>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Термометр, прибор, измерительный прибор.</a:t>
            </a:r>
          </a:p>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Явления природы, тепловые явления, физические</a:t>
            </a:r>
          </a:p>
          <a:p>
            <a:pPr>
              <a:lnSpc>
                <a:spcPct val="150000"/>
              </a:lnSpc>
              <a:buNone/>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явления.</a:t>
            </a:r>
          </a:p>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Вещество, железо, металл.</a:t>
            </a:r>
          </a:p>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Знаки, точка, знаки препинания.</a:t>
            </a:r>
          </a:p>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Фигура, треугольник, геометрическая фигура.</a:t>
            </a:r>
          </a:p>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Растение, цветковое растение, роза.</a:t>
            </a:r>
          </a:p>
          <a:p>
            <a:pPr>
              <a:lnSpc>
                <a:spcPct val="150000"/>
              </a:lnSpc>
              <a:buFont typeface="Arial" pitchFamily="34" charset="0"/>
              <a:buChar char="•"/>
            </a:pPr>
            <a:r>
              <a:rPr lang="ru-RU" sz="240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Клубника, растение, ягода.</a:t>
            </a:r>
            <a:endParaRPr lang="ru-RU" sz="240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764704"/>
            <a:ext cx="6048672" cy="2952328"/>
          </a:xfrm>
        </p:spPr>
        <p:txBody>
          <a:bodyPr/>
          <a:lstStyle/>
          <a:p>
            <a:pPr algn="ctr">
              <a:lnSpc>
                <a:spcPct val="150000"/>
              </a:lnSpc>
            </a:pPr>
            <a:r>
              <a:rPr lang="ru-RU" sz="3600" b="0" i="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rPr>
              <a:t>Представьте себе ситуацию, вы встретили иностранца…</a:t>
            </a:r>
            <a:endParaRPr lang="ru-RU" sz="3600" b="0" i="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eorgia" pitchFamily="18" charset="0"/>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powerpoint-template">
  <a:themeElements>
    <a:clrScheme name="powerpoint-template-24 13">
      <a:dk1>
        <a:srgbClr val="4D4D4D"/>
      </a:dk1>
      <a:lt1>
        <a:srgbClr val="FFFFFF"/>
      </a:lt1>
      <a:dk2>
        <a:srgbClr val="4D4D4D"/>
      </a:dk2>
      <a:lt2>
        <a:srgbClr val="045B4B"/>
      </a:lt2>
      <a:accent1>
        <a:srgbClr val="1C7C70"/>
      </a:accent1>
      <a:accent2>
        <a:srgbClr val="379690"/>
      </a:accent2>
      <a:accent3>
        <a:srgbClr val="FFFFFF"/>
      </a:accent3>
      <a:accent4>
        <a:srgbClr val="404040"/>
      </a:accent4>
      <a:accent5>
        <a:srgbClr val="ABBFBB"/>
      </a:accent5>
      <a:accent6>
        <a:srgbClr val="318782"/>
      </a:accent6>
      <a:hlink>
        <a:srgbClr val="54B2A4"/>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93CB6A"/>
        </a:lt2>
        <a:accent1>
          <a:srgbClr val="71BE5E"/>
        </a:accent1>
        <a:accent2>
          <a:srgbClr val="A0CD6E"/>
        </a:accent2>
        <a:accent3>
          <a:srgbClr val="FFFFFF"/>
        </a:accent3>
        <a:accent4>
          <a:srgbClr val="404040"/>
        </a:accent4>
        <a:accent5>
          <a:srgbClr val="BBDBB6"/>
        </a:accent5>
        <a:accent6>
          <a:srgbClr val="91BA63"/>
        </a:accent6>
        <a:hlink>
          <a:srgbClr val="6BAB4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189C25"/>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1E14F"/>
        </a:lt2>
        <a:accent1>
          <a:srgbClr val="33B642"/>
        </a:accent1>
        <a:accent2>
          <a:srgbClr val="5ED05F"/>
        </a:accent2>
        <a:accent3>
          <a:srgbClr val="FFFFFF"/>
        </a:accent3>
        <a:accent4>
          <a:srgbClr val="404040"/>
        </a:accent4>
        <a:accent5>
          <a:srgbClr val="ADD7B0"/>
        </a:accent5>
        <a:accent6>
          <a:srgbClr val="54BC55"/>
        </a:accent6>
        <a:hlink>
          <a:srgbClr val="66D15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4C8E3D"/>
        </a:lt2>
        <a:accent1>
          <a:srgbClr val="66A050"/>
        </a:accent1>
        <a:accent2>
          <a:srgbClr val="6EA552"/>
        </a:accent2>
        <a:accent3>
          <a:srgbClr val="FFFFFF"/>
        </a:accent3>
        <a:accent4>
          <a:srgbClr val="404040"/>
        </a:accent4>
        <a:accent5>
          <a:srgbClr val="B8CDB3"/>
        </a:accent5>
        <a:accent6>
          <a:srgbClr val="639549"/>
        </a:accent6>
        <a:hlink>
          <a:srgbClr val="89B96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4D7C48"/>
        </a:lt2>
        <a:accent1>
          <a:srgbClr val="599148"/>
        </a:accent1>
        <a:accent2>
          <a:srgbClr val="69A253"/>
        </a:accent2>
        <a:accent3>
          <a:srgbClr val="FFFFFF"/>
        </a:accent3>
        <a:accent4>
          <a:srgbClr val="404040"/>
        </a:accent4>
        <a:accent5>
          <a:srgbClr val="B5C7B1"/>
        </a:accent5>
        <a:accent6>
          <a:srgbClr val="5E924A"/>
        </a:accent6>
        <a:hlink>
          <a:srgbClr val="80C15D"/>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467F20"/>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8A9BA5"/>
        </a:lt2>
        <a:accent1>
          <a:srgbClr val="5CA822"/>
        </a:accent1>
        <a:accent2>
          <a:srgbClr val="66C022"/>
        </a:accent2>
        <a:accent3>
          <a:srgbClr val="FFFFFF"/>
        </a:accent3>
        <a:accent4>
          <a:srgbClr val="404040"/>
        </a:accent4>
        <a:accent5>
          <a:srgbClr val="B5D1AB"/>
        </a:accent5>
        <a:accent6>
          <a:srgbClr val="5CAE1E"/>
        </a:accent6>
        <a:hlink>
          <a:srgbClr val="71CF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51873B"/>
        </a:lt2>
        <a:accent1>
          <a:srgbClr val="669E4B"/>
        </a:accent1>
        <a:accent2>
          <a:srgbClr val="79B25C"/>
        </a:accent2>
        <a:accent3>
          <a:srgbClr val="FFFFFF"/>
        </a:accent3>
        <a:accent4>
          <a:srgbClr val="404040"/>
        </a:accent4>
        <a:accent5>
          <a:srgbClr val="B8CCB1"/>
        </a:accent5>
        <a:accent6>
          <a:srgbClr val="6DA153"/>
        </a:accent6>
        <a:hlink>
          <a:srgbClr val="92CB6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0E7E24"/>
        </a:lt2>
        <a:accent1>
          <a:srgbClr val="369026"/>
        </a:accent1>
        <a:accent2>
          <a:srgbClr val="57A025"/>
        </a:accent2>
        <a:accent3>
          <a:srgbClr val="FFFFFF"/>
        </a:accent3>
        <a:accent4>
          <a:srgbClr val="404040"/>
        </a:accent4>
        <a:accent5>
          <a:srgbClr val="AEC6AC"/>
        </a:accent5>
        <a:accent6>
          <a:srgbClr val="4E9120"/>
        </a:accent6>
        <a:hlink>
          <a:srgbClr val="73B0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015802"/>
        </a:lt2>
        <a:accent1>
          <a:srgbClr val="016E01"/>
        </a:accent1>
        <a:accent2>
          <a:srgbClr val="019003"/>
        </a:accent2>
        <a:accent3>
          <a:srgbClr val="FFFFFF"/>
        </a:accent3>
        <a:accent4>
          <a:srgbClr val="404040"/>
        </a:accent4>
        <a:accent5>
          <a:srgbClr val="AABAAA"/>
        </a:accent5>
        <a:accent6>
          <a:srgbClr val="018202"/>
        </a:accent6>
        <a:hlink>
          <a:srgbClr val="01A60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045B4B"/>
        </a:lt2>
        <a:accent1>
          <a:srgbClr val="1C7C70"/>
        </a:accent1>
        <a:accent2>
          <a:srgbClr val="379690"/>
        </a:accent2>
        <a:accent3>
          <a:srgbClr val="FFFFFF"/>
        </a:accent3>
        <a:accent4>
          <a:srgbClr val="404040"/>
        </a:accent4>
        <a:accent5>
          <a:srgbClr val="ABBFBB"/>
        </a:accent5>
        <a:accent6>
          <a:srgbClr val="318782"/>
        </a:accent6>
        <a:hlink>
          <a:srgbClr val="54B2A4"/>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1052</TotalTime>
  <Words>878</Words>
  <Application>Microsoft Office PowerPoint</Application>
  <PresentationFormat>Экран (4:3)</PresentationFormat>
  <Paragraphs>112</Paragraphs>
  <Slides>36</Slides>
  <Notes>1</Notes>
  <HiddenSlides>0</HiddenSlides>
  <MMClips>1</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powerpoint-template</vt:lpstr>
      <vt:lpstr>Элективный курс «Учиться легко»</vt:lpstr>
      <vt:lpstr>Урок 2</vt:lpstr>
      <vt:lpstr>Тема:  Выделение существенных признаков.</vt:lpstr>
      <vt:lpstr>Слайд 4</vt:lpstr>
      <vt:lpstr>Давайте вспомним, что же такое понятие?</vt:lpstr>
      <vt:lpstr>Слайд 6</vt:lpstr>
      <vt:lpstr>Слайд 7</vt:lpstr>
      <vt:lpstr>Расположите следующие понятия в логической последовательности от общего к частному (видовому)</vt:lpstr>
      <vt:lpstr>Представьте себе ситуацию, вы встретили иностранца…</vt:lpstr>
      <vt:lpstr>Слайд 10</vt:lpstr>
      <vt:lpstr>Слайд 11</vt:lpstr>
      <vt:lpstr>Слайд 12</vt:lpstr>
      <vt:lpstr>Слайд 13</vt:lpstr>
      <vt:lpstr>Цель:  Научиться выделять существенные признаки.</vt:lpstr>
      <vt:lpstr>Слайд 15</vt:lpstr>
      <vt:lpstr>Например:  нам необходимо купить платье синего цвета, длинное и с блестками. Мы приходим в магазин и в огромном множестве разных платьев  выбираем только то, которое соответствует нашим признакам.    Каким? </vt:lpstr>
      <vt:lpstr>Синее, длинное с блестками.</vt:lpstr>
      <vt:lpstr>Слайд 18</vt:lpstr>
      <vt:lpstr>Физкультминутка.</vt:lpstr>
      <vt:lpstr>Слайд 20</vt:lpstr>
      <vt:lpstr>Слайд 21</vt:lpstr>
      <vt:lpstr>Выделите из предложенного ряда слов два наиболее существенных признака для данного понятия. </vt:lpstr>
      <vt:lpstr>Выделите из предложенного ряда слов два наиболее существенных признака для данного понятия. </vt:lpstr>
      <vt:lpstr>Выделите из предложенного ряда слов два наиболее существенных признака для данного понятия. </vt:lpstr>
      <vt:lpstr>Кольцо  (диаметр, алмаз, проба, окружность, золото). Больница  (помещение, уколы, врач, градусник, больные). Спорт  (медаль, оркестр, состязания, победа, стадион). Автомобиль (колесо, транспортное средство,  руль, водитель). Лес  (почва, грибы, охотник, дерево, волк). Любовь  (розы, чувства, человек, свидание, свадьба). </vt:lpstr>
      <vt:lpstr>Придумайте свое понятие. Запишите его признаки и выделите существенные.</vt:lpstr>
      <vt:lpstr>Какие существенные признаки подсказывают ответ в следующих загадках?</vt:lpstr>
      <vt:lpstr>Какие существенные признаки подсказывают ответ в следующих загадках?</vt:lpstr>
      <vt:lpstr>Какие существенные признаки подсказывают ответ в следующих загадках?</vt:lpstr>
      <vt:lpstr>Слайд 30</vt:lpstr>
      <vt:lpstr>Исключите лишнее слово и объясните, почему именно данное слово вы считаете лишним.</vt:lpstr>
      <vt:lpstr>Преобразуйте данное слово в несколько этапов. При этом можно менять одновременно только одну букву. Каждое новое слово должно иметь смысл.</vt:lpstr>
      <vt:lpstr>Придумайте свой вариант преобразования слов. Запишите его.</vt:lpstr>
      <vt:lpstr>Перечислите  новые понятия, которые вы услышали на этом уроке.</vt:lpstr>
      <vt:lpstr>Слайд 35</vt:lpstr>
      <vt:lpstr>Слайд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Олег</dc:creator>
  <cp:lastModifiedBy>13</cp:lastModifiedBy>
  <cp:revision>110</cp:revision>
  <dcterms:created xsi:type="dcterms:W3CDTF">2012-08-03T05:35:41Z</dcterms:created>
  <dcterms:modified xsi:type="dcterms:W3CDTF">2016-02-20T05:22:54Z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183641</vt:lpwstr>
  </property>
  <property fmtid="{D5CDD505-2E9C-101B-9397-08002B2CF9AE}" pid="3" name="NXPowerLiteSettings">
    <vt:lpwstr>F7000400038000</vt:lpwstr>
  </property>
  <property fmtid="{D5CDD505-2E9C-101B-9397-08002B2CF9AE}" pid="4" name="NXPowerLiteVersion">
    <vt:lpwstr>D5.0.3</vt:lpwstr>
  </property>
</Properties>
</file>