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75" r:id="rId4"/>
    <p:sldId id="278" r:id="rId5"/>
    <p:sldId id="280" r:id="rId6"/>
    <p:sldId id="257" r:id="rId7"/>
    <p:sldId id="258" r:id="rId8"/>
    <p:sldId id="259" r:id="rId9"/>
    <p:sldId id="261" r:id="rId10"/>
    <p:sldId id="262" r:id="rId11"/>
    <p:sldId id="263" r:id="rId12"/>
    <p:sldId id="264" r:id="rId13"/>
    <p:sldId id="265" r:id="rId14"/>
    <p:sldId id="270" r:id="rId15"/>
    <p:sldId id="274" r:id="rId16"/>
    <p:sldId id="276" r:id="rId17"/>
    <p:sldId id="277"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9377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6526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496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1736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724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31081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5292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4947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8229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7634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6614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476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3592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9010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002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320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07.12.2019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212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609600"/>
            <a:ext cx="7560839" cy="1320800"/>
          </a:xfrm>
        </p:spPr>
        <p:txBody>
          <a:bodyPr>
            <a:normAutofit/>
          </a:bodyPr>
          <a:lstStyle/>
          <a:p>
            <a:pPr algn="ctr"/>
            <a:r>
              <a:rPr lang="ru-RU" sz="2800" dirty="0" smtClean="0"/>
              <a:t>МБОУ «</a:t>
            </a:r>
            <a:r>
              <a:rPr lang="ru-RU" sz="2800" dirty="0" err="1" smtClean="0"/>
              <a:t>Мильковская</a:t>
            </a:r>
            <a:r>
              <a:rPr lang="ru-RU" sz="2800" dirty="0" smtClean="0"/>
              <a:t>  </a:t>
            </a:r>
            <a:r>
              <a:rPr lang="ru-RU" sz="2800" dirty="0" smtClean="0"/>
              <a:t>средняя школа №</a:t>
            </a:r>
            <a:r>
              <a:rPr lang="ru-RU" sz="2800" dirty="0" smtClean="0"/>
              <a:t>2» </a:t>
            </a:r>
            <a:r>
              <a:rPr lang="ru-RU" sz="2800" dirty="0" smtClean="0"/>
              <a:t>Камчатский край</a:t>
            </a:r>
            <a:endParaRPr lang="ru-RU" sz="2800" dirty="0"/>
          </a:p>
        </p:txBody>
      </p:sp>
      <p:sp>
        <p:nvSpPr>
          <p:cNvPr id="3" name="Объект 2"/>
          <p:cNvSpPr>
            <a:spLocks noGrp="1"/>
          </p:cNvSpPr>
          <p:nvPr>
            <p:ph idx="1"/>
          </p:nvPr>
        </p:nvSpPr>
        <p:spPr>
          <a:xfrm>
            <a:off x="609598" y="2160590"/>
            <a:ext cx="7634809" cy="3880773"/>
          </a:xfrm>
        </p:spPr>
        <p:txBody>
          <a:bodyPr>
            <a:normAutofit/>
          </a:bodyPr>
          <a:lstStyle/>
          <a:p>
            <a:pPr marL="0" indent="0" algn="ctr">
              <a:buNone/>
            </a:pPr>
            <a:endParaRPr lang="ru-RU" sz="2400" dirty="0" smtClean="0">
              <a:solidFill>
                <a:schemeClr val="accent3">
                  <a:lumMod val="50000"/>
                </a:schemeClr>
              </a:solidFill>
            </a:endParaRPr>
          </a:p>
          <a:p>
            <a:pPr marL="0" indent="0" algn="ctr">
              <a:buNone/>
            </a:pPr>
            <a:r>
              <a:rPr lang="ru-RU" sz="2400" smtClean="0">
                <a:solidFill>
                  <a:schemeClr val="accent3">
                    <a:lumMod val="50000"/>
                  </a:schemeClr>
                </a:solidFill>
              </a:rPr>
              <a:t> </a:t>
            </a:r>
            <a:endParaRPr lang="ru-RU" sz="2400" dirty="0" smtClean="0">
              <a:solidFill>
                <a:schemeClr val="accent3">
                  <a:lumMod val="50000"/>
                </a:schemeClr>
              </a:solidFill>
            </a:endParaRPr>
          </a:p>
          <a:p>
            <a:pPr marL="0" indent="0" algn="ctr">
              <a:buNone/>
            </a:pPr>
            <a:r>
              <a:rPr lang="ru-RU" sz="2400" dirty="0" smtClean="0">
                <a:solidFill>
                  <a:schemeClr val="accent3">
                    <a:lumMod val="50000"/>
                  </a:schemeClr>
                </a:solidFill>
              </a:rPr>
              <a:t>Мастер-класс </a:t>
            </a:r>
            <a:r>
              <a:rPr lang="ru-RU" sz="2400" dirty="0" smtClean="0">
                <a:solidFill>
                  <a:schemeClr val="accent3">
                    <a:lumMod val="50000"/>
                  </a:schemeClr>
                </a:solidFill>
              </a:rPr>
              <a:t>«Новогодняя красавица»</a:t>
            </a:r>
          </a:p>
          <a:p>
            <a:pPr marL="0" indent="0" algn="r">
              <a:buNone/>
            </a:pPr>
            <a:endParaRPr lang="ru-RU" dirty="0">
              <a:solidFill>
                <a:schemeClr val="accent3">
                  <a:lumMod val="50000"/>
                </a:schemeClr>
              </a:solidFill>
            </a:endParaRPr>
          </a:p>
          <a:p>
            <a:pPr marL="0" indent="0" algn="r">
              <a:buNone/>
            </a:pPr>
            <a:endParaRPr lang="ru-RU" dirty="0" smtClean="0">
              <a:solidFill>
                <a:schemeClr val="accent3">
                  <a:lumMod val="50000"/>
                </a:schemeClr>
              </a:solidFill>
            </a:endParaRPr>
          </a:p>
          <a:p>
            <a:pPr marL="0" indent="0" algn="r">
              <a:buNone/>
            </a:pPr>
            <a:endParaRPr lang="ru-RU" dirty="0">
              <a:solidFill>
                <a:schemeClr val="accent3">
                  <a:lumMod val="50000"/>
                </a:schemeClr>
              </a:solidFill>
            </a:endParaRPr>
          </a:p>
          <a:p>
            <a:pPr marL="0" indent="0" algn="r">
              <a:buNone/>
            </a:pPr>
            <a:endParaRPr lang="ru-RU" dirty="0" smtClean="0">
              <a:solidFill>
                <a:schemeClr val="accent3">
                  <a:lumMod val="50000"/>
                </a:schemeClr>
              </a:solidFill>
            </a:endParaRPr>
          </a:p>
          <a:p>
            <a:pPr marL="0" indent="0" algn="r">
              <a:buNone/>
            </a:pPr>
            <a:r>
              <a:rPr lang="ru-RU" dirty="0" smtClean="0"/>
              <a:t>Составитель: </a:t>
            </a:r>
            <a:r>
              <a:rPr lang="ru-RU" dirty="0" err="1" smtClean="0"/>
              <a:t>Шагалкина</a:t>
            </a:r>
            <a:r>
              <a:rPr lang="ru-RU" dirty="0" smtClean="0"/>
              <a:t> Наталия Вячеславовна</a:t>
            </a:r>
          </a:p>
          <a:p>
            <a:pPr marL="0" indent="0" algn="r">
              <a:buNone/>
            </a:pPr>
            <a:r>
              <a:rPr lang="ru-RU" dirty="0" smtClean="0"/>
              <a:t> учитель технологии, педагог дополнительного образования </a:t>
            </a:r>
            <a:endParaRPr lang="ru-RU" dirty="0"/>
          </a:p>
        </p:txBody>
      </p:sp>
    </p:spTree>
    <p:extLst>
      <p:ext uri="{BB962C8B-B14F-4D97-AF65-F5344CB8AC3E}">
        <p14:creationId xmlns:p14="http://schemas.microsoft.com/office/powerpoint/2010/main" val="2238695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6995785" cy="1707240"/>
          </a:xfrm>
        </p:spPr>
        <p:txBody>
          <a:bodyPr>
            <a:normAutofit/>
          </a:bodyPr>
          <a:lstStyle/>
          <a:p>
            <a:pPr algn="ctr"/>
            <a:r>
              <a:rPr lang="ru-RU" sz="2000" dirty="0" smtClean="0">
                <a:solidFill>
                  <a:schemeClr val="accent6">
                    <a:lumMod val="50000"/>
                  </a:schemeClr>
                </a:solidFill>
              </a:rPr>
              <a:t>Стволики можно сделать из деревянных шпажек, карандашей, проволоки, предварительно обмотав их лентой, нитками, тесьмой. Конус обтянуть тканью, хвостики обмотать лентами, нитками и т.д.</a:t>
            </a:r>
            <a:endParaRPr lang="ru-RU" sz="2000" dirty="0">
              <a:solidFill>
                <a:schemeClr val="accent6">
                  <a:lumMod val="50000"/>
                </a:schemeClr>
              </a:solidFill>
            </a:endParaRPr>
          </a:p>
        </p:txBody>
      </p:sp>
      <p:pic>
        <p:nvPicPr>
          <p:cNvPr id="7"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2"/>
          <p:cNvPicPr>
            <a:picLocks noGrp="1"/>
          </p:cNvPicPr>
          <p:nvPr>
            <p:ph idx="1"/>
          </p:nvPr>
        </p:nvPicPr>
        <p:blipFill>
          <a:blip r:embed="rId2" cstate="print"/>
          <a:stretch>
            <a:fillRect/>
          </a:stretch>
        </p:blipFill>
        <p:spPr bwMode="auto">
          <a:xfrm>
            <a:off x="4067944" y="2779983"/>
            <a:ext cx="4422988" cy="357073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4"/>
          <p:cNvPicPr/>
          <p:nvPr/>
        </p:nvPicPr>
        <p:blipFill>
          <a:blip r:embed="rId3" cstate="print"/>
          <a:srcRect/>
          <a:stretch>
            <a:fillRect/>
          </a:stretch>
        </p:blipFill>
        <p:spPr bwMode="auto">
          <a:xfrm>
            <a:off x="611559" y="2276872"/>
            <a:ext cx="3145117" cy="40708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60648"/>
            <a:ext cx="6347713" cy="864096"/>
          </a:xfrm>
        </p:spPr>
        <p:txBody>
          <a:bodyPr>
            <a:normAutofit/>
          </a:bodyPr>
          <a:lstStyle/>
          <a:p>
            <a:pPr algn="ctr"/>
            <a:r>
              <a:rPr lang="ru-RU" sz="2000" dirty="0" smtClean="0">
                <a:solidFill>
                  <a:schemeClr val="accent6">
                    <a:lumMod val="50000"/>
                  </a:schemeClr>
                </a:solidFill>
              </a:rPr>
              <a:t>На конус поверх ткани закрепить сетку.</a:t>
            </a:r>
            <a:endParaRPr lang="ru-RU" sz="20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5"/>
          <p:cNvPicPr>
            <a:picLocks noGrp="1"/>
          </p:cNvPicPr>
          <p:nvPr>
            <p:ph idx="1"/>
          </p:nvPr>
        </p:nvPicPr>
        <p:blipFill>
          <a:blip r:embed="rId2" cstate="print"/>
          <a:srcRect/>
          <a:stretch>
            <a:fillRect/>
          </a:stretch>
        </p:blipFill>
        <p:spPr bwMode="auto">
          <a:xfrm>
            <a:off x="580750" y="1268760"/>
            <a:ext cx="3600400" cy="36724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6"/>
          <p:cNvPicPr/>
          <p:nvPr/>
        </p:nvPicPr>
        <p:blipFill>
          <a:blip r:embed="rId3" cstate="print"/>
          <a:srcRect/>
          <a:stretch>
            <a:fillRect/>
          </a:stretch>
        </p:blipFill>
        <p:spPr bwMode="auto">
          <a:xfrm>
            <a:off x="4572000" y="2420888"/>
            <a:ext cx="3528392" cy="37822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88640"/>
            <a:ext cx="6347713" cy="1741760"/>
          </a:xfrm>
        </p:spPr>
        <p:txBody>
          <a:bodyPr>
            <a:noAutofit/>
          </a:bodyPr>
          <a:lstStyle/>
          <a:p>
            <a:pPr algn="ctr"/>
            <a:r>
              <a:rPr lang="ru-RU" sz="1800" dirty="0" smtClean="0">
                <a:solidFill>
                  <a:schemeClr val="accent6">
                    <a:lumMod val="50000"/>
                  </a:schemeClr>
                </a:solidFill>
              </a:rPr>
              <a:t>Для «постамента» можно использовать маленькие кружечки и подсвечники, плетённые корзиночки и небольшие кашпо, стаканчики от йогуртов, баночки, декорированные тканью, сизалем и т.д.  Для того чтобы ёлочка была устойчивой в кашпо заливаем гипс, даём просохнуть</a:t>
            </a:r>
            <a:endParaRPr lang="ru-RU" sz="18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7"/>
          <p:cNvPicPr>
            <a:picLocks noGrp="1"/>
          </p:cNvPicPr>
          <p:nvPr>
            <p:ph idx="1"/>
          </p:nvPr>
        </p:nvPicPr>
        <p:blipFill>
          <a:blip r:embed="rId2" cstate="print"/>
          <a:srcRect/>
          <a:stretch>
            <a:fillRect/>
          </a:stretch>
        </p:blipFill>
        <p:spPr bwMode="auto">
          <a:xfrm>
            <a:off x="395536" y="2420888"/>
            <a:ext cx="4320480" cy="34987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8"/>
          <p:cNvPicPr/>
          <p:nvPr/>
        </p:nvPicPr>
        <p:blipFill>
          <a:blip r:embed="rId3" cstate="print"/>
          <a:srcRect/>
          <a:stretch>
            <a:fillRect/>
          </a:stretch>
        </p:blipFill>
        <p:spPr bwMode="auto">
          <a:xfrm>
            <a:off x="5076056" y="2852936"/>
            <a:ext cx="3118935" cy="3456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143000"/>
          </a:xfrm>
        </p:spPr>
        <p:txBody>
          <a:bodyPr>
            <a:noAutofit/>
          </a:bodyPr>
          <a:lstStyle/>
          <a:p>
            <a:pPr algn="ctr"/>
            <a:r>
              <a:rPr lang="ru-RU" sz="2000" dirty="0" smtClean="0">
                <a:solidFill>
                  <a:schemeClr val="accent6">
                    <a:lumMod val="50000"/>
                  </a:schemeClr>
                </a:solidFill>
              </a:rPr>
              <a:t>Это заготовки будущих ёлочек, и закреплять их нужно сразу. Есть другой вариант, когда закрепляется сначала ножка, а потом одевается ёлка. В первом варианте сетка, или </a:t>
            </a:r>
            <a:r>
              <a:rPr lang="ru-RU" sz="2000" dirty="0" err="1" smtClean="0">
                <a:solidFill>
                  <a:schemeClr val="accent6">
                    <a:lumMod val="50000"/>
                  </a:schemeClr>
                </a:solidFill>
              </a:rPr>
              <a:t>органза</a:t>
            </a:r>
            <a:r>
              <a:rPr lang="ru-RU" sz="2000" dirty="0" smtClean="0">
                <a:solidFill>
                  <a:schemeClr val="accent6">
                    <a:lumMod val="50000"/>
                  </a:schemeClr>
                </a:solidFill>
              </a:rPr>
              <a:t> закрепляется фунтиком, который завязывается на ножке. Во втором - это ёлочки из </a:t>
            </a:r>
            <a:r>
              <a:rPr lang="ru-RU" sz="2000" dirty="0" err="1" smtClean="0">
                <a:solidFill>
                  <a:schemeClr val="accent6">
                    <a:lumMod val="50000"/>
                  </a:schemeClr>
                </a:solidFill>
              </a:rPr>
              <a:t>органзы</a:t>
            </a:r>
            <a:r>
              <a:rPr lang="ru-RU" sz="2000" dirty="0" smtClean="0">
                <a:solidFill>
                  <a:schemeClr val="accent6">
                    <a:lumMod val="50000"/>
                  </a:schemeClr>
                </a:solidFill>
              </a:rPr>
              <a:t>, фетра, бахромы внизу основания конуса нет</a:t>
            </a:r>
            <a:endParaRPr lang="ru-RU" sz="20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9"/>
          <p:cNvPicPr>
            <a:picLocks noGrp="1"/>
          </p:cNvPicPr>
          <p:nvPr>
            <p:ph idx="1"/>
          </p:nvPr>
        </p:nvPicPr>
        <p:blipFill>
          <a:blip r:embed="rId2" cstate="print"/>
          <a:stretch>
            <a:fillRect/>
          </a:stretch>
        </p:blipFill>
        <p:spPr bwMode="auto">
          <a:xfrm>
            <a:off x="971600" y="2276872"/>
            <a:ext cx="6000998" cy="40653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16632"/>
            <a:ext cx="7202761" cy="1813768"/>
          </a:xfrm>
        </p:spPr>
        <p:txBody>
          <a:bodyPr>
            <a:noAutofit/>
          </a:bodyPr>
          <a:lstStyle/>
          <a:p>
            <a:pPr algn="ctr"/>
            <a:r>
              <a:rPr lang="ru-RU" sz="1800" dirty="0" smtClean="0">
                <a:solidFill>
                  <a:schemeClr val="accent6">
                    <a:lumMod val="50000"/>
                  </a:schemeClr>
                </a:solidFill>
              </a:rPr>
              <a:t>Основание ёлочки можно декорировать всем чем угодно: камушками, мхом, сизалем, кофейными зёрнами, бусинами, цветным песком, </a:t>
            </a:r>
            <a:r>
              <a:rPr lang="ru-RU" sz="1800" dirty="0" err="1" smtClean="0">
                <a:solidFill>
                  <a:schemeClr val="accent6">
                    <a:lumMod val="50000"/>
                  </a:schemeClr>
                </a:solidFill>
              </a:rPr>
              <a:t>органзой</a:t>
            </a:r>
            <a:r>
              <a:rPr lang="ru-RU" sz="1800" dirty="0" smtClean="0">
                <a:solidFill>
                  <a:schemeClr val="accent6">
                    <a:lumMod val="50000"/>
                  </a:schemeClr>
                </a:solidFill>
              </a:rPr>
              <a:t>, нетканым полотном. Конечно же ёлочные игрушки и мишура одна и основных составляющих украшений как низа, так и верха. Главное, чтобы декор низа совпадал с украшением на самой ёлочке. </a:t>
            </a:r>
            <a:endParaRPr lang="ru-RU" sz="1800" dirty="0">
              <a:solidFill>
                <a:schemeClr val="accent6">
                  <a:lumMod val="50000"/>
                </a:schemeClr>
              </a:solidFill>
            </a:endParaRPr>
          </a:p>
        </p:txBody>
      </p:sp>
      <p:pic>
        <p:nvPicPr>
          <p:cNvPr id="1026" name="Picture 2" descr="C:\Documents and Settings\sanya\Рабочий стол\Новая папка (2)\IMG_0732.jpg"/>
          <p:cNvPicPr>
            <a:picLocks noGrp="1" noChangeAspect="1" noChangeArrowheads="1"/>
          </p:cNvPicPr>
          <p:nvPr>
            <p:ph idx="1"/>
          </p:nvPr>
        </p:nvPicPr>
        <p:blipFill>
          <a:blip r:embed="rId2" cstate="print"/>
          <a:stretch>
            <a:fillRect/>
          </a:stretch>
        </p:blipFill>
        <p:spPr bwMode="auto">
          <a:xfrm>
            <a:off x="827584" y="2160588"/>
            <a:ext cx="6696744" cy="40767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60648"/>
            <a:ext cx="6347713" cy="1669752"/>
          </a:xfrm>
        </p:spPr>
        <p:txBody>
          <a:bodyPr>
            <a:noAutofit/>
          </a:bodyPr>
          <a:lstStyle/>
          <a:p>
            <a:r>
              <a:rPr lang="ru-RU" sz="2000" dirty="0" smtClean="0">
                <a:solidFill>
                  <a:schemeClr val="accent6">
                    <a:lumMod val="50000"/>
                  </a:schemeClr>
                </a:solidFill>
              </a:rPr>
              <a:t>Такая ёлочка, сделанная с любовью, доставит радость, будет прекрасным подарком. Самое главное, можно обойтись несколькими хвойными веточками или небольшой композицией для запаха и самодельной новогодней красавицей, тем самым сберечь живую ёлочку.</a:t>
            </a:r>
            <a:endParaRPr lang="ru-RU" sz="2000" dirty="0">
              <a:solidFill>
                <a:schemeClr val="accent6">
                  <a:lumMod val="50000"/>
                </a:schemeClr>
              </a:solidFill>
            </a:endParaRPr>
          </a:p>
        </p:txBody>
      </p:sp>
      <p:sp>
        <p:nvSpPr>
          <p:cNvPr id="7" name="Содержимое 6"/>
          <p:cNvSpPr>
            <a:spLocks noGrp="1"/>
          </p:cNvSpPr>
          <p:nvPr>
            <p:ph idx="1"/>
          </p:nvPr>
        </p:nvSpPr>
        <p:spPr/>
        <p:txBody>
          <a:bodyPr>
            <a:normAutofit/>
          </a:bodyPr>
          <a:lstStyle/>
          <a:p>
            <a:endParaRPr lang="ru-RU" sz="2000" dirty="0"/>
          </a:p>
        </p:txBody>
      </p:sp>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4"/>
          <p:cNvPicPr/>
          <p:nvPr/>
        </p:nvPicPr>
        <p:blipFill>
          <a:blip r:embed="rId2" cstate="print"/>
          <a:srcRect/>
          <a:stretch>
            <a:fillRect/>
          </a:stretch>
        </p:blipFill>
        <p:spPr bwMode="auto">
          <a:xfrm>
            <a:off x="540038" y="2296338"/>
            <a:ext cx="2375777" cy="40182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5"/>
          <p:cNvPicPr/>
          <p:nvPr/>
        </p:nvPicPr>
        <p:blipFill>
          <a:blip r:embed="rId3" cstate="print"/>
          <a:srcRect/>
          <a:stretch>
            <a:fillRect/>
          </a:stretch>
        </p:blipFill>
        <p:spPr bwMode="auto">
          <a:xfrm>
            <a:off x="3140431" y="2296338"/>
            <a:ext cx="2304256" cy="40153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1"/>
          <p:cNvPicPr/>
          <p:nvPr/>
        </p:nvPicPr>
        <p:blipFill>
          <a:blip r:embed="rId4" cstate="print"/>
          <a:srcRect/>
          <a:stretch>
            <a:fillRect/>
          </a:stretch>
        </p:blipFill>
        <p:spPr bwMode="auto">
          <a:xfrm>
            <a:off x="5669303" y="2296338"/>
            <a:ext cx="2357454" cy="4000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88640"/>
            <a:ext cx="6705792" cy="1168658"/>
          </a:xfrm>
        </p:spPr>
        <p:txBody>
          <a:bodyPr>
            <a:normAutofit/>
          </a:bodyPr>
          <a:lstStyle/>
          <a:p>
            <a:pPr algn="ctr"/>
            <a:r>
              <a:rPr lang="ru-RU" sz="1800" dirty="0" smtClean="0">
                <a:solidFill>
                  <a:schemeClr val="accent6">
                    <a:lumMod val="50000"/>
                  </a:schemeClr>
                </a:solidFill>
              </a:rPr>
              <a:t>Вот такие </a:t>
            </a:r>
            <a:r>
              <a:rPr lang="ru-RU" sz="1800" dirty="0" err="1" smtClean="0">
                <a:solidFill>
                  <a:schemeClr val="accent6">
                    <a:lumMod val="50000"/>
                  </a:schemeClr>
                </a:solidFill>
              </a:rPr>
              <a:t>фруктово-цветочно-игрушечные</a:t>
            </a:r>
            <a:r>
              <a:rPr lang="ru-RU" sz="1800" dirty="0" smtClean="0">
                <a:solidFill>
                  <a:schemeClr val="accent6">
                    <a:lumMod val="50000"/>
                  </a:schemeClr>
                </a:solidFill>
              </a:rPr>
              <a:t> ёлочки, получились у меня. Я их называю </a:t>
            </a:r>
            <a:r>
              <a:rPr lang="ru-RU" sz="1800" dirty="0" err="1" smtClean="0">
                <a:solidFill>
                  <a:schemeClr val="accent6">
                    <a:lumMod val="50000"/>
                  </a:schemeClr>
                </a:solidFill>
              </a:rPr>
              <a:t>одноножками</a:t>
            </a:r>
            <a:r>
              <a:rPr lang="ru-RU" sz="1800" dirty="0" smtClean="0">
                <a:solidFill>
                  <a:schemeClr val="accent6">
                    <a:lumMod val="50000"/>
                  </a:schemeClr>
                </a:solidFill>
              </a:rPr>
              <a:t>, они прочно стоят на одной ноге, обутой в ботиночек.</a:t>
            </a:r>
            <a:endParaRPr lang="ru-RU" sz="18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0"/>
          <p:cNvPicPr>
            <a:picLocks noGrp="1"/>
          </p:cNvPicPr>
          <p:nvPr>
            <p:ph idx="1"/>
          </p:nvPr>
        </p:nvPicPr>
        <p:blipFill>
          <a:blip r:embed="rId2" cstate="print"/>
          <a:srcRect/>
          <a:stretch>
            <a:fillRect/>
          </a:stretch>
        </p:blipFill>
        <p:spPr bwMode="auto">
          <a:xfrm>
            <a:off x="5929322" y="1550842"/>
            <a:ext cx="2376264" cy="44921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2"/>
          <p:cNvPicPr/>
          <p:nvPr/>
        </p:nvPicPr>
        <p:blipFill>
          <a:blip r:embed="rId3" cstate="print"/>
          <a:srcRect/>
          <a:stretch>
            <a:fillRect/>
          </a:stretch>
        </p:blipFill>
        <p:spPr bwMode="auto">
          <a:xfrm>
            <a:off x="467544" y="1556792"/>
            <a:ext cx="2472882" cy="4643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C:\Documents and Settings\sanya\Рабочий стол\Новая папка (2)\IMG_0741.jpg"/>
          <p:cNvPicPr>
            <a:picLocks noChangeAspect="1" noChangeArrowheads="1"/>
          </p:cNvPicPr>
          <p:nvPr/>
        </p:nvPicPr>
        <p:blipFill>
          <a:blip r:embed="rId4" cstate="print"/>
          <a:srcRect/>
          <a:stretch>
            <a:fillRect/>
          </a:stretch>
        </p:blipFill>
        <p:spPr bwMode="auto">
          <a:xfrm>
            <a:off x="3236934" y="1550843"/>
            <a:ext cx="2428892" cy="4929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6347713" cy="1680840"/>
          </a:xfrm>
        </p:spPr>
        <p:txBody>
          <a:bodyPr>
            <a:normAutofit/>
          </a:bodyPr>
          <a:lstStyle/>
          <a:p>
            <a:r>
              <a:rPr lang="ru-RU" sz="1800" dirty="0" smtClean="0">
                <a:solidFill>
                  <a:schemeClr val="accent6">
                    <a:lumMod val="50000"/>
                  </a:schemeClr>
                </a:solidFill>
              </a:rPr>
              <a:t>Эти ёлочки – двуногие, они более основательные,  и как говорится на любителя. На ёлочке, которая посередине цветы сделаны из </a:t>
            </a:r>
            <a:r>
              <a:rPr lang="ru-RU" sz="1800" dirty="0" err="1" smtClean="0">
                <a:solidFill>
                  <a:schemeClr val="accent6">
                    <a:lumMod val="50000"/>
                  </a:schemeClr>
                </a:solidFill>
              </a:rPr>
              <a:t>фоамирана</a:t>
            </a:r>
            <a:r>
              <a:rPr lang="ru-RU" sz="1800" dirty="0" smtClean="0">
                <a:solidFill>
                  <a:schemeClr val="accent6">
                    <a:lumMod val="50000"/>
                  </a:schemeClr>
                </a:solidFill>
              </a:rPr>
              <a:t> (искусственная замша), смотрятся они красиво и делать их одно удовольствие.</a:t>
            </a:r>
            <a:endParaRPr lang="ru-RU" sz="18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3"/>
          <p:cNvPicPr>
            <a:picLocks noGrp="1"/>
          </p:cNvPicPr>
          <p:nvPr>
            <p:ph idx="1"/>
          </p:nvPr>
        </p:nvPicPr>
        <p:blipFill>
          <a:blip r:embed="rId2" cstate="print"/>
          <a:stretch>
            <a:fillRect/>
          </a:stretch>
        </p:blipFill>
        <p:spPr bwMode="auto">
          <a:xfrm>
            <a:off x="3347864" y="2045282"/>
            <a:ext cx="2304256" cy="43924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4"/>
          <p:cNvPicPr/>
          <p:nvPr/>
        </p:nvPicPr>
        <p:blipFill>
          <a:blip r:embed="rId3" cstate="print"/>
          <a:srcRect/>
          <a:stretch>
            <a:fillRect/>
          </a:stretch>
        </p:blipFill>
        <p:spPr bwMode="auto">
          <a:xfrm>
            <a:off x="609600" y="2068809"/>
            <a:ext cx="2522240" cy="4392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25"/>
          <p:cNvPicPr/>
          <p:nvPr/>
        </p:nvPicPr>
        <p:blipFill>
          <a:blip r:embed="rId4" cstate="print"/>
          <a:srcRect/>
          <a:stretch>
            <a:fillRect/>
          </a:stretch>
        </p:blipFill>
        <p:spPr bwMode="auto">
          <a:xfrm>
            <a:off x="5868144" y="2080474"/>
            <a:ext cx="2464038" cy="44139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2400" dirty="0" smtClean="0">
                <a:solidFill>
                  <a:schemeClr val="accent2">
                    <a:lumMod val="50000"/>
                  </a:schemeClr>
                </a:solidFill>
              </a:rPr>
              <a:t>Желаю всем успехов в творчестве!!! А для того, чтобы всё у Вас получилось нужно просто начать что-то делать. Творчество, такое увлекательное занятие, которое не просто затягивает, успокаивает, помогает найти единомышленников и друзей, но и развивает фантазию и воображение.</a:t>
            </a:r>
            <a:endParaRPr lang="ru-RU"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353864" cy="2160240"/>
          </a:xfrm>
        </p:spPr>
        <p:txBody>
          <a:bodyPr>
            <a:normAutofit fontScale="90000"/>
          </a:bodyPr>
          <a:lstStyle/>
          <a:p>
            <a:pPr algn="ctr"/>
            <a:r>
              <a:rPr lang="ru-RU" sz="2000" dirty="0" smtClean="0">
                <a:solidFill>
                  <a:schemeClr val="accent6">
                    <a:lumMod val="50000"/>
                  </a:schemeClr>
                </a:solidFill>
              </a:rPr>
              <a:t>Мастер-класс </a:t>
            </a:r>
            <a:r>
              <a:rPr lang="ru-RU" sz="2000" dirty="0">
                <a:solidFill>
                  <a:schemeClr val="accent6">
                    <a:lumMod val="50000"/>
                  </a:schemeClr>
                </a:solidFill>
              </a:rPr>
              <a:t>«Новогодняя красавица»</a:t>
            </a:r>
            <a:br>
              <a:rPr lang="ru-RU" sz="2000" dirty="0">
                <a:solidFill>
                  <a:schemeClr val="accent6">
                    <a:lumMod val="50000"/>
                  </a:schemeClr>
                </a:solidFill>
              </a:rPr>
            </a:br>
            <a:r>
              <a:rPr lang="ru-RU" sz="2000" dirty="0">
                <a:solidFill>
                  <a:schemeClr val="accent6">
                    <a:lumMod val="50000"/>
                  </a:schemeClr>
                </a:solidFill>
              </a:rPr>
              <a:t> Цель и задачи: вызвать интерес учащихся к сохранению лесных ресурсов, создать благоприятную атмосферу для творческой деятельности, научить технике выполнения новогодней композиции, используя вместо натурального материала (ель, сосна, пихта), материалы искусственные. Развить эстетический вкус, фантазию и воображение. </a:t>
            </a:r>
            <a:br>
              <a:rPr lang="ru-RU" sz="2000" dirty="0">
                <a:solidFill>
                  <a:schemeClr val="accent6">
                    <a:lumMod val="50000"/>
                  </a:schemeClr>
                </a:solidFill>
              </a:rPr>
            </a:br>
            <a:r>
              <a:rPr lang="ru-RU" sz="2000" dirty="0" smtClean="0"/>
              <a:t/>
            </a:r>
            <a:br>
              <a:rPr lang="ru-RU" sz="2000" dirty="0" smtClean="0"/>
            </a:br>
            <a:endParaRPr lang="ru-RU" dirty="0"/>
          </a:p>
        </p:txBody>
      </p:sp>
      <p:pic>
        <p:nvPicPr>
          <p:cNvPr id="10" name="Picture 3" descr="C:\Users\1\Desktop\Мастерская природы\81363_img_0732_2.jpg"/>
          <p:cNvPicPr>
            <a:picLocks noGrp="1" noChangeAspect="1" noChangeArrowheads="1"/>
          </p:cNvPicPr>
          <p:nvPr>
            <p:ph idx="1"/>
          </p:nvPr>
        </p:nvPicPr>
        <p:blipFill>
          <a:blip r:embed="rId2" cstate="print"/>
          <a:stretch>
            <a:fillRect/>
          </a:stretch>
        </p:blipFill>
        <p:spPr bwMode="auto">
          <a:xfrm>
            <a:off x="701617" y="2344236"/>
            <a:ext cx="6903767" cy="42484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21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36449"/>
            <a:ext cx="7272807" cy="1693951"/>
          </a:xfrm>
        </p:spPr>
        <p:txBody>
          <a:bodyPr>
            <a:noAutofit/>
          </a:bodyPr>
          <a:lstStyle/>
          <a:p>
            <a:pPr algn="ctr"/>
            <a:r>
              <a:rPr lang="ru-RU" sz="1800" dirty="0" smtClean="0">
                <a:solidFill>
                  <a:schemeClr val="accent6">
                    <a:lumMod val="50000"/>
                  </a:schemeClr>
                </a:solidFill>
              </a:rPr>
              <a:t>Новогодний праздник прочно ассоциируется с запахом хвои, мандаринами и наряженной елкой. Но иногда нет возможности или места, чтобы установить настоящее или искусственное деревце, и поэтому можно сделать  стилизованную ёлочку, используя различные материалы. Она  подарит вам и вашим близким праздничное настроение.</a:t>
            </a:r>
            <a:endParaRPr lang="ru-RU" sz="1800" dirty="0">
              <a:solidFill>
                <a:schemeClr val="accent6">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1027" name="Picture 3" descr="C:\Users\1\Desktop\Мастерская природы\81363_img_0663.jpg"/>
          <p:cNvPicPr>
            <a:picLocks noChangeAspect="1" noChangeArrowheads="1"/>
          </p:cNvPicPr>
          <p:nvPr/>
        </p:nvPicPr>
        <p:blipFill>
          <a:blip r:embed="rId2" cstate="print"/>
          <a:srcRect/>
          <a:stretch>
            <a:fillRect/>
          </a:stretch>
        </p:blipFill>
        <p:spPr bwMode="auto">
          <a:xfrm>
            <a:off x="755576" y="2060848"/>
            <a:ext cx="6984776" cy="45431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200800" cy="1800200"/>
          </a:xfrm>
        </p:spPr>
        <p:txBody>
          <a:bodyPr>
            <a:normAutofit fontScale="90000"/>
          </a:bodyPr>
          <a:lstStyle/>
          <a:p>
            <a:pPr algn="ctr"/>
            <a:r>
              <a:rPr lang="ru-RU" sz="2000" dirty="0">
                <a:solidFill>
                  <a:schemeClr val="accent6">
                    <a:lumMod val="50000"/>
                  </a:schemeClr>
                </a:solidFill>
              </a:rPr>
              <a:t>Я предлагаю небольшой мастер-класс по изготовлению ёлочек, делать их легко, </a:t>
            </a:r>
            <a:r>
              <a:rPr lang="ru-RU" sz="2000" dirty="0" err="1">
                <a:solidFill>
                  <a:schemeClr val="accent6">
                    <a:lumMod val="50000"/>
                  </a:schemeClr>
                </a:solidFill>
              </a:rPr>
              <a:t>малозатратно</a:t>
            </a:r>
            <a:r>
              <a:rPr lang="ru-RU" sz="2000" dirty="0">
                <a:solidFill>
                  <a:schemeClr val="accent6">
                    <a:lumMod val="50000"/>
                  </a:schemeClr>
                </a:solidFill>
              </a:rPr>
              <a:t> и «производство» можно наладить с </a:t>
            </a:r>
            <a:r>
              <a:rPr lang="ru-RU" sz="2000" dirty="0" smtClean="0">
                <a:solidFill>
                  <a:schemeClr val="accent6">
                    <a:lumMod val="50000"/>
                  </a:schemeClr>
                </a:solidFill>
              </a:rPr>
              <a:t>ребятами уроках технологии, </a:t>
            </a:r>
            <a:r>
              <a:rPr lang="ru-RU" sz="2000" dirty="0">
                <a:solidFill>
                  <a:schemeClr val="accent6">
                    <a:lumMod val="50000"/>
                  </a:schemeClr>
                </a:solidFill>
              </a:rPr>
              <a:t>на занятиях кружка, или просто вечером дома с детьми, я думаю, что это доставит удовольствие не только взрослым, но и детям.</a:t>
            </a:r>
            <a:br>
              <a:rPr lang="ru-RU" sz="2000" dirty="0">
                <a:solidFill>
                  <a:schemeClr val="accent6">
                    <a:lumMod val="50000"/>
                  </a:schemeClr>
                </a:solidFill>
              </a:rPr>
            </a:br>
            <a:r>
              <a:rPr lang="ru-RU" sz="2000" dirty="0" smtClean="0">
                <a:solidFill>
                  <a:schemeClr val="accent6">
                    <a:lumMod val="50000"/>
                  </a:schemeClr>
                </a:solidFill>
              </a:rPr>
              <a:t/>
            </a:r>
            <a:br>
              <a:rPr lang="ru-RU" sz="2000" dirty="0" smtClean="0">
                <a:solidFill>
                  <a:schemeClr val="accent6">
                    <a:lumMod val="50000"/>
                  </a:schemeClr>
                </a:solidFill>
              </a:rPr>
            </a:br>
            <a:r>
              <a:rPr lang="ru-RU" sz="2200" dirty="0" smtClean="0"/>
              <a:t/>
            </a:r>
            <a:br>
              <a:rPr lang="ru-RU" sz="2200" dirty="0" smtClean="0"/>
            </a:br>
            <a:r>
              <a:rPr lang="ru-RU" sz="2200" dirty="0" smtClean="0"/>
              <a:t/>
            </a:r>
            <a:br>
              <a:rPr lang="ru-RU" sz="2200" dirty="0" smtClean="0"/>
            </a:br>
            <a:endParaRPr lang="ru-RU" sz="2000" dirty="0"/>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
          <p:cNvPicPr>
            <a:picLocks noGrp="1"/>
          </p:cNvPicPr>
          <p:nvPr>
            <p:ph idx="1"/>
          </p:nvPr>
        </p:nvPicPr>
        <p:blipFill>
          <a:blip r:embed="rId2" cstate="print"/>
          <a:stretch>
            <a:fillRect/>
          </a:stretch>
        </p:blipFill>
        <p:spPr bwMode="auto">
          <a:xfrm>
            <a:off x="611560" y="1988840"/>
            <a:ext cx="7272808" cy="446449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20688"/>
            <a:ext cx="6347713" cy="1320800"/>
          </a:xfrm>
        </p:spPr>
        <p:txBody>
          <a:bodyPr>
            <a:noAutofit/>
          </a:bodyPr>
          <a:lstStyle/>
          <a:p>
            <a:pPr algn="l"/>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3" name="Содержимое 2"/>
          <p:cNvSpPr>
            <a:spLocks noGrp="1"/>
          </p:cNvSpPr>
          <p:nvPr>
            <p:ph idx="1"/>
          </p:nvPr>
        </p:nvSpPr>
        <p:spPr>
          <a:xfrm>
            <a:off x="457200" y="404664"/>
            <a:ext cx="8229600" cy="5721499"/>
          </a:xfrm>
        </p:spPr>
        <p:txBody>
          <a:bodyPr>
            <a:normAutofit/>
          </a:bodyPr>
          <a:lstStyle/>
          <a:p>
            <a:pPr algn="ctr">
              <a:buNone/>
            </a:pPr>
            <a:r>
              <a:rPr lang="ru-RU" sz="2000" dirty="0" smtClean="0">
                <a:solidFill>
                  <a:schemeClr val="accent6">
                    <a:lumMod val="50000"/>
                  </a:schemeClr>
                </a:solidFill>
              </a:rPr>
              <a:t>Для работы понадобятся следующие материалы</a:t>
            </a:r>
            <a:endParaRPr lang="ru-RU" sz="2000" dirty="0">
              <a:solidFill>
                <a:schemeClr val="accent6">
                  <a:lumMod val="50000"/>
                </a:schemeClr>
              </a:solidFill>
            </a:endParaRPr>
          </a:p>
          <a:p>
            <a:pPr>
              <a:buNone/>
            </a:pPr>
            <a:endParaRPr lang="ru-RU" sz="2000" dirty="0" smtClean="0">
              <a:solidFill>
                <a:schemeClr val="accent6">
                  <a:lumMod val="50000"/>
                </a:schemeClr>
              </a:solidFill>
            </a:endParaRPr>
          </a:p>
          <a:p>
            <a:pPr>
              <a:buNone/>
            </a:pPr>
            <a:r>
              <a:rPr lang="ru-RU" sz="2000" dirty="0" smtClean="0">
                <a:solidFill>
                  <a:schemeClr val="accent6">
                    <a:lumMod val="50000"/>
                  </a:schemeClr>
                </a:solidFill>
              </a:rPr>
              <a:t/>
            </a:r>
            <a:br>
              <a:rPr lang="ru-RU" sz="2000" dirty="0" smtClean="0">
                <a:solidFill>
                  <a:schemeClr val="accent6">
                    <a:lumMod val="50000"/>
                  </a:schemeClr>
                </a:solidFill>
              </a:rPr>
            </a:br>
            <a:r>
              <a:rPr lang="ru-RU" sz="2000" dirty="0" smtClean="0">
                <a:solidFill>
                  <a:schemeClr val="accent6">
                    <a:lumMod val="50000"/>
                  </a:schemeClr>
                </a:solidFill>
              </a:rPr>
              <a:t>1. бумага;</a:t>
            </a:r>
            <a:br>
              <a:rPr lang="ru-RU" sz="2000" dirty="0" smtClean="0">
                <a:solidFill>
                  <a:schemeClr val="accent6">
                    <a:lumMod val="50000"/>
                  </a:schemeClr>
                </a:solidFill>
              </a:rPr>
            </a:br>
            <a:r>
              <a:rPr lang="ru-RU" sz="2000" dirty="0" smtClean="0">
                <a:solidFill>
                  <a:schemeClr val="accent6">
                    <a:lumMod val="50000"/>
                  </a:schemeClr>
                </a:solidFill>
              </a:rPr>
              <a:t>2. нетканое полотно, </a:t>
            </a:r>
            <a:r>
              <a:rPr lang="ru-RU" sz="2000" dirty="0" err="1" smtClean="0">
                <a:solidFill>
                  <a:schemeClr val="accent6">
                    <a:lumMod val="50000"/>
                  </a:schemeClr>
                </a:solidFill>
              </a:rPr>
              <a:t>органза</a:t>
            </a:r>
            <a:r>
              <a:rPr lang="ru-RU" sz="2000" dirty="0" smtClean="0">
                <a:solidFill>
                  <a:schemeClr val="accent6">
                    <a:lumMod val="50000"/>
                  </a:schemeClr>
                </a:solidFill>
              </a:rPr>
              <a:t>, ткань, мешковина сизаль;</a:t>
            </a:r>
            <a:br>
              <a:rPr lang="ru-RU" sz="2000" dirty="0" smtClean="0">
                <a:solidFill>
                  <a:schemeClr val="accent6">
                    <a:lumMod val="50000"/>
                  </a:schemeClr>
                </a:solidFill>
              </a:rPr>
            </a:br>
            <a:r>
              <a:rPr lang="ru-RU" sz="2000" dirty="0" smtClean="0">
                <a:solidFill>
                  <a:schemeClr val="accent6">
                    <a:lumMod val="50000"/>
                  </a:schemeClr>
                </a:solidFill>
              </a:rPr>
              <a:t>3. ленты, кружево, шпагат;</a:t>
            </a:r>
            <a:br>
              <a:rPr lang="ru-RU" sz="2000" dirty="0" smtClean="0">
                <a:solidFill>
                  <a:schemeClr val="accent6">
                    <a:lumMod val="50000"/>
                  </a:schemeClr>
                </a:solidFill>
              </a:rPr>
            </a:br>
            <a:r>
              <a:rPr lang="ru-RU" sz="2000" dirty="0" smtClean="0">
                <a:solidFill>
                  <a:schemeClr val="accent6">
                    <a:lumMod val="50000"/>
                  </a:schemeClr>
                </a:solidFill>
              </a:rPr>
              <a:t>4. бусинки;</a:t>
            </a:r>
            <a:br>
              <a:rPr lang="ru-RU" sz="2000" dirty="0" smtClean="0">
                <a:solidFill>
                  <a:schemeClr val="accent6">
                    <a:lumMod val="50000"/>
                  </a:schemeClr>
                </a:solidFill>
              </a:rPr>
            </a:br>
            <a:r>
              <a:rPr lang="ru-RU" sz="2000" dirty="0" smtClean="0">
                <a:solidFill>
                  <a:schemeClr val="accent6">
                    <a:lumMod val="50000"/>
                  </a:schemeClr>
                </a:solidFill>
              </a:rPr>
              <a:t>5. ёлочные игрушки;</a:t>
            </a:r>
            <a:br>
              <a:rPr lang="ru-RU" sz="2000" dirty="0" smtClean="0">
                <a:solidFill>
                  <a:schemeClr val="accent6">
                    <a:lumMod val="50000"/>
                  </a:schemeClr>
                </a:solidFill>
              </a:rPr>
            </a:br>
            <a:r>
              <a:rPr lang="ru-RU" sz="2000" dirty="0" smtClean="0">
                <a:solidFill>
                  <a:schemeClr val="accent6">
                    <a:lumMod val="50000"/>
                  </a:schemeClr>
                </a:solidFill>
              </a:rPr>
              <a:t>6. искусственные цветы и фрукты;</a:t>
            </a:r>
            <a:br>
              <a:rPr lang="ru-RU" sz="2000" dirty="0" smtClean="0">
                <a:solidFill>
                  <a:schemeClr val="accent6">
                    <a:lumMod val="50000"/>
                  </a:schemeClr>
                </a:solidFill>
              </a:rPr>
            </a:br>
            <a:r>
              <a:rPr lang="ru-RU" sz="2000" dirty="0" smtClean="0">
                <a:solidFill>
                  <a:schemeClr val="accent6">
                    <a:lumMod val="50000"/>
                  </a:schemeClr>
                </a:solidFill>
              </a:rPr>
              <a:t>7. проволока.</a:t>
            </a:r>
            <a:br>
              <a:rPr lang="ru-RU" sz="2000" dirty="0" smtClean="0">
                <a:solidFill>
                  <a:schemeClr val="accent6">
                    <a:lumMod val="50000"/>
                  </a:schemeClr>
                </a:solidFill>
              </a:rPr>
            </a:br>
            <a:r>
              <a:rPr lang="ru-RU" sz="2000" dirty="0" smtClean="0">
                <a:solidFill>
                  <a:schemeClr val="accent6">
                    <a:lumMod val="50000"/>
                  </a:schemeClr>
                </a:solidFill>
              </a:rPr>
              <a:t>Из природных можно использовать: кофейные зёрна, корицу, сушенные фрукты, ягоды, шишки, жёлуди, коробочки мака, кору деревьев.</a:t>
            </a:r>
            <a:endParaRPr lang="ru-RU" sz="2000" dirty="0">
              <a:solidFill>
                <a:schemeClr val="accent6">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404664"/>
            <a:ext cx="7344816" cy="1525736"/>
          </a:xfrm>
        </p:spPr>
        <p:txBody>
          <a:bodyPr>
            <a:noAutofit/>
          </a:bodyPr>
          <a:lstStyle/>
          <a:p>
            <a:pPr algn="ctr"/>
            <a:r>
              <a:rPr lang="ru-RU" sz="1800" dirty="0" smtClean="0">
                <a:solidFill>
                  <a:schemeClr val="accent6">
                    <a:lumMod val="50000"/>
                  </a:schemeClr>
                </a:solidFill>
              </a:rPr>
              <a:t>Первые </a:t>
            </a:r>
            <a:r>
              <a:rPr lang="ru-RU" sz="1800" dirty="0">
                <a:solidFill>
                  <a:schemeClr val="accent6">
                    <a:lumMod val="50000"/>
                  </a:schemeClr>
                </a:solidFill>
              </a:rPr>
              <a:t>ёлочки, которые я делала, были пустотелыми, внешне ничего, но мялись ужасно, поэтому для придания жесткости конусов я стала использовать монтажную пену. Проволоку нарезаю на кусочки равные длине хвостика ёлочки. Приклеиваю проволоку на край листа, всё в дальнейшем клею на "горячий" клей.</a:t>
            </a:r>
            <a:r>
              <a:rPr lang="ru-RU" sz="1800" dirty="0" smtClean="0">
                <a:solidFill>
                  <a:schemeClr val="accent6">
                    <a:lumMod val="50000"/>
                  </a:schemeClr>
                </a:solidFill>
              </a:rPr>
              <a:t/>
            </a:r>
            <a:br>
              <a:rPr lang="ru-RU" sz="1800" dirty="0" smtClean="0">
                <a:solidFill>
                  <a:schemeClr val="accent6">
                    <a:lumMod val="50000"/>
                  </a:schemeClr>
                </a:solidFill>
              </a:rPr>
            </a:br>
            <a:r>
              <a:rPr lang="ru-RU" sz="1800" dirty="0" smtClean="0">
                <a:solidFill>
                  <a:schemeClr val="accent6">
                    <a:lumMod val="50000"/>
                  </a:schemeClr>
                </a:solidFill>
              </a:rPr>
              <a:t/>
            </a:r>
            <a:br>
              <a:rPr lang="ru-RU" sz="1800" dirty="0" smtClean="0">
                <a:solidFill>
                  <a:schemeClr val="accent6">
                    <a:lumMod val="50000"/>
                  </a:schemeClr>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4"/>
          <p:cNvPicPr>
            <a:picLocks noGrp="1"/>
          </p:cNvPicPr>
          <p:nvPr>
            <p:ph idx="1"/>
          </p:nvPr>
        </p:nvPicPr>
        <p:blipFill>
          <a:blip r:embed="rId2" cstate="print"/>
          <a:srcRect/>
          <a:stretch>
            <a:fillRect/>
          </a:stretch>
        </p:blipFill>
        <p:spPr bwMode="auto">
          <a:xfrm>
            <a:off x="516151" y="2276872"/>
            <a:ext cx="3839825" cy="3384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5"/>
          <p:cNvPicPr/>
          <p:nvPr/>
        </p:nvPicPr>
        <p:blipFill>
          <a:blip r:embed="rId3" cstate="print"/>
          <a:srcRect/>
          <a:stretch>
            <a:fillRect/>
          </a:stretch>
        </p:blipFill>
        <p:spPr bwMode="auto">
          <a:xfrm>
            <a:off x="4572000" y="3068960"/>
            <a:ext cx="3697213" cy="35066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sz="2400" dirty="0">
                <a:solidFill>
                  <a:schemeClr val="accent6">
                    <a:lumMod val="50000"/>
                  </a:schemeClr>
                </a:solidFill>
              </a:rPr>
              <a:t>Кручу кулёчки, ничего не измеряю, как рука ляжет, а потому ёлки у меня разные: высокие, низкие, тоненькие и толстенькие, и "хвосты" у них разные.</a:t>
            </a:r>
            <a:br>
              <a:rPr lang="ru-RU" sz="2400" dirty="0">
                <a:solidFill>
                  <a:schemeClr val="accent6">
                    <a:lumMod val="50000"/>
                  </a:schemeClr>
                </a:solidFill>
              </a:rPr>
            </a:br>
            <a:r>
              <a:rPr lang="ru-RU" sz="2400" dirty="0">
                <a:solidFill>
                  <a:schemeClr val="accent6">
                    <a:lumMod val="50000"/>
                  </a:schemeClr>
                </a:solidFill>
              </a:rPr>
              <a:t/>
            </a:r>
            <a:br>
              <a:rPr lang="ru-RU" sz="2400" dirty="0">
                <a:solidFill>
                  <a:schemeClr val="accent6">
                    <a:lumMod val="50000"/>
                  </a:schemeClr>
                </a:solidFill>
              </a:rPr>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endParaRPr lang="ru-RU" sz="2000" dirty="0"/>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6"/>
          <p:cNvPicPr>
            <a:picLocks noGrp="1"/>
          </p:cNvPicPr>
          <p:nvPr>
            <p:ph idx="1"/>
          </p:nvPr>
        </p:nvPicPr>
        <p:blipFill>
          <a:blip r:embed="rId2" cstate="print"/>
          <a:srcRect/>
          <a:stretch>
            <a:fillRect/>
          </a:stretch>
        </p:blipFill>
        <p:spPr bwMode="auto">
          <a:xfrm>
            <a:off x="395536" y="1556792"/>
            <a:ext cx="3888432" cy="38336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7"/>
          <p:cNvPicPr/>
          <p:nvPr/>
        </p:nvPicPr>
        <p:blipFill>
          <a:blip r:embed="rId3" cstate="print"/>
          <a:srcRect/>
          <a:stretch>
            <a:fillRect/>
          </a:stretch>
        </p:blipFill>
        <p:spPr bwMode="auto">
          <a:xfrm>
            <a:off x="4614834" y="2564904"/>
            <a:ext cx="3693201" cy="38336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32656"/>
            <a:ext cx="6770713" cy="1008112"/>
          </a:xfrm>
        </p:spPr>
        <p:txBody>
          <a:bodyPr>
            <a:normAutofit/>
          </a:bodyPr>
          <a:lstStyle/>
          <a:p>
            <a:pPr algn="ctr"/>
            <a:r>
              <a:rPr lang="ru-RU" sz="1800" dirty="0" smtClean="0">
                <a:solidFill>
                  <a:schemeClr val="accent6">
                    <a:lumMod val="50000"/>
                  </a:schemeClr>
                </a:solidFill>
              </a:rPr>
              <a:t>Обрезаем ровненько низ, и заполняем кулёчки монтажной пеной. Все неровности и низ подрезаем канцелярским ножом.</a:t>
            </a:r>
            <a:endParaRPr lang="ru-RU" sz="18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8"/>
          <p:cNvPicPr>
            <a:picLocks noGrp="1"/>
          </p:cNvPicPr>
          <p:nvPr>
            <p:ph idx="1"/>
          </p:nvPr>
        </p:nvPicPr>
        <p:blipFill>
          <a:blip r:embed="rId2" cstate="print"/>
          <a:srcRect/>
          <a:stretch>
            <a:fillRect/>
          </a:stretch>
        </p:blipFill>
        <p:spPr bwMode="auto">
          <a:xfrm>
            <a:off x="467544" y="1628800"/>
            <a:ext cx="3744416" cy="39498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9"/>
          <p:cNvPicPr/>
          <p:nvPr/>
        </p:nvPicPr>
        <p:blipFill>
          <a:blip r:embed="rId3" cstate="print"/>
          <a:srcRect/>
          <a:stretch>
            <a:fillRect/>
          </a:stretch>
        </p:blipFill>
        <p:spPr bwMode="auto">
          <a:xfrm>
            <a:off x="4572000" y="2564904"/>
            <a:ext cx="3744416" cy="38884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88640"/>
            <a:ext cx="7130753" cy="1741760"/>
          </a:xfrm>
        </p:spPr>
        <p:txBody>
          <a:bodyPr>
            <a:noAutofit/>
          </a:bodyPr>
          <a:lstStyle/>
          <a:p>
            <a:pPr algn="ctr"/>
            <a:r>
              <a:rPr lang="ru-RU" sz="1800" dirty="0" smtClean="0">
                <a:solidFill>
                  <a:schemeClr val="accent6">
                    <a:lumMod val="50000"/>
                  </a:schemeClr>
                </a:solidFill>
              </a:rPr>
              <a:t>Эти материалы я использую для обтягивания конусов. Если работать будете с сизалем, то конусы можно сразу делать из цветной офисной бумаги, подбирая её цвет сизаля, так как даже сложенный вдвое, он не плотный. Декорируем донышко будущей ёлочки, смазываем клеем основание конуса. Приклеиваем ткань по низу конуса, поднимая её вверх. Излишки ткани  с боков обрезать.</a:t>
            </a:r>
            <a:endParaRPr lang="ru-RU" sz="1800" dirty="0">
              <a:solidFill>
                <a:schemeClr val="accent6">
                  <a:lumMod val="50000"/>
                </a:schemeClr>
              </a:solidFill>
            </a:endParaRPr>
          </a:p>
        </p:txBody>
      </p:sp>
      <p:pic>
        <p:nvPicPr>
          <p:cNvPr id="4" name="Содержимое 3"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0"/>
          <p:cNvPicPr>
            <a:picLocks noGrp="1"/>
          </p:cNvPicPr>
          <p:nvPr>
            <p:ph idx="1"/>
          </p:nvPr>
        </p:nvPicPr>
        <p:blipFill>
          <a:blip r:embed="rId2" cstate="print"/>
          <a:srcRect/>
          <a:stretch>
            <a:fillRect/>
          </a:stretch>
        </p:blipFill>
        <p:spPr bwMode="auto">
          <a:xfrm>
            <a:off x="609599" y="2564904"/>
            <a:ext cx="3525015" cy="3384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Мастер-класс Поделка изделие Новый год Моделирование конструирование Новогодняя красавица Бусины Гипс Клей Кружево Ленты Проволока Фоамиран фом фото 11"/>
          <p:cNvPicPr/>
          <p:nvPr/>
        </p:nvPicPr>
        <p:blipFill>
          <a:blip r:embed="rId3" cstate="print"/>
          <a:srcRect/>
          <a:stretch>
            <a:fillRect/>
          </a:stretch>
        </p:blipFill>
        <p:spPr bwMode="auto">
          <a:xfrm>
            <a:off x="4499992" y="2996952"/>
            <a:ext cx="3509764" cy="3456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235</TotalTime>
  <Words>646</Words>
  <Application>Microsoft Office PowerPoint</Application>
  <PresentationFormat>Экран (4:3)</PresentationFormat>
  <Paragraphs>30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Грань</vt:lpstr>
      <vt:lpstr>МБОУ «Мильковская  средняя школа №2» Камчатский край</vt:lpstr>
      <vt:lpstr>Мастер-класс «Новогодняя красавица»  Цель и задачи: вызвать интерес учащихся к сохранению лесных ресурсов, создать благоприятную атмосферу для творческой деятельности, научить технике выполнения новогодней композиции, используя вместо натурального материала (ель, сосна, пихта), материалы искусственные. Развить эстетический вкус, фантазию и воображение.   </vt:lpstr>
      <vt:lpstr>Новогодний праздник прочно ассоциируется с запахом хвои, мандаринами и наряженной елкой. Но иногда нет возможности или места, чтобы установить настоящее или искусственное деревце, и поэтому можно сделать  стилизованную ёлочку, используя различные материалы. Она  подарит вам и вашим близким праздничное настроение.</vt:lpstr>
      <vt:lpstr>Я предлагаю небольшой мастер-класс по изготовлению ёлочек, делать их легко, малозатратно и «производство» можно наладить с ребятами уроках технологии, на занятиях кружка, или просто вечером дома с детьми, я думаю, что это доставит удовольствие не только взрослым, но и детям.    </vt:lpstr>
      <vt:lpstr>    </vt:lpstr>
      <vt:lpstr>Первые ёлочки, которые я делала, были пустотелыми, внешне ничего, но мялись ужасно, поэтому для придания жесткости конусов я стала использовать монтажную пену. Проволоку нарезаю на кусочки равные длине хвостика ёлочки. Приклеиваю проволоку на край листа, всё в дальнейшем клею на "горячий" клей.        </vt:lpstr>
      <vt:lpstr>Кручу кулёчки, ничего не измеряю, как рука ляжет, а потому ёлки у меня разные: высокие, низкие, тоненькие и толстенькие, и "хвосты" у них разные.        </vt:lpstr>
      <vt:lpstr>Обрезаем ровненько низ, и заполняем кулёчки монтажной пеной. Все неровности и низ подрезаем канцелярским ножом.</vt:lpstr>
      <vt:lpstr>Эти материалы я использую для обтягивания конусов. Если работать будете с сизалем, то конусы можно сразу делать из цветной офисной бумаги, подбирая её цвет сизаля, так как даже сложенный вдвое, он не плотный. Декорируем донышко будущей ёлочки, смазываем клеем основание конуса. Приклеиваем ткань по низу конуса, поднимая её вверх. Излишки ткани  с боков обрезать.</vt:lpstr>
      <vt:lpstr>Стволики можно сделать из деревянных шпажек, карандашей, проволоки, предварительно обмотав их лентой, нитками, тесьмой. Конус обтянуть тканью, хвостики обмотать лентами, нитками и т.д.</vt:lpstr>
      <vt:lpstr>На конус поверх ткани закрепить сетку.</vt:lpstr>
      <vt:lpstr>Для «постамента» можно использовать маленькие кружечки и подсвечники, плетённые корзиночки и небольшие кашпо, стаканчики от йогуртов, баночки, декорированные тканью, сизалем и т.д.  Для того чтобы ёлочка была устойчивой в кашпо заливаем гипс, даём просохнуть</vt:lpstr>
      <vt:lpstr>Это заготовки будущих ёлочек, и закреплять их нужно сразу. Есть другой вариант, когда закрепляется сначала ножка, а потом одевается ёлка. В первом варианте сетка, или органза закрепляется фунтиком, который завязывается на ножке. Во втором - это ёлочки из органзы, фетра, бахромы внизу основания конуса нет</vt:lpstr>
      <vt:lpstr>Основание ёлочки можно декорировать всем чем угодно: камушками, мхом, сизалем, кофейными зёрнами, бусинами, цветным песком, органзой, нетканым полотном. Конечно же ёлочные игрушки и мишура одна и основных составляющих украшений как низа, так и верха. Главное, чтобы декор низа совпадал с украшением на самой ёлочке. </vt:lpstr>
      <vt:lpstr>Такая ёлочка, сделанная с любовью, доставит радость, будет прекрасным подарком. Самое главное, можно обойтись несколькими хвойными веточками или небольшой композицией для запаха и самодельной новогодней красавицей, тем самым сберечь живую ёлочку.</vt:lpstr>
      <vt:lpstr>Вот такие фруктово-цветочно-игрушечные ёлочки, получились у меня. Я их называю одноножками, они прочно стоят на одной ноге, обутой в ботиночек.</vt:lpstr>
      <vt:lpstr>Эти ёлочки – двуногие, они более основательные,  и как говорится на любителя. На ёлочке, которая посередине цветы сделаны из фоамирана (искусственная замша), смотрятся они красиво и делать их одно удовольствие.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Мастер-класс «Новогодняя красавица»  Цель и задачи: вызвать интерес учащихся к сохранению лесных ресурсов, создать благоприятную атмосферу для творческой деятельности, научить технике выполнения новогоднего букета, используя вместо ёлки различный природный материал, развить эстетический вкус. </dc:title>
  <dc:creator>1</dc:creator>
  <cp:lastModifiedBy>1</cp:lastModifiedBy>
  <cp:revision>24</cp:revision>
  <dcterms:created xsi:type="dcterms:W3CDTF">2015-05-05T04:58:54Z</dcterms:created>
  <dcterms:modified xsi:type="dcterms:W3CDTF">2019-12-07T08:49:52Z</dcterms:modified>
</cp:coreProperties>
</file>