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39"/>
  </p:notesMasterIdLst>
  <p:sldIdLst>
    <p:sldId id="256" r:id="rId2"/>
    <p:sldId id="257" r:id="rId3"/>
    <p:sldId id="258" r:id="rId4"/>
    <p:sldId id="293" r:id="rId5"/>
    <p:sldId id="292" r:id="rId6"/>
    <p:sldId id="294" r:id="rId7"/>
    <p:sldId id="359" r:id="rId8"/>
    <p:sldId id="296" r:id="rId9"/>
    <p:sldId id="302" r:id="rId10"/>
    <p:sldId id="303" r:id="rId11"/>
    <p:sldId id="305" r:id="rId12"/>
    <p:sldId id="304" r:id="rId13"/>
    <p:sldId id="349" r:id="rId14"/>
    <p:sldId id="316" r:id="rId15"/>
    <p:sldId id="330" r:id="rId16"/>
    <p:sldId id="324" r:id="rId17"/>
    <p:sldId id="347" r:id="rId18"/>
    <p:sldId id="344" r:id="rId19"/>
    <p:sldId id="325" r:id="rId20"/>
    <p:sldId id="343" r:id="rId21"/>
    <p:sldId id="350" r:id="rId22"/>
    <p:sldId id="351" r:id="rId23"/>
    <p:sldId id="352" r:id="rId24"/>
    <p:sldId id="341" r:id="rId25"/>
    <p:sldId id="339" r:id="rId26"/>
    <p:sldId id="334" r:id="rId27"/>
    <p:sldId id="337" r:id="rId28"/>
    <p:sldId id="336" r:id="rId29"/>
    <p:sldId id="353" r:id="rId30"/>
    <p:sldId id="338" r:id="rId31"/>
    <p:sldId id="354" r:id="rId32"/>
    <p:sldId id="356" r:id="rId33"/>
    <p:sldId id="355" r:id="rId34"/>
    <p:sldId id="329" r:id="rId35"/>
    <p:sldId id="346" r:id="rId36"/>
    <p:sldId id="357" r:id="rId37"/>
    <p:sldId id="358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  <a:srgbClr val="D8D8D8"/>
    <a:srgbClr val="ECECEC"/>
    <a:srgbClr val="E1E1E1"/>
    <a:srgbClr val="FCFCFB"/>
    <a:srgbClr val="0A0A0A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886D27-A865-481C-AF7F-A489A29371A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</dgm:pt>
    <dgm:pt modelId="{B6267135-2832-4E8F-ACF4-655B4C542ECA}">
      <dgm:prSet phldrT="[Текст]" phldr="1"/>
      <dgm:spPr/>
      <dgm:t>
        <a:bodyPr/>
        <a:lstStyle/>
        <a:p>
          <a:endParaRPr lang="ru-RU" dirty="0"/>
        </a:p>
      </dgm:t>
    </dgm:pt>
    <dgm:pt modelId="{297DA48A-B8A0-46F0-935D-86A582BC886B}" type="parTrans" cxnId="{54D05955-5466-48DA-AC3B-4E14E1B3A15A}">
      <dgm:prSet/>
      <dgm:spPr/>
      <dgm:t>
        <a:bodyPr/>
        <a:lstStyle/>
        <a:p>
          <a:endParaRPr lang="ru-RU"/>
        </a:p>
      </dgm:t>
    </dgm:pt>
    <dgm:pt modelId="{DE760A62-77F9-44EE-A50A-2A4C915F879F}" type="sibTrans" cxnId="{54D05955-5466-48DA-AC3B-4E14E1B3A15A}">
      <dgm:prSet/>
      <dgm:spPr/>
      <dgm:t>
        <a:bodyPr/>
        <a:lstStyle/>
        <a:p>
          <a:endParaRPr lang="ru-RU"/>
        </a:p>
      </dgm:t>
    </dgm:pt>
    <dgm:pt modelId="{59AD8D68-F3BC-4DEA-BC12-D1CCA91E7D21}">
      <dgm:prSet phldrT="[Текст]" phldr="1"/>
      <dgm:spPr/>
      <dgm:t>
        <a:bodyPr/>
        <a:lstStyle/>
        <a:p>
          <a:endParaRPr lang="ru-RU" dirty="0"/>
        </a:p>
      </dgm:t>
    </dgm:pt>
    <dgm:pt modelId="{63DAB516-1934-48D2-A167-1A17F7B4A54B}" type="parTrans" cxnId="{9A8FB636-4B9C-492A-ABB0-7D217F90C4AA}">
      <dgm:prSet/>
      <dgm:spPr/>
      <dgm:t>
        <a:bodyPr/>
        <a:lstStyle/>
        <a:p>
          <a:endParaRPr lang="ru-RU"/>
        </a:p>
      </dgm:t>
    </dgm:pt>
    <dgm:pt modelId="{A663070E-03A5-45B2-A88F-108982E9CDC3}" type="sibTrans" cxnId="{9A8FB636-4B9C-492A-ABB0-7D217F90C4AA}">
      <dgm:prSet/>
      <dgm:spPr/>
      <dgm:t>
        <a:bodyPr/>
        <a:lstStyle/>
        <a:p>
          <a:endParaRPr lang="ru-RU"/>
        </a:p>
      </dgm:t>
    </dgm:pt>
    <dgm:pt modelId="{7BFC3E68-BA73-45C8-A67E-8BE9BC3FF50D}">
      <dgm:prSet/>
      <dgm:spPr/>
      <dgm:t>
        <a:bodyPr/>
        <a:lstStyle/>
        <a:p>
          <a:r>
            <a:rPr lang="ru-RU" b="1" i="0" dirty="0" smtClean="0">
              <a:solidFill>
                <a:schemeClr val="bg2">
                  <a:lumMod val="50000"/>
                </a:schemeClr>
              </a:solidFill>
              <a:latin typeface="+mn-lt"/>
              <a:cs typeface="Times New Roman" pitchFamily="18" charset="0"/>
            </a:rPr>
            <a:t>Обследование ребенка </a:t>
          </a:r>
          <a:endParaRPr lang="ru-RU" i="0" dirty="0">
            <a:solidFill>
              <a:schemeClr val="bg2">
                <a:lumMod val="50000"/>
              </a:schemeClr>
            </a:solidFill>
            <a:latin typeface="+mn-lt"/>
          </a:endParaRPr>
        </a:p>
      </dgm:t>
    </dgm:pt>
    <dgm:pt modelId="{5CE9962B-17F1-41C6-95FF-90EE81458AF5}" type="parTrans" cxnId="{AD5D3F86-3288-4E60-83F0-AAF16175B893}">
      <dgm:prSet/>
      <dgm:spPr/>
      <dgm:t>
        <a:bodyPr/>
        <a:lstStyle/>
        <a:p>
          <a:endParaRPr lang="ru-RU"/>
        </a:p>
      </dgm:t>
    </dgm:pt>
    <dgm:pt modelId="{14ED7B2C-0BA9-4E6B-B4F8-A65E8E0EE7A7}" type="sibTrans" cxnId="{AD5D3F86-3288-4E60-83F0-AAF16175B893}">
      <dgm:prSet/>
      <dgm:spPr/>
      <dgm:t>
        <a:bodyPr/>
        <a:lstStyle/>
        <a:p>
          <a:endParaRPr lang="ru-RU"/>
        </a:p>
      </dgm:t>
    </dgm:pt>
    <dgm:pt modelId="{63984832-5AF7-4629-8073-CDF21C4526E7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 smtClean="0">
              <a:solidFill>
                <a:schemeClr val="bg2">
                  <a:lumMod val="50000"/>
                </a:schemeClr>
              </a:solidFill>
            </a:rPr>
            <a:t>Выявляется степень и уровень нарушения слоговой структуры слов</a:t>
          </a:r>
          <a:endParaRPr lang="ru-RU" dirty="0" smtClean="0"/>
        </a:p>
        <a:p>
          <a:pPr marL="285750" indent="0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dirty="0"/>
        </a:p>
      </dgm:t>
    </dgm:pt>
    <dgm:pt modelId="{C07D920E-4B2A-43F9-87F1-E22843CD3843}" type="parTrans" cxnId="{38158301-D13A-4691-913E-0478E1549EF1}">
      <dgm:prSet/>
      <dgm:spPr/>
      <dgm:t>
        <a:bodyPr/>
        <a:lstStyle/>
        <a:p>
          <a:endParaRPr lang="ru-RU"/>
        </a:p>
      </dgm:t>
    </dgm:pt>
    <dgm:pt modelId="{2D2591A6-25EE-4EE3-A995-1DAC3BBA2B20}" type="sibTrans" cxnId="{38158301-D13A-4691-913E-0478E1549EF1}">
      <dgm:prSet/>
      <dgm:spPr/>
      <dgm:t>
        <a:bodyPr/>
        <a:lstStyle/>
        <a:p>
          <a:endParaRPr lang="ru-RU"/>
        </a:p>
      </dgm:t>
    </dgm:pt>
    <dgm:pt modelId="{3FBAE7D3-9481-4EDE-BA97-80BA72A712E1}">
      <dgm:prSet/>
      <dgm:spPr/>
      <dgm:t>
        <a:bodyPr/>
        <a:lstStyle/>
        <a:p>
          <a:r>
            <a:rPr lang="ru-RU" b="1" dirty="0" smtClean="0">
              <a:solidFill>
                <a:srgbClr val="C9C2D1">
                  <a:lumMod val="50000"/>
                </a:srgbClr>
              </a:solidFill>
            </a:rPr>
            <a:t>Выбор методов и приёмов коррекционной</a:t>
          </a:r>
          <a:r>
            <a:rPr lang="ru-RU" dirty="0" smtClean="0">
              <a:solidFill>
                <a:srgbClr val="C9C2D1">
                  <a:lumMod val="50000"/>
                </a:srgbClr>
              </a:solidFill>
            </a:rPr>
            <a:t> </a:t>
          </a:r>
          <a:r>
            <a:rPr lang="ru-RU" b="1" dirty="0" smtClean="0">
              <a:solidFill>
                <a:srgbClr val="C9C2D1">
                  <a:lumMod val="50000"/>
                </a:srgbClr>
              </a:solidFill>
            </a:rPr>
            <a:t>работы </a:t>
          </a:r>
          <a:endParaRPr lang="ru-RU" dirty="0"/>
        </a:p>
      </dgm:t>
    </dgm:pt>
    <dgm:pt modelId="{97747480-7D1F-4631-B5BE-AF952DD29C74}" type="parTrans" cxnId="{FA65D183-CE40-47F0-A27A-B99469C2E4D1}">
      <dgm:prSet/>
      <dgm:spPr/>
      <dgm:t>
        <a:bodyPr/>
        <a:lstStyle/>
        <a:p>
          <a:endParaRPr lang="ru-RU"/>
        </a:p>
      </dgm:t>
    </dgm:pt>
    <dgm:pt modelId="{33B816C8-C03F-40DA-A4CE-BE05E082C8CF}" type="sibTrans" cxnId="{FA65D183-CE40-47F0-A27A-B99469C2E4D1}">
      <dgm:prSet/>
      <dgm:spPr/>
      <dgm:t>
        <a:bodyPr/>
        <a:lstStyle/>
        <a:p>
          <a:endParaRPr lang="ru-RU"/>
        </a:p>
      </dgm:t>
    </dgm:pt>
    <dgm:pt modelId="{8311E7F3-BEA9-4A22-8B57-447DE9EB8AFC}">
      <dgm:prSet phldrT="[Текст]" phldr="1"/>
      <dgm:spPr/>
      <dgm:t>
        <a:bodyPr/>
        <a:lstStyle/>
        <a:p>
          <a:endParaRPr lang="ru-RU" dirty="0"/>
        </a:p>
      </dgm:t>
    </dgm:pt>
    <dgm:pt modelId="{447EFF05-2D41-4008-9B96-1061F2CDBDE2}" type="sibTrans" cxnId="{C250709C-489F-46BC-A2C7-10A7448BC6DA}">
      <dgm:prSet/>
      <dgm:spPr/>
      <dgm:t>
        <a:bodyPr/>
        <a:lstStyle/>
        <a:p>
          <a:endParaRPr lang="ru-RU"/>
        </a:p>
      </dgm:t>
    </dgm:pt>
    <dgm:pt modelId="{72206C5B-D26A-4373-AA7E-3DC3D5720DFA}" type="parTrans" cxnId="{C250709C-489F-46BC-A2C7-10A7448BC6DA}">
      <dgm:prSet/>
      <dgm:spPr/>
      <dgm:t>
        <a:bodyPr/>
        <a:lstStyle/>
        <a:p>
          <a:endParaRPr lang="ru-RU"/>
        </a:p>
      </dgm:t>
    </dgm:pt>
    <dgm:pt modelId="{41F5FC59-645C-4FA8-979F-92447258D640}" type="pres">
      <dgm:prSet presAssocID="{9C886D27-A865-481C-AF7F-A489A29371AF}" presName="linearFlow" presStyleCnt="0">
        <dgm:presLayoutVars>
          <dgm:dir/>
          <dgm:animLvl val="lvl"/>
          <dgm:resizeHandles val="exact"/>
        </dgm:presLayoutVars>
      </dgm:prSet>
      <dgm:spPr/>
    </dgm:pt>
    <dgm:pt modelId="{3A162BDD-24ED-4DFD-85D0-1F70F2B62E69}" type="pres">
      <dgm:prSet presAssocID="{B6267135-2832-4E8F-ACF4-655B4C542ECA}" presName="composite" presStyleCnt="0"/>
      <dgm:spPr/>
    </dgm:pt>
    <dgm:pt modelId="{92A88EAD-88C7-4DBC-B057-A0C05E8A3F8E}" type="pres">
      <dgm:prSet presAssocID="{B6267135-2832-4E8F-ACF4-655B4C542ECA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1859B4-EBAC-49C3-8C6D-F6EAACCBE74D}" type="pres">
      <dgm:prSet presAssocID="{B6267135-2832-4E8F-ACF4-655B4C542ECA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D5DCA2-9E7E-4615-B943-4FA74D332A21}" type="pres">
      <dgm:prSet presAssocID="{DE760A62-77F9-44EE-A50A-2A4C915F879F}" presName="sp" presStyleCnt="0"/>
      <dgm:spPr/>
    </dgm:pt>
    <dgm:pt modelId="{D344B921-9247-4868-862F-2EE652CA3E34}" type="pres">
      <dgm:prSet presAssocID="{8311E7F3-BEA9-4A22-8B57-447DE9EB8AFC}" presName="composite" presStyleCnt="0"/>
      <dgm:spPr/>
    </dgm:pt>
    <dgm:pt modelId="{BF25600A-2A5A-432C-A370-5B02E3AFE99E}" type="pres">
      <dgm:prSet presAssocID="{8311E7F3-BEA9-4A22-8B57-447DE9EB8AFC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53089E-25A6-45F9-9484-6D8285F549D0}" type="pres">
      <dgm:prSet presAssocID="{8311E7F3-BEA9-4A22-8B57-447DE9EB8AFC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47314A-F45B-47BA-AD86-9D254AB4635E}" type="pres">
      <dgm:prSet presAssocID="{447EFF05-2D41-4008-9B96-1061F2CDBDE2}" presName="sp" presStyleCnt="0"/>
      <dgm:spPr/>
    </dgm:pt>
    <dgm:pt modelId="{C12DF827-8F5B-4153-9DFB-81CB13955126}" type="pres">
      <dgm:prSet presAssocID="{59AD8D68-F3BC-4DEA-BC12-D1CCA91E7D21}" presName="composite" presStyleCnt="0"/>
      <dgm:spPr/>
    </dgm:pt>
    <dgm:pt modelId="{A7B1EF86-EB25-40F5-B376-6D5FC3CD1B06}" type="pres">
      <dgm:prSet presAssocID="{59AD8D68-F3BC-4DEA-BC12-D1CCA91E7D21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51E4CE-D3F1-4719-840F-1D3978FF949C}" type="pres">
      <dgm:prSet presAssocID="{59AD8D68-F3BC-4DEA-BC12-D1CCA91E7D21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93719C-E4A8-4D7C-9009-D0FEE194AC61}" type="presOf" srcId="{7BFC3E68-BA73-45C8-A67E-8BE9BC3FF50D}" destId="{201859B4-EBAC-49C3-8C6D-F6EAACCBE74D}" srcOrd="0" destOrd="0" presId="urn:microsoft.com/office/officeart/2005/8/layout/chevron2"/>
    <dgm:cxn modelId="{AD5D3F86-3288-4E60-83F0-AAF16175B893}" srcId="{B6267135-2832-4E8F-ACF4-655B4C542ECA}" destId="{7BFC3E68-BA73-45C8-A67E-8BE9BC3FF50D}" srcOrd="0" destOrd="0" parTransId="{5CE9962B-17F1-41C6-95FF-90EE81458AF5}" sibTransId="{14ED7B2C-0BA9-4E6B-B4F8-A65E8E0EE7A7}"/>
    <dgm:cxn modelId="{9A8FB636-4B9C-492A-ABB0-7D217F90C4AA}" srcId="{9C886D27-A865-481C-AF7F-A489A29371AF}" destId="{59AD8D68-F3BC-4DEA-BC12-D1CCA91E7D21}" srcOrd="2" destOrd="0" parTransId="{63DAB516-1934-48D2-A167-1A17F7B4A54B}" sibTransId="{A663070E-03A5-45B2-A88F-108982E9CDC3}"/>
    <dgm:cxn modelId="{38158301-D13A-4691-913E-0478E1549EF1}" srcId="{8311E7F3-BEA9-4A22-8B57-447DE9EB8AFC}" destId="{63984832-5AF7-4629-8073-CDF21C4526E7}" srcOrd="0" destOrd="0" parTransId="{C07D920E-4B2A-43F9-87F1-E22843CD3843}" sibTransId="{2D2591A6-25EE-4EE3-A995-1DAC3BBA2B20}"/>
    <dgm:cxn modelId="{48117C6C-3061-4641-A919-2B7FD82E276D}" type="presOf" srcId="{B6267135-2832-4E8F-ACF4-655B4C542ECA}" destId="{92A88EAD-88C7-4DBC-B057-A0C05E8A3F8E}" srcOrd="0" destOrd="0" presId="urn:microsoft.com/office/officeart/2005/8/layout/chevron2"/>
    <dgm:cxn modelId="{FA65D183-CE40-47F0-A27A-B99469C2E4D1}" srcId="{59AD8D68-F3BC-4DEA-BC12-D1CCA91E7D21}" destId="{3FBAE7D3-9481-4EDE-BA97-80BA72A712E1}" srcOrd="0" destOrd="0" parTransId="{97747480-7D1F-4631-B5BE-AF952DD29C74}" sibTransId="{33B816C8-C03F-40DA-A4CE-BE05E082C8CF}"/>
    <dgm:cxn modelId="{C250709C-489F-46BC-A2C7-10A7448BC6DA}" srcId="{9C886D27-A865-481C-AF7F-A489A29371AF}" destId="{8311E7F3-BEA9-4A22-8B57-447DE9EB8AFC}" srcOrd="1" destOrd="0" parTransId="{72206C5B-D26A-4373-AA7E-3DC3D5720DFA}" sibTransId="{447EFF05-2D41-4008-9B96-1061F2CDBDE2}"/>
    <dgm:cxn modelId="{23C6A946-3EA0-4EA7-B9A5-B579F426DAA8}" type="presOf" srcId="{8311E7F3-BEA9-4A22-8B57-447DE9EB8AFC}" destId="{BF25600A-2A5A-432C-A370-5B02E3AFE99E}" srcOrd="0" destOrd="0" presId="urn:microsoft.com/office/officeart/2005/8/layout/chevron2"/>
    <dgm:cxn modelId="{32A5EF35-9454-4DC9-96A8-A7F7F500E67D}" type="presOf" srcId="{3FBAE7D3-9481-4EDE-BA97-80BA72A712E1}" destId="{1651E4CE-D3F1-4719-840F-1D3978FF949C}" srcOrd="0" destOrd="0" presId="urn:microsoft.com/office/officeart/2005/8/layout/chevron2"/>
    <dgm:cxn modelId="{241454FC-4B22-445A-9AD9-10F34ADF6732}" type="presOf" srcId="{63984832-5AF7-4629-8073-CDF21C4526E7}" destId="{7453089E-25A6-45F9-9484-6D8285F549D0}" srcOrd="0" destOrd="0" presId="urn:microsoft.com/office/officeart/2005/8/layout/chevron2"/>
    <dgm:cxn modelId="{54D05955-5466-48DA-AC3B-4E14E1B3A15A}" srcId="{9C886D27-A865-481C-AF7F-A489A29371AF}" destId="{B6267135-2832-4E8F-ACF4-655B4C542ECA}" srcOrd="0" destOrd="0" parTransId="{297DA48A-B8A0-46F0-935D-86A582BC886B}" sibTransId="{DE760A62-77F9-44EE-A50A-2A4C915F879F}"/>
    <dgm:cxn modelId="{BB2F714E-4139-405B-8C3A-4765F3859E9B}" type="presOf" srcId="{9C886D27-A865-481C-AF7F-A489A29371AF}" destId="{41F5FC59-645C-4FA8-979F-92447258D640}" srcOrd="0" destOrd="0" presId="urn:microsoft.com/office/officeart/2005/8/layout/chevron2"/>
    <dgm:cxn modelId="{201D86BD-5D1F-4659-A936-A067AD1D822F}" type="presOf" srcId="{59AD8D68-F3BC-4DEA-BC12-D1CCA91E7D21}" destId="{A7B1EF86-EB25-40F5-B376-6D5FC3CD1B06}" srcOrd="0" destOrd="0" presId="urn:microsoft.com/office/officeart/2005/8/layout/chevron2"/>
    <dgm:cxn modelId="{B95306C3-2845-4090-B0AF-392D9775BCC2}" type="presParOf" srcId="{41F5FC59-645C-4FA8-979F-92447258D640}" destId="{3A162BDD-24ED-4DFD-85D0-1F70F2B62E69}" srcOrd="0" destOrd="0" presId="urn:microsoft.com/office/officeart/2005/8/layout/chevron2"/>
    <dgm:cxn modelId="{7844A57A-A76A-47AD-A700-B0022CB141DB}" type="presParOf" srcId="{3A162BDD-24ED-4DFD-85D0-1F70F2B62E69}" destId="{92A88EAD-88C7-4DBC-B057-A0C05E8A3F8E}" srcOrd="0" destOrd="0" presId="urn:microsoft.com/office/officeart/2005/8/layout/chevron2"/>
    <dgm:cxn modelId="{C51534FE-71E1-428B-9CD7-CAD0D3DF23FC}" type="presParOf" srcId="{3A162BDD-24ED-4DFD-85D0-1F70F2B62E69}" destId="{201859B4-EBAC-49C3-8C6D-F6EAACCBE74D}" srcOrd="1" destOrd="0" presId="urn:microsoft.com/office/officeart/2005/8/layout/chevron2"/>
    <dgm:cxn modelId="{C040E957-4328-4B78-9FAF-F5027DEB4A31}" type="presParOf" srcId="{41F5FC59-645C-4FA8-979F-92447258D640}" destId="{F0D5DCA2-9E7E-4615-B943-4FA74D332A21}" srcOrd="1" destOrd="0" presId="urn:microsoft.com/office/officeart/2005/8/layout/chevron2"/>
    <dgm:cxn modelId="{89E6ABF6-37E9-4E5D-B333-2D38F6FE07F1}" type="presParOf" srcId="{41F5FC59-645C-4FA8-979F-92447258D640}" destId="{D344B921-9247-4868-862F-2EE652CA3E34}" srcOrd="2" destOrd="0" presId="urn:microsoft.com/office/officeart/2005/8/layout/chevron2"/>
    <dgm:cxn modelId="{32B42E56-7776-4EE8-AE5E-1B6230ADFCAF}" type="presParOf" srcId="{D344B921-9247-4868-862F-2EE652CA3E34}" destId="{BF25600A-2A5A-432C-A370-5B02E3AFE99E}" srcOrd="0" destOrd="0" presId="urn:microsoft.com/office/officeart/2005/8/layout/chevron2"/>
    <dgm:cxn modelId="{3EB0BD5F-1459-42B9-83DA-ECFF51A6F666}" type="presParOf" srcId="{D344B921-9247-4868-862F-2EE652CA3E34}" destId="{7453089E-25A6-45F9-9484-6D8285F549D0}" srcOrd="1" destOrd="0" presId="urn:microsoft.com/office/officeart/2005/8/layout/chevron2"/>
    <dgm:cxn modelId="{20F0264B-69EC-42CD-A11E-8AF5F4B68F62}" type="presParOf" srcId="{41F5FC59-645C-4FA8-979F-92447258D640}" destId="{2A47314A-F45B-47BA-AD86-9D254AB4635E}" srcOrd="3" destOrd="0" presId="urn:microsoft.com/office/officeart/2005/8/layout/chevron2"/>
    <dgm:cxn modelId="{3DC6966D-BF6A-43EA-A619-82FC02B2DD04}" type="presParOf" srcId="{41F5FC59-645C-4FA8-979F-92447258D640}" destId="{C12DF827-8F5B-4153-9DFB-81CB13955126}" srcOrd="4" destOrd="0" presId="urn:microsoft.com/office/officeart/2005/8/layout/chevron2"/>
    <dgm:cxn modelId="{4658F2D2-BCED-42C4-A118-B009E3B0880D}" type="presParOf" srcId="{C12DF827-8F5B-4153-9DFB-81CB13955126}" destId="{A7B1EF86-EB25-40F5-B376-6D5FC3CD1B06}" srcOrd="0" destOrd="0" presId="urn:microsoft.com/office/officeart/2005/8/layout/chevron2"/>
    <dgm:cxn modelId="{8922107F-401D-40D6-BEA9-B397A2F5438E}" type="presParOf" srcId="{C12DF827-8F5B-4153-9DFB-81CB13955126}" destId="{1651E4CE-D3F1-4719-840F-1D3978FF949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EB507F1-BD40-4759-9643-F27A4A435C40}" type="doc">
      <dgm:prSet loTypeId="urn:microsoft.com/office/officeart/2005/8/layout/vList3#6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B93C3F7-EEB0-493A-9C84-0B25C9004070}" type="pres">
      <dgm:prSet presAssocID="{9EB507F1-BD40-4759-9643-F27A4A435C40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E642E083-0A7A-4D3A-AFCA-2BEB69262A7E}" type="presOf" srcId="{9EB507F1-BD40-4759-9643-F27A4A435C40}" destId="{4B93C3F7-EEB0-493A-9C84-0B25C9004070}" srcOrd="0" destOrd="0" presId="urn:microsoft.com/office/officeart/2005/8/layout/vList3#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9128C8-18A7-4713-BA24-B34C18114D0A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1"/>
      <dgm:spPr/>
    </dgm:pt>
    <dgm:pt modelId="{9B9254E5-AEB9-4EB0-B1BA-B0CE9E37EDAB}">
      <dgm:prSet phldrT="[Текст]"/>
      <dgm:spPr>
        <a:solidFill>
          <a:srgbClr val="FF9966"/>
        </a:solidFill>
      </dgm:spPr>
      <dgm:t>
        <a:bodyPr/>
        <a:lstStyle/>
        <a:p>
          <a:r>
            <a:rPr lang="ru-RU" b="1" dirty="0" err="1" smtClean="0">
              <a:solidFill>
                <a:schemeClr val="tx1"/>
              </a:solidFill>
            </a:rPr>
            <a:t>Звуко-слоговая</a:t>
          </a:r>
          <a:r>
            <a:rPr lang="ru-RU" b="1" dirty="0" smtClean="0">
              <a:solidFill>
                <a:schemeClr val="tx1"/>
              </a:solidFill>
            </a:rPr>
            <a:t> структура слова</a:t>
          </a:r>
          <a:endParaRPr lang="ru-RU" b="1" dirty="0">
            <a:solidFill>
              <a:schemeClr val="tx1"/>
            </a:solidFill>
          </a:endParaRPr>
        </a:p>
      </dgm:t>
    </dgm:pt>
    <dgm:pt modelId="{D1649A43-C627-42A2-8578-004C22309226}" type="parTrans" cxnId="{E01BB3CC-B67C-4247-B9AA-3C4B5B1469C9}">
      <dgm:prSet/>
      <dgm:spPr/>
      <dgm:t>
        <a:bodyPr/>
        <a:lstStyle/>
        <a:p>
          <a:endParaRPr lang="ru-RU"/>
        </a:p>
      </dgm:t>
    </dgm:pt>
    <dgm:pt modelId="{29CED375-8821-42CC-AEB5-004CCBB75268}" type="sibTrans" cxnId="{E01BB3CC-B67C-4247-B9AA-3C4B5B1469C9}">
      <dgm:prSet/>
      <dgm:spPr/>
      <dgm:t>
        <a:bodyPr/>
        <a:lstStyle/>
        <a:p>
          <a:endParaRPr lang="ru-RU"/>
        </a:p>
      </dgm:t>
    </dgm:pt>
    <dgm:pt modelId="{CDACA180-9971-493A-90F8-7EFD5A0C0834}">
      <dgm:prSet phldrT="[Текст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Чувство ритма</a:t>
          </a:r>
          <a:endParaRPr lang="ru-RU" b="1" dirty="0">
            <a:solidFill>
              <a:schemeClr val="tx1"/>
            </a:solidFill>
          </a:endParaRPr>
        </a:p>
      </dgm:t>
    </dgm:pt>
    <dgm:pt modelId="{1567927B-7A3F-427A-A8F7-0063F9D45D7F}" type="parTrans" cxnId="{A0C321A6-2FF0-468A-962F-5D4EAB77066C}">
      <dgm:prSet/>
      <dgm:spPr/>
      <dgm:t>
        <a:bodyPr/>
        <a:lstStyle/>
        <a:p>
          <a:endParaRPr lang="ru-RU"/>
        </a:p>
      </dgm:t>
    </dgm:pt>
    <dgm:pt modelId="{3FC9DE8A-E204-41BC-94E0-A0D0D7C66F8E}" type="sibTrans" cxnId="{A0C321A6-2FF0-468A-962F-5D4EAB77066C}">
      <dgm:prSet/>
      <dgm:spPr/>
      <dgm:t>
        <a:bodyPr/>
        <a:lstStyle/>
        <a:p>
          <a:endParaRPr lang="ru-RU"/>
        </a:p>
      </dgm:t>
    </dgm:pt>
    <dgm:pt modelId="{8D12F379-E4C3-4975-85F1-DEA341AAB4FF}">
      <dgm:prSet phldrT="[Текст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Слуховое внимание</a:t>
          </a:r>
          <a:endParaRPr lang="ru-RU" b="1" dirty="0">
            <a:solidFill>
              <a:schemeClr val="tx1"/>
            </a:solidFill>
          </a:endParaRPr>
        </a:p>
      </dgm:t>
    </dgm:pt>
    <dgm:pt modelId="{C5EEA326-5875-4C40-8E2E-95B0B87911BC}" type="parTrans" cxnId="{D5563F24-AC51-4965-8513-5945DC5EB4D6}">
      <dgm:prSet/>
      <dgm:spPr/>
      <dgm:t>
        <a:bodyPr/>
        <a:lstStyle/>
        <a:p>
          <a:endParaRPr lang="ru-RU"/>
        </a:p>
      </dgm:t>
    </dgm:pt>
    <dgm:pt modelId="{5FFA1939-7FB8-493A-8B07-20C88381341D}" type="sibTrans" cxnId="{D5563F24-AC51-4965-8513-5945DC5EB4D6}">
      <dgm:prSet/>
      <dgm:spPr/>
      <dgm:t>
        <a:bodyPr/>
        <a:lstStyle/>
        <a:p>
          <a:endParaRPr lang="ru-RU"/>
        </a:p>
      </dgm:t>
    </dgm:pt>
    <dgm:pt modelId="{C22A6C11-CEF6-4B47-9724-BC17743C7CF6}" type="pres">
      <dgm:prSet presAssocID="{4D9128C8-18A7-4713-BA24-B34C18114D0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DBF179EB-6DD8-4D86-84EE-00F28E021BFA}" type="pres">
      <dgm:prSet presAssocID="{9B9254E5-AEB9-4EB0-B1BA-B0CE9E37EDAB}" presName="gear1" presStyleLbl="node1" presStyleIdx="0" presStyleCnt="3" custLinFactNeighborX="-43258" custLinFactNeighborY="-525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0DB169-05D3-41F7-AB1A-03C92B31B664}" type="pres">
      <dgm:prSet presAssocID="{9B9254E5-AEB9-4EB0-B1BA-B0CE9E37EDAB}" presName="gear1srcNode" presStyleLbl="node1" presStyleIdx="0" presStyleCnt="3"/>
      <dgm:spPr/>
      <dgm:t>
        <a:bodyPr/>
        <a:lstStyle/>
        <a:p>
          <a:endParaRPr lang="ru-RU"/>
        </a:p>
      </dgm:t>
    </dgm:pt>
    <dgm:pt modelId="{B099FBAB-F748-47E1-9E88-CD2C05957309}" type="pres">
      <dgm:prSet presAssocID="{9B9254E5-AEB9-4EB0-B1BA-B0CE9E37EDAB}" presName="gear1dstNode" presStyleLbl="node1" presStyleIdx="0" presStyleCnt="3"/>
      <dgm:spPr/>
      <dgm:t>
        <a:bodyPr/>
        <a:lstStyle/>
        <a:p>
          <a:endParaRPr lang="ru-RU"/>
        </a:p>
      </dgm:t>
    </dgm:pt>
    <dgm:pt modelId="{C2E5DE35-9062-4C46-BFF4-9273ACF9466A}" type="pres">
      <dgm:prSet presAssocID="{CDACA180-9971-493A-90F8-7EFD5A0C0834}" presName="gear2" presStyleLbl="node1" presStyleIdx="1" presStyleCnt="3" custScaleX="120220" custScaleY="125229" custLinFactNeighborX="-73512" custLinFactNeighborY="-8379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1CF810-6F4A-4C27-9AEE-6F502CAE3E22}" type="pres">
      <dgm:prSet presAssocID="{CDACA180-9971-493A-90F8-7EFD5A0C0834}" presName="gear2srcNode" presStyleLbl="node1" presStyleIdx="1" presStyleCnt="3"/>
      <dgm:spPr/>
      <dgm:t>
        <a:bodyPr/>
        <a:lstStyle/>
        <a:p>
          <a:endParaRPr lang="ru-RU"/>
        </a:p>
      </dgm:t>
    </dgm:pt>
    <dgm:pt modelId="{D7A958BB-2DEF-45B3-A2AB-AA0B53117A7C}" type="pres">
      <dgm:prSet presAssocID="{CDACA180-9971-493A-90F8-7EFD5A0C0834}" presName="gear2dstNode" presStyleLbl="node1" presStyleIdx="1" presStyleCnt="3"/>
      <dgm:spPr/>
      <dgm:t>
        <a:bodyPr/>
        <a:lstStyle/>
        <a:p>
          <a:endParaRPr lang="ru-RU"/>
        </a:p>
      </dgm:t>
    </dgm:pt>
    <dgm:pt modelId="{7E27770E-1ABA-4345-886A-BD60C0A1963B}" type="pres">
      <dgm:prSet presAssocID="{8D12F379-E4C3-4975-85F1-DEA341AAB4FF}" presName="gear3" presStyleLbl="node1" presStyleIdx="2" presStyleCnt="3" custScaleX="124460" custScaleY="124077" custLinFactNeighborX="88142" custLinFactNeighborY="-11848"/>
      <dgm:spPr/>
      <dgm:t>
        <a:bodyPr/>
        <a:lstStyle/>
        <a:p>
          <a:endParaRPr lang="ru-RU"/>
        </a:p>
      </dgm:t>
    </dgm:pt>
    <dgm:pt modelId="{CFB40E26-1D31-44C9-A17C-ACFC54E5E993}" type="pres">
      <dgm:prSet presAssocID="{8D12F379-E4C3-4975-85F1-DEA341AAB4FF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A408F7-4701-49FE-B89A-B0D6B117B70C}" type="pres">
      <dgm:prSet presAssocID="{8D12F379-E4C3-4975-85F1-DEA341AAB4FF}" presName="gear3srcNode" presStyleLbl="node1" presStyleIdx="2" presStyleCnt="3"/>
      <dgm:spPr/>
      <dgm:t>
        <a:bodyPr/>
        <a:lstStyle/>
        <a:p>
          <a:endParaRPr lang="ru-RU"/>
        </a:p>
      </dgm:t>
    </dgm:pt>
    <dgm:pt modelId="{2E7D728D-5563-41AB-948E-74DE5E5C431D}" type="pres">
      <dgm:prSet presAssocID="{8D12F379-E4C3-4975-85F1-DEA341AAB4FF}" presName="gear3dstNode" presStyleLbl="node1" presStyleIdx="2" presStyleCnt="3"/>
      <dgm:spPr/>
      <dgm:t>
        <a:bodyPr/>
        <a:lstStyle/>
        <a:p>
          <a:endParaRPr lang="ru-RU"/>
        </a:p>
      </dgm:t>
    </dgm:pt>
    <dgm:pt modelId="{3A1EAE0A-344A-4E66-B59E-B8B39CCCA507}" type="pres">
      <dgm:prSet presAssocID="{29CED375-8821-42CC-AEB5-004CCBB75268}" presName="connector1" presStyleLbl="sibTrans2D1" presStyleIdx="0" presStyleCnt="3" custAng="17155520" custScaleX="63943" custScaleY="57636" custLinFactNeighborX="-38280" custLinFactNeighborY="-65582"/>
      <dgm:spPr/>
      <dgm:t>
        <a:bodyPr/>
        <a:lstStyle/>
        <a:p>
          <a:endParaRPr lang="ru-RU"/>
        </a:p>
      </dgm:t>
    </dgm:pt>
    <dgm:pt modelId="{B318BD58-5D5A-4FF2-8FE9-C61B737B68F9}" type="pres">
      <dgm:prSet presAssocID="{3FC9DE8A-E204-41BC-94E0-A0D0D7C66F8E}" presName="connector2" presStyleLbl="sibTrans2D1" presStyleIdx="1" presStyleCnt="3" custAng="10800000" custLinFactX="11336" custLinFactNeighborX="100000" custLinFactNeighborY="9216"/>
      <dgm:spPr/>
      <dgm:t>
        <a:bodyPr/>
        <a:lstStyle/>
        <a:p>
          <a:endParaRPr lang="ru-RU"/>
        </a:p>
      </dgm:t>
    </dgm:pt>
    <dgm:pt modelId="{A1374C37-B0BB-4440-BBC3-A99D4B882C96}" type="pres">
      <dgm:prSet presAssocID="{5FFA1939-7FB8-493A-8B07-20C88381341D}" presName="connector3" presStyleLbl="sibTrans2D1" presStyleIdx="2" presStyleCnt="3" custAng="18201153" custLinFactNeighborX="-58917" custLinFactNeighborY="48477"/>
      <dgm:spPr/>
      <dgm:t>
        <a:bodyPr/>
        <a:lstStyle/>
        <a:p>
          <a:endParaRPr lang="ru-RU"/>
        </a:p>
      </dgm:t>
    </dgm:pt>
  </dgm:ptLst>
  <dgm:cxnLst>
    <dgm:cxn modelId="{AF424215-129B-4F96-8731-3E3C4D561605}" type="presOf" srcId="{8D12F379-E4C3-4975-85F1-DEA341AAB4FF}" destId="{7E27770E-1ABA-4345-886A-BD60C0A1963B}" srcOrd="0" destOrd="0" presId="urn:microsoft.com/office/officeart/2005/8/layout/gear1"/>
    <dgm:cxn modelId="{E01BB3CC-B67C-4247-B9AA-3C4B5B1469C9}" srcId="{4D9128C8-18A7-4713-BA24-B34C18114D0A}" destId="{9B9254E5-AEB9-4EB0-B1BA-B0CE9E37EDAB}" srcOrd="0" destOrd="0" parTransId="{D1649A43-C627-42A2-8578-004C22309226}" sibTransId="{29CED375-8821-42CC-AEB5-004CCBB75268}"/>
    <dgm:cxn modelId="{D5563F24-AC51-4965-8513-5945DC5EB4D6}" srcId="{4D9128C8-18A7-4713-BA24-B34C18114D0A}" destId="{8D12F379-E4C3-4975-85F1-DEA341AAB4FF}" srcOrd="2" destOrd="0" parTransId="{C5EEA326-5875-4C40-8E2E-95B0B87911BC}" sibTransId="{5FFA1939-7FB8-493A-8B07-20C88381341D}"/>
    <dgm:cxn modelId="{46DF4D89-02A5-44E5-8310-9F1C5FDF3C0B}" type="presOf" srcId="{29CED375-8821-42CC-AEB5-004CCBB75268}" destId="{3A1EAE0A-344A-4E66-B59E-B8B39CCCA507}" srcOrd="0" destOrd="0" presId="urn:microsoft.com/office/officeart/2005/8/layout/gear1"/>
    <dgm:cxn modelId="{F245807D-4961-44A5-AC75-52A8703C972E}" type="presOf" srcId="{3FC9DE8A-E204-41BC-94E0-A0D0D7C66F8E}" destId="{B318BD58-5D5A-4FF2-8FE9-C61B737B68F9}" srcOrd="0" destOrd="0" presId="urn:microsoft.com/office/officeart/2005/8/layout/gear1"/>
    <dgm:cxn modelId="{AE7E4D1B-E88E-4A95-9477-B605F8BE5E31}" type="presOf" srcId="{8D12F379-E4C3-4975-85F1-DEA341AAB4FF}" destId="{CFB40E26-1D31-44C9-A17C-ACFC54E5E993}" srcOrd="1" destOrd="0" presId="urn:microsoft.com/office/officeart/2005/8/layout/gear1"/>
    <dgm:cxn modelId="{7E08EF60-82E7-4679-8828-A3DFD3111841}" type="presOf" srcId="{9B9254E5-AEB9-4EB0-B1BA-B0CE9E37EDAB}" destId="{DBF179EB-6DD8-4D86-84EE-00F28E021BFA}" srcOrd="0" destOrd="0" presId="urn:microsoft.com/office/officeart/2005/8/layout/gear1"/>
    <dgm:cxn modelId="{9374893B-7FD7-4B32-BAB9-F8853701EF5E}" type="presOf" srcId="{CDACA180-9971-493A-90F8-7EFD5A0C0834}" destId="{D7A958BB-2DEF-45B3-A2AB-AA0B53117A7C}" srcOrd="2" destOrd="0" presId="urn:microsoft.com/office/officeart/2005/8/layout/gear1"/>
    <dgm:cxn modelId="{A9045F7F-EBC8-4C83-9C3C-CE3E9BFF43B2}" type="presOf" srcId="{CDACA180-9971-493A-90F8-7EFD5A0C0834}" destId="{C2E5DE35-9062-4C46-BFF4-9273ACF9466A}" srcOrd="0" destOrd="0" presId="urn:microsoft.com/office/officeart/2005/8/layout/gear1"/>
    <dgm:cxn modelId="{D169B5AC-352D-425D-BEF5-E0235A7ABC98}" type="presOf" srcId="{CDACA180-9971-493A-90F8-7EFD5A0C0834}" destId="{DE1CF810-6F4A-4C27-9AEE-6F502CAE3E22}" srcOrd="1" destOrd="0" presId="urn:microsoft.com/office/officeart/2005/8/layout/gear1"/>
    <dgm:cxn modelId="{29BEE8B7-626F-4099-8E53-59A37055B3FF}" type="presOf" srcId="{8D12F379-E4C3-4975-85F1-DEA341AAB4FF}" destId="{2E7D728D-5563-41AB-948E-74DE5E5C431D}" srcOrd="3" destOrd="0" presId="urn:microsoft.com/office/officeart/2005/8/layout/gear1"/>
    <dgm:cxn modelId="{680F658C-C095-4D9E-9EFE-3651BA4F3E7F}" type="presOf" srcId="{9B9254E5-AEB9-4EB0-B1BA-B0CE9E37EDAB}" destId="{140DB169-05D3-41F7-AB1A-03C92B31B664}" srcOrd="1" destOrd="0" presId="urn:microsoft.com/office/officeart/2005/8/layout/gear1"/>
    <dgm:cxn modelId="{44BD0859-57B2-4304-8A21-E67979007658}" type="presOf" srcId="{4D9128C8-18A7-4713-BA24-B34C18114D0A}" destId="{C22A6C11-CEF6-4B47-9724-BC17743C7CF6}" srcOrd="0" destOrd="0" presId="urn:microsoft.com/office/officeart/2005/8/layout/gear1"/>
    <dgm:cxn modelId="{25188163-F303-4CA7-A64C-6BA19CB07910}" type="presOf" srcId="{5FFA1939-7FB8-493A-8B07-20C88381341D}" destId="{A1374C37-B0BB-4440-BBC3-A99D4B882C96}" srcOrd="0" destOrd="0" presId="urn:microsoft.com/office/officeart/2005/8/layout/gear1"/>
    <dgm:cxn modelId="{9BE8A94E-1722-4851-A325-44F4C88CCD16}" type="presOf" srcId="{9B9254E5-AEB9-4EB0-B1BA-B0CE9E37EDAB}" destId="{B099FBAB-F748-47E1-9E88-CD2C05957309}" srcOrd="2" destOrd="0" presId="urn:microsoft.com/office/officeart/2005/8/layout/gear1"/>
    <dgm:cxn modelId="{A0C321A6-2FF0-468A-962F-5D4EAB77066C}" srcId="{4D9128C8-18A7-4713-BA24-B34C18114D0A}" destId="{CDACA180-9971-493A-90F8-7EFD5A0C0834}" srcOrd="1" destOrd="0" parTransId="{1567927B-7A3F-427A-A8F7-0063F9D45D7F}" sibTransId="{3FC9DE8A-E204-41BC-94E0-A0D0D7C66F8E}"/>
    <dgm:cxn modelId="{D4261879-B088-475E-945E-1229EE8DEADD}" type="presOf" srcId="{8D12F379-E4C3-4975-85F1-DEA341AAB4FF}" destId="{7AA408F7-4701-49FE-B89A-B0D6B117B70C}" srcOrd="2" destOrd="0" presId="urn:microsoft.com/office/officeart/2005/8/layout/gear1"/>
    <dgm:cxn modelId="{A39E4776-EBCF-42D1-9B40-7AB4B315F977}" type="presParOf" srcId="{C22A6C11-CEF6-4B47-9724-BC17743C7CF6}" destId="{DBF179EB-6DD8-4D86-84EE-00F28E021BFA}" srcOrd="0" destOrd="0" presId="urn:microsoft.com/office/officeart/2005/8/layout/gear1"/>
    <dgm:cxn modelId="{168B6E8A-2B0A-4702-9393-D880623CD9F2}" type="presParOf" srcId="{C22A6C11-CEF6-4B47-9724-BC17743C7CF6}" destId="{140DB169-05D3-41F7-AB1A-03C92B31B664}" srcOrd="1" destOrd="0" presId="urn:microsoft.com/office/officeart/2005/8/layout/gear1"/>
    <dgm:cxn modelId="{C0C24E3F-0D36-48DC-937D-0D42970565CE}" type="presParOf" srcId="{C22A6C11-CEF6-4B47-9724-BC17743C7CF6}" destId="{B099FBAB-F748-47E1-9E88-CD2C05957309}" srcOrd="2" destOrd="0" presId="urn:microsoft.com/office/officeart/2005/8/layout/gear1"/>
    <dgm:cxn modelId="{55AAD172-0963-4339-887A-6DB10F384906}" type="presParOf" srcId="{C22A6C11-CEF6-4B47-9724-BC17743C7CF6}" destId="{C2E5DE35-9062-4C46-BFF4-9273ACF9466A}" srcOrd="3" destOrd="0" presId="urn:microsoft.com/office/officeart/2005/8/layout/gear1"/>
    <dgm:cxn modelId="{90966E9A-80B2-45AA-9A77-9C53BE9D7216}" type="presParOf" srcId="{C22A6C11-CEF6-4B47-9724-BC17743C7CF6}" destId="{DE1CF810-6F4A-4C27-9AEE-6F502CAE3E22}" srcOrd="4" destOrd="0" presId="urn:microsoft.com/office/officeart/2005/8/layout/gear1"/>
    <dgm:cxn modelId="{4A57F707-6630-4E30-9117-30FC7A331307}" type="presParOf" srcId="{C22A6C11-CEF6-4B47-9724-BC17743C7CF6}" destId="{D7A958BB-2DEF-45B3-A2AB-AA0B53117A7C}" srcOrd="5" destOrd="0" presId="urn:microsoft.com/office/officeart/2005/8/layout/gear1"/>
    <dgm:cxn modelId="{2FB6F2F5-4FE5-4C64-A4E2-2A3114B940B1}" type="presParOf" srcId="{C22A6C11-CEF6-4B47-9724-BC17743C7CF6}" destId="{7E27770E-1ABA-4345-886A-BD60C0A1963B}" srcOrd="6" destOrd="0" presId="urn:microsoft.com/office/officeart/2005/8/layout/gear1"/>
    <dgm:cxn modelId="{121FF70E-8D84-48EE-821D-CF241CE5213F}" type="presParOf" srcId="{C22A6C11-CEF6-4B47-9724-BC17743C7CF6}" destId="{CFB40E26-1D31-44C9-A17C-ACFC54E5E993}" srcOrd="7" destOrd="0" presId="urn:microsoft.com/office/officeart/2005/8/layout/gear1"/>
    <dgm:cxn modelId="{BFD24767-A491-400B-8785-7D8FF53AB90E}" type="presParOf" srcId="{C22A6C11-CEF6-4B47-9724-BC17743C7CF6}" destId="{7AA408F7-4701-49FE-B89A-B0D6B117B70C}" srcOrd="8" destOrd="0" presId="urn:microsoft.com/office/officeart/2005/8/layout/gear1"/>
    <dgm:cxn modelId="{9E9E058A-7847-43A6-9EFE-3076BB146A89}" type="presParOf" srcId="{C22A6C11-CEF6-4B47-9724-BC17743C7CF6}" destId="{2E7D728D-5563-41AB-948E-74DE5E5C431D}" srcOrd="9" destOrd="0" presId="urn:microsoft.com/office/officeart/2005/8/layout/gear1"/>
    <dgm:cxn modelId="{F28E2E42-D78D-4442-8D90-48BA55A54FC6}" type="presParOf" srcId="{C22A6C11-CEF6-4B47-9724-BC17743C7CF6}" destId="{3A1EAE0A-344A-4E66-B59E-B8B39CCCA507}" srcOrd="10" destOrd="0" presId="urn:microsoft.com/office/officeart/2005/8/layout/gear1"/>
    <dgm:cxn modelId="{C663CE38-5CDB-48E8-A713-DD790102A0E3}" type="presParOf" srcId="{C22A6C11-CEF6-4B47-9724-BC17743C7CF6}" destId="{B318BD58-5D5A-4FF2-8FE9-C61B737B68F9}" srcOrd="11" destOrd="0" presId="urn:microsoft.com/office/officeart/2005/8/layout/gear1"/>
    <dgm:cxn modelId="{17653E47-DC9B-468D-8754-6D6D78BFE64A}" type="presParOf" srcId="{C22A6C11-CEF6-4B47-9724-BC17743C7CF6}" destId="{A1374C37-B0BB-4440-BBC3-A99D4B882C96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CF9EF8-AE79-42EB-82BF-2B08BCD27FD6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D2D55AD-B76A-4A76-8BA9-69ECF6293564}">
      <dgm:prSet phldrT="[Текст]"/>
      <dgm:spPr>
        <a:solidFill>
          <a:srgbClr val="FF0000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Коррекционная работа </a:t>
          </a:r>
          <a:endParaRPr lang="ru-RU" b="1" dirty="0">
            <a:solidFill>
              <a:schemeClr val="tx1"/>
            </a:solidFill>
          </a:endParaRPr>
        </a:p>
      </dgm:t>
    </dgm:pt>
    <dgm:pt modelId="{04B1B6FA-8419-4736-8434-127E33913FEE}" type="parTrans" cxnId="{293E428C-A9CA-4E6B-BA57-9AC17FE3EE84}">
      <dgm:prSet/>
      <dgm:spPr/>
      <dgm:t>
        <a:bodyPr/>
        <a:lstStyle/>
        <a:p>
          <a:endParaRPr lang="ru-RU"/>
        </a:p>
      </dgm:t>
    </dgm:pt>
    <dgm:pt modelId="{1291C327-73C2-4B02-8DDB-F86F8EBBAA3D}" type="sibTrans" cxnId="{293E428C-A9CA-4E6B-BA57-9AC17FE3EE84}">
      <dgm:prSet/>
      <dgm:spPr/>
      <dgm:t>
        <a:bodyPr/>
        <a:lstStyle/>
        <a:p>
          <a:endParaRPr lang="ru-RU"/>
        </a:p>
      </dgm:t>
    </dgm:pt>
    <dgm:pt modelId="{FB07440E-C408-4D9A-91BC-9B2531B5ABA1}">
      <dgm:prSet phldrT="[Текст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Подготовительный этап</a:t>
          </a:r>
          <a:endParaRPr lang="ru-RU" b="1" dirty="0">
            <a:solidFill>
              <a:schemeClr val="tx1"/>
            </a:solidFill>
          </a:endParaRPr>
        </a:p>
      </dgm:t>
    </dgm:pt>
    <dgm:pt modelId="{2DB1088A-C391-465F-8042-AF0A63841625}" type="parTrans" cxnId="{378FD53D-0D89-4E2A-969A-B4193D652461}">
      <dgm:prSet/>
      <dgm:spPr/>
      <dgm:t>
        <a:bodyPr/>
        <a:lstStyle/>
        <a:p>
          <a:endParaRPr lang="ru-RU"/>
        </a:p>
      </dgm:t>
    </dgm:pt>
    <dgm:pt modelId="{62C771E4-102C-4E10-A27E-B43A5E63B47B}" type="sibTrans" cxnId="{378FD53D-0D89-4E2A-969A-B4193D652461}">
      <dgm:prSet/>
      <dgm:spPr/>
      <dgm:t>
        <a:bodyPr/>
        <a:lstStyle/>
        <a:p>
          <a:endParaRPr lang="ru-RU"/>
        </a:p>
      </dgm:t>
    </dgm:pt>
    <dgm:pt modelId="{45092A86-5325-456A-9E20-56DE3F2CB20B}">
      <dgm:prSet phldrT="[Текст]"/>
      <dgm:spPr>
        <a:solidFill>
          <a:srgbClr val="FFC000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Невербальный материал</a:t>
          </a:r>
          <a:endParaRPr lang="ru-RU" b="1" dirty="0">
            <a:solidFill>
              <a:schemeClr val="tx1"/>
            </a:solidFill>
          </a:endParaRPr>
        </a:p>
      </dgm:t>
    </dgm:pt>
    <dgm:pt modelId="{5DDBBE81-DF90-4962-B3D1-84D01FEBA079}" type="parTrans" cxnId="{5AEC910A-591C-4453-8BD1-E0BCAC3E74F4}">
      <dgm:prSet/>
      <dgm:spPr/>
      <dgm:t>
        <a:bodyPr/>
        <a:lstStyle/>
        <a:p>
          <a:endParaRPr lang="ru-RU"/>
        </a:p>
      </dgm:t>
    </dgm:pt>
    <dgm:pt modelId="{448B7D6E-614C-439C-931B-0EC1B9D309BD}" type="sibTrans" cxnId="{5AEC910A-591C-4453-8BD1-E0BCAC3E74F4}">
      <dgm:prSet/>
      <dgm:spPr/>
      <dgm:t>
        <a:bodyPr/>
        <a:lstStyle/>
        <a:p>
          <a:endParaRPr lang="ru-RU"/>
        </a:p>
      </dgm:t>
    </dgm:pt>
    <dgm:pt modelId="{ACBA70AB-7AC9-40B8-B273-CE4C912E14F2}">
      <dgm:prSet phldrT="[Текст]"/>
      <dgm:spPr>
        <a:solidFill>
          <a:srgbClr val="FFC000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Вербальный материал</a:t>
          </a:r>
          <a:endParaRPr lang="ru-RU" b="1" dirty="0">
            <a:solidFill>
              <a:schemeClr val="tx1"/>
            </a:solidFill>
          </a:endParaRPr>
        </a:p>
      </dgm:t>
    </dgm:pt>
    <dgm:pt modelId="{34573A80-550A-4127-B33D-D1B8C3B4C9B1}" type="parTrans" cxnId="{5335946D-CA5D-4C9C-B434-877EE49B42EF}">
      <dgm:prSet/>
      <dgm:spPr/>
      <dgm:t>
        <a:bodyPr/>
        <a:lstStyle/>
        <a:p>
          <a:endParaRPr lang="ru-RU"/>
        </a:p>
      </dgm:t>
    </dgm:pt>
    <dgm:pt modelId="{2C16D63C-FE8E-4F5F-BC00-AD99140BFC7F}" type="sibTrans" cxnId="{5335946D-CA5D-4C9C-B434-877EE49B42EF}">
      <dgm:prSet/>
      <dgm:spPr/>
      <dgm:t>
        <a:bodyPr/>
        <a:lstStyle/>
        <a:p>
          <a:endParaRPr lang="ru-RU"/>
        </a:p>
      </dgm:t>
    </dgm:pt>
    <dgm:pt modelId="{DA823063-56AB-4571-9973-F7D4EA7E17B3}">
      <dgm:prSet phldrT="[Текст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Коррекционный этап</a:t>
          </a:r>
          <a:endParaRPr lang="ru-RU" b="1" dirty="0">
            <a:solidFill>
              <a:schemeClr val="tx1"/>
            </a:solidFill>
          </a:endParaRPr>
        </a:p>
      </dgm:t>
    </dgm:pt>
    <dgm:pt modelId="{DF852026-90F9-4D8E-85E8-6BE06AB12DB2}" type="parTrans" cxnId="{B5FF9D80-F412-4647-A5BE-0D5C55C218CE}">
      <dgm:prSet/>
      <dgm:spPr/>
      <dgm:t>
        <a:bodyPr/>
        <a:lstStyle/>
        <a:p>
          <a:endParaRPr lang="ru-RU"/>
        </a:p>
      </dgm:t>
    </dgm:pt>
    <dgm:pt modelId="{E20E6D87-92C3-4D4A-AE9D-F78210B1683F}" type="sibTrans" cxnId="{B5FF9D80-F412-4647-A5BE-0D5C55C218CE}">
      <dgm:prSet/>
      <dgm:spPr/>
      <dgm:t>
        <a:bodyPr/>
        <a:lstStyle/>
        <a:p>
          <a:endParaRPr lang="ru-RU"/>
        </a:p>
      </dgm:t>
    </dgm:pt>
    <dgm:pt modelId="{92CB1139-2D3B-45EF-887C-7EBD75239417}">
      <dgm:prSet phldrT="[Текст]"/>
      <dgm:spPr>
        <a:solidFill>
          <a:srgbClr val="FFC000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Вербальный материал</a:t>
          </a:r>
          <a:endParaRPr lang="ru-RU" b="1" dirty="0">
            <a:solidFill>
              <a:schemeClr val="tx1"/>
            </a:solidFill>
          </a:endParaRPr>
        </a:p>
      </dgm:t>
    </dgm:pt>
    <dgm:pt modelId="{E2C29090-E448-4B09-842C-3D38E411AFC1}" type="parTrans" cxnId="{F5D5F457-8296-4886-8EFB-1CD8A5276642}">
      <dgm:prSet/>
      <dgm:spPr/>
      <dgm:t>
        <a:bodyPr/>
        <a:lstStyle/>
        <a:p>
          <a:endParaRPr lang="ru-RU"/>
        </a:p>
      </dgm:t>
    </dgm:pt>
    <dgm:pt modelId="{6B1794EB-279A-4006-BED8-C55AE0360CDA}" type="sibTrans" cxnId="{F5D5F457-8296-4886-8EFB-1CD8A5276642}">
      <dgm:prSet/>
      <dgm:spPr/>
      <dgm:t>
        <a:bodyPr/>
        <a:lstStyle/>
        <a:p>
          <a:endParaRPr lang="ru-RU"/>
        </a:p>
      </dgm:t>
    </dgm:pt>
    <dgm:pt modelId="{E1B1D92A-3B8D-45E8-A5F5-1DB048AFB15B}" type="pres">
      <dgm:prSet presAssocID="{B2CF9EF8-AE79-42EB-82BF-2B08BCD27FD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FA30F8-6669-4BB4-800C-90BF7F1BD03A}" type="pres">
      <dgm:prSet presAssocID="{AD2D55AD-B76A-4A76-8BA9-69ECF6293564}" presName="root1" presStyleCnt="0"/>
      <dgm:spPr/>
    </dgm:pt>
    <dgm:pt modelId="{8EFC12E9-C764-4085-91E7-BE1B44BC2BF9}" type="pres">
      <dgm:prSet presAssocID="{AD2D55AD-B76A-4A76-8BA9-69ECF6293564}" presName="LevelOneTextNode" presStyleLbl="node0" presStyleIdx="0" presStyleCnt="1" custScaleY="1310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7B914B2-87CB-44AC-8EA1-CC83B250A2A3}" type="pres">
      <dgm:prSet presAssocID="{AD2D55AD-B76A-4A76-8BA9-69ECF6293564}" presName="level2hierChild" presStyleCnt="0"/>
      <dgm:spPr/>
    </dgm:pt>
    <dgm:pt modelId="{B896410C-7B20-41E1-9257-C7DC5170B0E5}" type="pres">
      <dgm:prSet presAssocID="{2DB1088A-C391-465F-8042-AF0A63841625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34811604-4118-42E0-884F-49BF4F665DB6}" type="pres">
      <dgm:prSet presAssocID="{2DB1088A-C391-465F-8042-AF0A63841625}" presName="connTx" presStyleLbl="parChTrans1D2" presStyleIdx="0" presStyleCnt="2"/>
      <dgm:spPr/>
      <dgm:t>
        <a:bodyPr/>
        <a:lstStyle/>
        <a:p>
          <a:endParaRPr lang="ru-RU"/>
        </a:p>
      </dgm:t>
    </dgm:pt>
    <dgm:pt modelId="{9AEA1DAE-9036-4D65-AC1C-63E850801C6B}" type="pres">
      <dgm:prSet presAssocID="{FB07440E-C408-4D9A-91BC-9B2531B5ABA1}" presName="root2" presStyleCnt="0"/>
      <dgm:spPr/>
    </dgm:pt>
    <dgm:pt modelId="{BE2237F1-AA47-4C02-A2C8-3E519FC9F3D5}" type="pres">
      <dgm:prSet presAssocID="{FB07440E-C408-4D9A-91BC-9B2531B5ABA1}" presName="LevelTwoTextNode" presStyleLbl="node2" presStyleIdx="0" presStyleCnt="2" custScaleX="84384" custScaleY="165653" custLinFactNeighborX="731" custLinFactNeighborY="-317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1F9CE2-EF7B-45DA-AEF1-786A08119002}" type="pres">
      <dgm:prSet presAssocID="{FB07440E-C408-4D9A-91BC-9B2531B5ABA1}" presName="level3hierChild" presStyleCnt="0"/>
      <dgm:spPr/>
    </dgm:pt>
    <dgm:pt modelId="{0419D79E-90A3-4502-A090-A5F4C7514DC4}" type="pres">
      <dgm:prSet presAssocID="{5DDBBE81-DF90-4962-B3D1-84D01FEBA079}" presName="conn2-1" presStyleLbl="parChTrans1D3" presStyleIdx="0" presStyleCnt="3"/>
      <dgm:spPr/>
      <dgm:t>
        <a:bodyPr/>
        <a:lstStyle/>
        <a:p>
          <a:endParaRPr lang="ru-RU"/>
        </a:p>
      </dgm:t>
    </dgm:pt>
    <dgm:pt modelId="{44980FAB-001A-41AE-A266-70BEDF5E2876}" type="pres">
      <dgm:prSet presAssocID="{5DDBBE81-DF90-4962-B3D1-84D01FEBA079}" presName="connTx" presStyleLbl="parChTrans1D3" presStyleIdx="0" presStyleCnt="3"/>
      <dgm:spPr/>
      <dgm:t>
        <a:bodyPr/>
        <a:lstStyle/>
        <a:p>
          <a:endParaRPr lang="ru-RU"/>
        </a:p>
      </dgm:t>
    </dgm:pt>
    <dgm:pt modelId="{B1027228-04E7-4723-B502-A1AC4E4F4651}" type="pres">
      <dgm:prSet presAssocID="{45092A86-5325-456A-9E20-56DE3F2CB20B}" presName="root2" presStyleCnt="0"/>
      <dgm:spPr/>
    </dgm:pt>
    <dgm:pt modelId="{993D9E8D-C84B-4D98-A0AE-8E68D5E0445B}" type="pres">
      <dgm:prSet presAssocID="{45092A86-5325-456A-9E20-56DE3F2CB20B}" presName="LevelTwoTextNode" presStyleLbl="node3" presStyleIdx="0" presStyleCnt="3" custLinFactNeighborX="-2460" custLinFactNeighborY="-772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9AF84E-8658-4713-94AE-F7EFDC304CC6}" type="pres">
      <dgm:prSet presAssocID="{45092A86-5325-456A-9E20-56DE3F2CB20B}" presName="level3hierChild" presStyleCnt="0"/>
      <dgm:spPr/>
    </dgm:pt>
    <dgm:pt modelId="{E72ABC86-0461-4791-88CB-BFFB2CC69140}" type="pres">
      <dgm:prSet presAssocID="{34573A80-550A-4127-B33D-D1B8C3B4C9B1}" presName="conn2-1" presStyleLbl="parChTrans1D3" presStyleIdx="1" presStyleCnt="3"/>
      <dgm:spPr/>
      <dgm:t>
        <a:bodyPr/>
        <a:lstStyle/>
        <a:p>
          <a:endParaRPr lang="ru-RU"/>
        </a:p>
      </dgm:t>
    </dgm:pt>
    <dgm:pt modelId="{730852A9-BDC8-42E1-91A9-07D5B2B1BB8C}" type="pres">
      <dgm:prSet presAssocID="{34573A80-550A-4127-B33D-D1B8C3B4C9B1}" presName="connTx" presStyleLbl="parChTrans1D3" presStyleIdx="1" presStyleCnt="3"/>
      <dgm:spPr/>
      <dgm:t>
        <a:bodyPr/>
        <a:lstStyle/>
        <a:p>
          <a:endParaRPr lang="ru-RU"/>
        </a:p>
      </dgm:t>
    </dgm:pt>
    <dgm:pt modelId="{851C4348-2AAF-4409-9E52-ABBFB13E699D}" type="pres">
      <dgm:prSet presAssocID="{ACBA70AB-7AC9-40B8-B273-CE4C912E14F2}" presName="root2" presStyleCnt="0"/>
      <dgm:spPr/>
    </dgm:pt>
    <dgm:pt modelId="{52AF547C-FAAB-4E05-B43D-1D5377117CB2}" type="pres">
      <dgm:prSet presAssocID="{ACBA70AB-7AC9-40B8-B273-CE4C912E14F2}" presName="LevelTwoTextNode" presStyleLbl="node3" presStyleIdx="1" presStyleCnt="3" custLinFactNeighborX="-2460" custLinFactNeighborY="-646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D53B30E-04A2-40C4-9F03-B653846B16F4}" type="pres">
      <dgm:prSet presAssocID="{ACBA70AB-7AC9-40B8-B273-CE4C912E14F2}" presName="level3hierChild" presStyleCnt="0"/>
      <dgm:spPr/>
    </dgm:pt>
    <dgm:pt modelId="{64340D6B-4330-451E-8A56-6240E6E086FF}" type="pres">
      <dgm:prSet presAssocID="{DF852026-90F9-4D8E-85E8-6BE06AB12DB2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FB2A7527-EF50-4F48-B202-B692AE1BBEA4}" type="pres">
      <dgm:prSet presAssocID="{DF852026-90F9-4D8E-85E8-6BE06AB12DB2}" presName="connTx" presStyleLbl="parChTrans1D2" presStyleIdx="1" presStyleCnt="2"/>
      <dgm:spPr/>
      <dgm:t>
        <a:bodyPr/>
        <a:lstStyle/>
        <a:p>
          <a:endParaRPr lang="ru-RU"/>
        </a:p>
      </dgm:t>
    </dgm:pt>
    <dgm:pt modelId="{106C7A47-FC49-4A63-8D03-48BF456F1E34}" type="pres">
      <dgm:prSet presAssocID="{DA823063-56AB-4571-9973-F7D4EA7E17B3}" presName="root2" presStyleCnt="0"/>
      <dgm:spPr/>
    </dgm:pt>
    <dgm:pt modelId="{3CC95513-282C-42B4-BC0D-4B24A7C6221B}" type="pres">
      <dgm:prSet presAssocID="{DA823063-56AB-4571-9973-F7D4EA7E17B3}" presName="LevelTwoTextNode" presStyleLbl="node2" presStyleIdx="1" presStyleCnt="2" custScaleX="82922" custScaleY="146882" custLinFactNeighborX="731" custLinFactNeighborY="5429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8762A5B-7A9C-4E42-AED5-28523B261C42}" type="pres">
      <dgm:prSet presAssocID="{DA823063-56AB-4571-9973-F7D4EA7E17B3}" presName="level3hierChild" presStyleCnt="0"/>
      <dgm:spPr/>
    </dgm:pt>
    <dgm:pt modelId="{6203C5BF-F68C-482F-8A44-80FDB5AF20DC}" type="pres">
      <dgm:prSet presAssocID="{E2C29090-E448-4B09-842C-3D38E411AFC1}" presName="conn2-1" presStyleLbl="parChTrans1D3" presStyleIdx="2" presStyleCnt="3"/>
      <dgm:spPr/>
      <dgm:t>
        <a:bodyPr/>
        <a:lstStyle/>
        <a:p>
          <a:endParaRPr lang="ru-RU"/>
        </a:p>
      </dgm:t>
    </dgm:pt>
    <dgm:pt modelId="{FD307ACD-74A3-4FAF-8B71-DAFDF907AD2A}" type="pres">
      <dgm:prSet presAssocID="{E2C29090-E448-4B09-842C-3D38E411AFC1}" presName="connTx" presStyleLbl="parChTrans1D3" presStyleIdx="2" presStyleCnt="3"/>
      <dgm:spPr/>
      <dgm:t>
        <a:bodyPr/>
        <a:lstStyle/>
        <a:p>
          <a:endParaRPr lang="ru-RU"/>
        </a:p>
      </dgm:t>
    </dgm:pt>
    <dgm:pt modelId="{437B273F-ADA6-4C60-9644-68793ED43B34}" type="pres">
      <dgm:prSet presAssocID="{92CB1139-2D3B-45EF-887C-7EBD75239417}" presName="root2" presStyleCnt="0"/>
      <dgm:spPr/>
    </dgm:pt>
    <dgm:pt modelId="{5408D22A-062E-41B9-840C-0FCFE05CB6CA}" type="pres">
      <dgm:prSet presAssocID="{92CB1139-2D3B-45EF-887C-7EBD75239417}" presName="LevelTwoTextNode" presStyleLbl="node3" presStyleIdx="2" presStyleCnt="3" custLinFactNeighborX="-4187" custLinFactNeighborY="627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41C0FC4-FB9E-4960-A82E-D777E3EF7D20}" type="pres">
      <dgm:prSet presAssocID="{92CB1139-2D3B-45EF-887C-7EBD75239417}" presName="level3hierChild" presStyleCnt="0"/>
      <dgm:spPr/>
    </dgm:pt>
  </dgm:ptLst>
  <dgm:cxnLst>
    <dgm:cxn modelId="{293E428C-A9CA-4E6B-BA57-9AC17FE3EE84}" srcId="{B2CF9EF8-AE79-42EB-82BF-2B08BCD27FD6}" destId="{AD2D55AD-B76A-4A76-8BA9-69ECF6293564}" srcOrd="0" destOrd="0" parTransId="{04B1B6FA-8419-4736-8434-127E33913FEE}" sibTransId="{1291C327-73C2-4B02-8DDB-F86F8EBBAA3D}"/>
    <dgm:cxn modelId="{058A4B7E-CA70-455C-A841-FF5EB3C7915E}" type="presOf" srcId="{34573A80-550A-4127-B33D-D1B8C3B4C9B1}" destId="{E72ABC86-0461-4791-88CB-BFFB2CC69140}" srcOrd="0" destOrd="0" presId="urn:microsoft.com/office/officeart/2005/8/layout/hierarchy2"/>
    <dgm:cxn modelId="{E7B745CD-325E-4B62-95EC-4CA006905D1E}" type="presOf" srcId="{2DB1088A-C391-465F-8042-AF0A63841625}" destId="{B896410C-7B20-41E1-9257-C7DC5170B0E5}" srcOrd="0" destOrd="0" presId="urn:microsoft.com/office/officeart/2005/8/layout/hierarchy2"/>
    <dgm:cxn modelId="{F5D5F457-8296-4886-8EFB-1CD8A5276642}" srcId="{DA823063-56AB-4571-9973-F7D4EA7E17B3}" destId="{92CB1139-2D3B-45EF-887C-7EBD75239417}" srcOrd="0" destOrd="0" parTransId="{E2C29090-E448-4B09-842C-3D38E411AFC1}" sibTransId="{6B1794EB-279A-4006-BED8-C55AE0360CDA}"/>
    <dgm:cxn modelId="{7A868DAD-6A61-4530-978E-FEB461F4C8E6}" type="presOf" srcId="{34573A80-550A-4127-B33D-D1B8C3B4C9B1}" destId="{730852A9-BDC8-42E1-91A9-07D5B2B1BB8C}" srcOrd="1" destOrd="0" presId="urn:microsoft.com/office/officeart/2005/8/layout/hierarchy2"/>
    <dgm:cxn modelId="{E9EA18AC-A9DE-4645-8149-ADB86C91300A}" type="presOf" srcId="{ACBA70AB-7AC9-40B8-B273-CE4C912E14F2}" destId="{52AF547C-FAAB-4E05-B43D-1D5377117CB2}" srcOrd="0" destOrd="0" presId="urn:microsoft.com/office/officeart/2005/8/layout/hierarchy2"/>
    <dgm:cxn modelId="{5335946D-CA5D-4C9C-B434-877EE49B42EF}" srcId="{FB07440E-C408-4D9A-91BC-9B2531B5ABA1}" destId="{ACBA70AB-7AC9-40B8-B273-CE4C912E14F2}" srcOrd="1" destOrd="0" parTransId="{34573A80-550A-4127-B33D-D1B8C3B4C9B1}" sibTransId="{2C16D63C-FE8E-4F5F-BC00-AD99140BFC7F}"/>
    <dgm:cxn modelId="{D5BC4101-9199-4321-8DF5-E7518232E6D6}" type="presOf" srcId="{B2CF9EF8-AE79-42EB-82BF-2B08BCD27FD6}" destId="{E1B1D92A-3B8D-45E8-A5F5-1DB048AFB15B}" srcOrd="0" destOrd="0" presId="urn:microsoft.com/office/officeart/2005/8/layout/hierarchy2"/>
    <dgm:cxn modelId="{202C3C02-8966-45E8-A97A-B882A41F59AA}" type="presOf" srcId="{DA823063-56AB-4571-9973-F7D4EA7E17B3}" destId="{3CC95513-282C-42B4-BC0D-4B24A7C6221B}" srcOrd="0" destOrd="0" presId="urn:microsoft.com/office/officeart/2005/8/layout/hierarchy2"/>
    <dgm:cxn modelId="{734B8F2F-06B9-4113-9EDC-60799E331652}" type="presOf" srcId="{2DB1088A-C391-465F-8042-AF0A63841625}" destId="{34811604-4118-42E0-884F-49BF4F665DB6}" srcOrd="1" destOrd="0" presId="urn:microsoft.com/office/officeart/2005/8/layout/hierarchy2"/>
    <dgm:cxn modelId="{A2A396A5-F3C3-406E-AFEC-7DA48E461F2B}" type="presOf" srcId="{E2C29090-E448-4B09-842C-3D38E411AFC1}" destId="{FD307ACD-74A3-4FAF-8B71-DAFDF907AD2A}" srcOrd="1" destOrd="0" presId="urn:microsoft.com/office/officeart/2005/8/layout/hierarchy2"/>
    <dgm:cxn modelId="{8454F14B-ECA3-45D9-80BC-4B6EBE2C67D0}" type="presOf" srcId="{AD2D55AD-B76A-4A76-8BA9-69ECF6293564}" destId="{8EFC12E9-C764-4085-91E7-BE1B44BC2BF9}" srcOrd="0" destOrd="0" presId="urn:microsoft.com/office/officeart/2005/8/layout/hierarchy2"/>
    <dgm:cxn modelId="{C74A173B-8E6B-44BA-9052-96450BD6A604}" type="presOf" srcId="{DF852026-90F9-4D8E-85E8-6BE06AB12DB2}" destId="{64340D6B-4330-451E-8A56-6240E6E086FF}" srcOrd="0" destOrd="0" presId="urn:microsoft.com/office/officeart/2005/8/layout/hierarchy2"/>
    <dgm:cxn modelId="{622D0CE5-5644-4C5F-8B46-E1EB5568F83B}" type="presOf" srcId="{5DDBBE81-DF90-4962-B3D1-84D01FEBA079}" destId="{0419D79E-90A3-4502-A090-A5F4C7514DC4}" srcOrd="0" destOrd="0" presId="urn:microsoft.com/office/officeart/2005/8/layout/hierarchy2"/>
    <dgm:cxn modelId="{5AEC910A-591C-4453-8BD1-E0BCAC3E74F4}" srcId="{FB07440E-C408-4D9A-91BC-9B2531B5ABA1}" destId="{45092A86-5325-456A-9E20-56DE3F2CB20B}" srcOrd="0" destOrd="0" parTransId="{5DDBBE81-DF90-4962-B3D1-84D01FEBA079}" sibTransId="{448B7D6E-614C-439C-931B-0EC1B9D309BD}"/>
    <dgm:cxn modelId="{B5FF9D80-F412-4647-A5BE-0D5C55C218CE}" srcId="{AD2D55AD-B76A-4A76-8BA9-69ECF6293564}" destId="{DA823063-56AB-4571-9973-F7D4EA7E17B3}" srcOrd="1" destOrd="0" parTransId="{DF852026-90F9-4D8E-85E8-6BE06AB12DB2}" sibTransId="{E20E6D87-92C3-4D4A-AE9D-F78210B1683F}"/>
    <dgm:cxn modelId="{3CF325CC-AB81-44FF-9343-E1A36C719B22}" type="presOf" srcId="{DF852026-90F9-4D8E-85E8-6BE06AB12DB2}" destId="{FB2A7527-EF50-4F48-B202-B692AE1BBEA4}" srcOrd="1" destOrd="0" presId="urn:microsoft.com/office/officeart/2005/8/layout/hierarchy2"/>
    <dgm:cxn modelId="{62983319-9213-4F55-99E6-A66009CD3318}" type="presOf" srcId="{92CB1139-2D3B-45EF-887C-7EBD75239417}" destId="{5408D22A-062E-41B9-840C-0FCFE05CB6CA}" srcOrd="0" destOrd="0" presId="urn:microsoft.com/office/officeart/2005/8/layout/hierarchy2"/>
    <dgm:cxn modelId="{378FD53D-0D89-4E2A-969A-B4193D652461}" srcId="{AD2D55AD-B76A-4A76-8BA9-69ECF6293564}" destId="{FB07440E-C408-4D9A-91BC-9B2531B5ABA1}" srcOrd="0" destOrd="0" parTransId="{2DB1088A-C391-465F-8042-AF0A63841625}" sibTransId="{62C771E4-102C-4E10-A27E-B43A5E63B47B}"/>
    <dgm:cxn modelId="{08F01404-A3E9-4037-B816-DF3C29F871E5}" type="presOf" srcId="{45092A86-5325-456A-9E20-56DE3F2CB20B}" destId="{993D9E8D-C84B-4D98-A0AE-8E68D5E0445B}" srcOrd="0" destOrd="0" presId="urn:microsoft.com/office/officeart/2005/8/layout/hierarchy2"/>
    <dgm:cxn modelId="{0AD482D9-931F-4221-AE4F-C2B67E0262FC}" type="presOf" srcId="{FB07440E-C408-4D9A-91BC-9B2531B5ABA1}" destId="{BE2237F1-AA47-4C02-A2C8-3E519FC9F3D5}" srcOrd="0" destOrd="0" presId="urn:microsoft.com/office/officeart/2005/8/layout/hierarchy2"/>
    <dgm:cxn modelId="{428173D1-2543-404C-BCB2-D6A0A2225AB5}" type="presOf" srcId="{5DDBBE81-DF90-4962-B3D1-84D01FEBA079}" destId="{44980FAB-001A-41AE-A266-70BEDF5E2876}" srcOrd="1" destOrd="0" presId="urn:microsoft.com/office/officeart/2005/8/layout/hierarchy2"/>
    <dgm:cxn modelId="{DD6A6462-6A37-48E8-87F6-55E9D4659FE4}" type="presOf" srcId="{E2C29090-E448-4B09-842C-3D38E411AFC1}" destId="{6203C5BF-F68C-482F-8A44-80FDB5AF20DC}" srcOrd="0" destOrd="0" presId="urn:microsoft.com/office/officeart/2005/8/layout/hierarchy2"/>
    <dgm:cxn modelId="{7F5E2F74-9820-4281-BA9B-6C58206405B2}" type="presParOf" srcId="{E1B1D92A-3B8D-45E8-A5F5-1DB048AFB15B}" destId="{0AFA30F8-6669-4BB4-800C-90BF7F1BD03A}" srcOrd="0" destOrd="0" presId="urn:microsoft.com/office/officeart/2005/8/layout/hierarchy2"/>
    <dgm:cxn modelId="{F2A1C8F8-2307-48A6-8A33-1E44AC3B3510}" type="presParOf" srcId="{0AFA30F8-6669-4BB4-800C-90BF7F1BD03A}" destId="{8EFC12E9-C764-4085-91E7-BE1B44BC2BF9}" srcOrd="0" destOrd="0" presId="urn:microsoft.com/office/officeart/2005/8/layout/hierarchy2"/>
    <dgm:cxn modelId="{995BAC1A-3530-421E-BCFC-A7B3C858D698}" type="presParOf" srcId="{0AFA30F8-6669-4BB4-800C-90BF7F1BD03A}" destId="{A7B914B2-87CB-44AC-8EA1-CC83B250A2A3}" srcOrd="1" destOrd="0" presId="urn:microsoft.com/office/officeart/2005/8/layout/hierarchy2"/>
    <dgm:cxn modelId="{46A89B1D-CC91-4680-8CC8-8A90D1A3CE3A}" type="presParOf" srcId="{A7B914B2-87CB-44AC-8EA1-CC83B250A2A3}" destId="{B896410C-7B20-41E1-9257-C7DC5170B0E5}" srcOrd="0" destOrd="0" presId="urn:microsoft.com/office/officeart/2005/8/layout/hierarchy2"/>
    <dgm:cxn modelId="{FF92E3E5-CCF8-4ABE-918D-76CC090D7220}" type="presParOf" srcId="{B896410C-7B20-41E1-9257-C7DC5170B0E5}" destId="{34811604-4118-42E0-884F-49BF4F665DB6}" srcOrd="0" destOrd="0" presId="urn:microsoft.com/office/officeart/2005/8/layout/hierarchy2"/>
    <dgm:cxn modelId="{BFBAE4F4-3343-4394-B4C9-79B5B03DC737}" type="presParOf" srcId="{A7B914B2-87CB-44AC-8EA1-CC83B250A2A3}" destId="{9AEA1DAE-9036-4D65-AC1C-63E850801C6B}" srcOrd="1" destOrd="0" presId="urn:microsoft.com/office/officeart/2005/8/layout/hierarchy2"/>
    <dgm:cxn modelId="{35F38CB0-8973-4192-AE75-D3144936CEDF}" type="presParOf" srcId="{9AEA1DAE-9036-4D65-AC1C-63E850801C6B}" destId="{BE2237F1-AA47-4C02-A2C8-3E519FC9F3D5}" srcOrd="0" destOrd="0" presId="urn:microsoft.com/office/officeart/2005/8/layout/hierarchy2"/>
    <dgm:cxn modelId="{6374B4E8-A236-4047-B232-CD2D61FEFAD3}" type="presParOf" srcId="{9AEA1DAE-9036-4D65-AC1C-63E850801C6B}" destId="{891F9CE2-EF7B-45DA-AEF1-786A08119002}" srcOrd="1" destOrd="0" presId="urn:microsoft.com/office/officeart/2005/8/layout/hierarchy2"/>
    <dgm:cxn modelId="{59D5712B-E191-4876-9F3A-FBCF59AD9CB1}" type="presParOf" srcId="{891F9CE2-EF7B-45DA-AEF1-786A08119002}" destId="{0419D79E-90A3-4502-A090-A5F4C7514DC4}" srcOrd="0" destOrd="0" presId="urn:microsoft.com/office/officeart/2005/8/layout/hierarchy2"/>
    <dgm:cxn modelId="{3D6FD1D7-AE2B-4CE9-87F5-735C046A0036}" type="presParOf" srcId="{0419D79E-90A3-4502-A090-A5F4C7514DC4}" destId="{44980FAB-001A-41AE-A266-70BEDF5E2876}" srcOrd="0" destOrd="0" presId="urn:microsoft.com/office/officeart/2005/8/layout/hierarchy2"/>
    <dgm:cxn modelId="{3A98E09F-4E9D-4F74-9827-F35E2483B869}" type="presParOf" srcId="{891F9CE2-EF7B-45DA-AEF1-786A08119002}" destId="{B1027228-04E7-4723-B502-A1AC4E4F4651}" srcOrd="1" destOrd="0" presId="urn:microsoft.com/office/officeart/2005/8/layout/hierarchy2"/>
    <dgm:cxn modelId="{814D21E7-5ACC-48FF-BFEE-AEE442D16468}" type="presParOf" srcId="{B1027228-04E7-4723-B502-A1AC4E4F4651}" destId="{993D9E8D-C84B-4D98-A0AE-8E68D5E0445B}" srcOrd="0" destOrd="0" presId="urn:microsoft.com/office/officeart/2005/8/layout/hierarchy2"/>
    <dgm:cxn modelId="{7E880606-DD23-4B90-B1E5-D3C5F8817CAF}" type="presParOf" srcId="{B1027228-04E7-4723-B502-A1AC4E4F4651}" destId="{C69AF84E-8658-4713-94AE-F7EFDC304CC6}" srcOrd="1" destOrd="0" presId="urn:microsoft.com/office/officeart/2005/8/layout/hierarchy2"/>
    <dgm:cxn modelId="{BFB517C5-4913-4D77-93B8-3E900F2FEA36}" type="presParOf" srcId="{891F9CE2-EF7B-45DA-AEF1-786A08119002}" destId="{E72ABC86-0461-4791-88CB-BFFB2CC69140}" srcOrd="2" destOrd="0" presId="urn:microsoft.com/office/officeart/2005/8/layout/hierarchy2"/>
    <dgm:cxn modelId="{EA13D750-515A-46EB-8C25-0C95AC54136A}" type="presParOf" srcId="{E72ABC86-0461-4791-88CB-BFFB2CC69140}" destId="{730852A9-BDC8-42E1-91A9-07D5B2B1BB8C}" srcOrd="0" destOrd="0" presId="urn:microsoft.com/office/officeart/2005/8/layout/hierarchy2"/>
    <dgm:cxn modelId="{26F94CCC-EB14-427C-86D1-41F1AF7A77E9}" type="presParOf" srcId="{891F9CE2-EF7B-45DA-AEF1-786A08119002}" destId="{851C4348-2AAF-4409-9E52-ABBFB13E699D}" srcOrd="3" destOrd="0" presId="urn:microsoft.com/office/officeart/2005/8/layout/hierarchy2"/>
    <dgm:cxn modelId="{D932CFAD-10A3-4F9A-B177-EE1BBDA17BA4}" type="presParOf" srcId="{851C4348-2AAF-4409-9E52-ABBFB13E699D}" destId="{52AF547C-FAAB-4E05-B43D-1D5377117CB2}" srcOrd="0" destOrd="0" presId="urn:microsoft.com/office/officeart/2005/8/layout/hierarchy2"/>
    <dgm:cxn modelId="{75D3CA3D-C374-4FDE-A3A0-0F611C48FACF}" type="presParOf" srcId="{851C4348-2AAF-4409-9E52-ABBFB13E699D}" destId="{2D53B30E-04A2-40C4-9F03-B653846B16F4}" srcOrd="1" destOrd="0" presId="urn:microsoft.com/office/officeart/2005/8/layout/hierarchy2"/>
    <dgm:cxn modelId="{52C9A544-4B2B-4AD0-A015-6E5734FC8B4C}" type="presParOf" srcId="{A7B914B2-87CB-44AC-8EA1-CC83B250A2A3}" destId="{64340D6B-4330-451E-8A56-6240E6E086FF}" srcOrd="2" destOrd="0" presId="urn:microsoft.com/office/officeart/2005/8/layout/hierarchy2"/>
    <dgm:cxn modelId="{C7ECC135-B689-43E5-9F41-A5BDC31C082B}" type="presParOf" srcId="{64340D6B-4330-451E-8A56-6240E6E086FF}" destId="{FB2A7527-EF50-4F48-B202-B692AE1BBEA4}" srcOrd="0" destOrd="0" presId="urn:microsoft.com/office/officeart/2005/8/layout/hierarchy2"/>
    <dgm:cxn modelId="{EDF77103-2891-4F2B-8BEE-620AF8865D9B}" type="presParOf" srcId="{A7B914B2-87CB-44AC-8EA1-CC83B250A2A3}" destId="{106C7A47-FC49-4A63-8D03-48BF456F1E34}" srcOrd="3" destOrd="0" presId="urn:microsoft.com/office/officeart/2005/8/layout/hierarchy2"/>
    <dgm:cxn modelId="{F12D9151-EDF1-4C2A-A5EB-5516104CC684}" type="presParOf" srcId="{106C7A47-FC49-4A63-8D03-48BF456F1E34}" destId="{3CC95513-282C-42B4-BC0D-4B24A7C6221B}" srcOrd="0" destOrd="0" presId="urn:microsoft.com/office/officeart/2005/8/layout/hierarchy2"/>
    <dgm:cxn modelId="{F595E322-7D98-49D2-BBE4-B4DF2ADA7C03}" type="presParOf" srcId="{106C7A47-FC49-4A63-8D03-48BF456F1E34}" destId="{E8762A5B-7A9C-4E42-AED5-28523B261C42}" srcOrd="1" destOrd="0" presId="urn:microsoft.com/office/officeart/2005/8/layout/hierarchy2"/>
    <dgm:cxn modelId="{DFE44D0D-DDF3-46B6-AEB3-BB805DEFD86A}" type="presParOf" srcId="{E8762A5B-7A9C-4E42-AED5-28523B261C42}" destId="{6203C5BF-F68C-482F-8A44-80FDB5AF20DC}" srcOrd="0" destOrd="0" presId="urn:microsoft.com/office/officeart/2005/8/layout/hierarchy2"/>
    <dgm:cxn modelId="{FC13A857-2BA1-4EB2-BCB4-261784D61858}" type="presParOf" srcId="{6203C5BF-F68C-482F-8A44-80FDB5AF20DC}" destId="{FD307ACD-74A3-4FAF-8B71-DAFDF907AD2A}" srcOrd="0" destOrd="0" presId="urn:microsoft.com/office/officeart/2005/8/layout/hierarchy2"/>
    <dgm:cxn modelId="{936F545E-C893-438A-B3DD-C6BBEB4F5AF2}" type="presParOf" srcId="{E8762A5B-7A9C-4E42-AED5-28523B261C42}" destId="{437B273F-ADA6-4C60-9644-68793ED43B34}" srcOrd="1" destOrd="0" presId="urn:microsoft.com/office/officeart/2005/8/layout/hierarchy2"/>
    <dgm:cxn modelId="{63875F5B-EF24-49A9-B0E7-0914A6ABB0C5}" type="presParOf" srcId="{437B273F-ADA6-4C60-9644-68793ED43B34}" destId="{5408D22A-062E-41B9-840C-0FCFE05CB6CA}" srcOrd="0" destOrd="0" presId="urn:microsoft.com/office/officeart/2005/8/layout/hierarchy2"/>
    <dgm:cxn modelId="{61952005-C835-4CF8-A54A-A4DFA7E5359D}" type="presParOf" srcId="{437B273F-ADA6-4C60-9644-68793ED43B34}" destId="{641C0FC4-FB9E-4960-A82E-D777E3EF7D2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0E2058D-DC0C-4AEB-BF5F-84E04729CD80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CF2367D-BD42-45D8-9077-4D625A20AF68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Подготовительный этап</a:t>
          </a:r>
          <a:endParaRPr lang="ru-RU" sz="2400" b="1" dirty="0">
            <a:solidFill>
              <a:schemeClr val="tx1"/>
            </a:solidFill>
          </a:endParaRPr>
        </a:p>
      </dgm:t>
    </dgm:pt>
    <dgm:pt modelId="{FF6CF5B3-8D61-41CC-8E48-905F4D38848B}" type="parTrans" cxnId="{8B5877C4-B39A-4975-B9C7-0BDE06FDA411}">
      <dgm:prSet/>
      <dgm:spPr/>
      <dgm:t>
        <a:bodyPr/>
        <a:lstStyle/>
        <a:p>
          <a:endParaRPr lang="ru-RU"/>
        </a:p>
      </dgm:t>
    </dgm:pt>
    <dgm:pt modelId="{6B3C121A-EF91-4366-9B93-FB4AD511EF2E}" type="sibTrans" cxnId="{8B5877C4-B39A-4975-B9C7-0BDE06FDA411}">
      <dgm:prSet/>
      <dgm:spPr/>
      <dgm:t>
        <a:bodyPr/>
        <a:lstStyle/>
        <a:p>
          <a:endParaRPr lang="ru-RU"/>
        </a:p>
      </dgm:t>
    </dgm:pt>
    <dgm:pt modelId="{F074ACF0-2FDB-4208-99FE-70FE11C70DEA}">
      <dgm:prSet phldrT="[Текст]" custT="1"/>
      <dgm:spPr>
        <a:solidFill>
          <a:schemeClr val="accent1">
            <a:alpha val="90000"/>
          </a:schemeClr>
        </a:solidFill>
      </dgm:spPr>
      <dgm:t>
        <a:bodyPr/>
        <a:lstStyle/>
        <a:p>
          <a:pPr algn="l"/>
          <a:r>
            <a:rPr lang="ru-RU" sz="2000" b="1" dirty="0" smtClean="0"/>
            <a:t>Цель: </a:t>
          </a:r>
          <a:r>
            <a:rPr lang="ru-RU" sz="2000" dirty="0" smtClean="0"/>
            <a:t>подготовить ребенка к усвоению ритмической структуры  слов родного языка, сформировать </a:t>
          </a:r>
          <a:r>
            <a:rPr lang="ru-RU" sz="2000" dirty="0" err="1" smtClean="0"/>
            <a:t>оптико</a:t>
          </a:r>
          <a:r>
            <a:rPr lang="ru-RU" sz="2000" dirty="0" smtClean="0"/>
            <a:t>- пространственную ориентацию</a:t>
          </a:r>
          <a:endParaRPr lang="ru-RU" sz="2000" dirty="0"/>
        </a:p>
      </dgm:t>
    </dgm:pt>
    <dgm:pt modelId="{F99D9D37-BAD5-4971-8E21-EE99EECB9387}" type="parTrans" cxnId="{F898817E-28AC-419E-BF11-7A9F04359294}">
      <dgm:prSet/>
      <dgm:spPr/>
      <dgm:t>
        <a:bodyPr/>
        <a:lstStyle/>
        <a:p>
          <a:endParaRPr lang="ru-RU"/>
        </a:p>
      </dgm:t>
    </dgm:pt>
    <dgm:pt modelId="{F7D1F903-E91E-43FD-A227-092F9D676BCC}" type="sibTrans" cxnId="{F898817E-28AC-419E-BF11-7A9F04359294}">
      <dgm:prSet/>
      <dgm:spPr/>
      <dgm:t>
        <a:bodyPr/>
        <a:lstStyle/>
        <a:p>
          <a:endParaRPr lang="ru-RU"/>
        </a:p>
      </dgm:t>
    </dgm:pt>
    <dgm:pt modelId="{E2DFCA5C-869D-476A-B0AE-75AD1057DE9A}">
      <dgm:prSet phldrT="[Текст]" phldr="1"/>
      <dgm:spPr/>
      <dgm:t>
        <a:bodyPr/>
        <a:lstStyle/>
        <a:p>
          <a:endParaRPr lang="ru-RU" dirty="0"/>
        </a:p>
      </dgm:t>
    </dgm:pt>
    <dgm:pt modelId="{5460742D-53C5-4717-9B3D-03D5B4B288AB}" type="parTrans" cxnId="{A3034485-D36B-4E00-8BFE-052B9D8BFDA8}">
      <dgm:prSet/>
      <dgm:spPr/>
      <dgm:t>
        <a:bodyPr/>
        <a:lstStyle/>
        <a:p>
          <a:endParaRPr lang="ru-RU"/>
        </a:p>
      </dgm:t>
    </dgm:pt>
    <dgm:pt modelId="{EC034D8E-628A-4AF8-BBDE-683DE2906DCE}" type="sibTrans" cxnId="{A3034485-D36B-4E00-8BFE-052B9D8BFDA8}">
      <dgm:prSet/>
      <dgm:spPr/>
      <dgm:t>
        <a:bodyPr/>
        <a:lstStyle/>
        <a:p>
          <a:endParaRPr lang="ru-RU"/>
        </a:p>
      </dgm:t>
    </dgm:pt>
    <dgm:pt modelId="{5BD307D3-7446-4C9C-9EDE-52CA8212DE39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Собственно коррекционный этап</a:t>
          </a:r>
          <a:endParaRPr lang="ru-RU" sz="2000" b="1" dirty="0">
            <a:solidFill>
              <a:schemeClr val="tx1"/>
            </a:solidFill>
          </a:endParaRPr>
        </a:p>
      </dgm:t>
    </dgm:pt>
    <dgm:pt modelId="{E1F4719A-ECE4-4E36-8BEE-CB2609CA610A}" type="parTrans" cxnId="{A115ECD6-0AB1-48B9-9EC7-14823B2DD6A3}">
      <dgm:prSet/>
      <dgm:spPr/>
      <dgm:t>
        <a:bodyPr/>
        <a:lstStyle/>
        <a:p>
          <a:endParaRPr lang="ru-RU"/>
        </a:p>
      </dgm:t>
    </dgm:pt>
    <dgm:pt modelId="{6BA63DD9-4AB4-4530-938B-6907E3785342}" type="sibTrans" cxnId="{A115ECD6-0AB1-48B9-9EC7-14823B2DD6A3}">
      <dgm:prSet/>
      <dgm:spPr/>
      <dgm:t>
        <a:bodyPr/>
        <a:lstStyle/>
        <a:p>
          <a:endParaRPr lang="ru-RU"/>
        </a:p>
      </dgm:t>
    </dgm:pt>
    <dgm:pt modelId="{9FE0BD19-D00F-4160-8FBE-BF53E38D2BA6}">
      <dgm:prSet phldrT="[Текст]" custT="1"/>
      <dgm:spPr>
        <a:solidFill>
          <a:schemeClr val="accent1">
            <a:alpha val="90000"/>
          </a:schemeClr>
        </a:solidFill>
      </dgm:spPr>
      <dgm:t>
        <a:bodyPr/>
        <a:lstStyle/>
        <a:p>
          <a:pPr algn="l"/>
          <a:r>
            <a:rPr lang="ru-RU" sz="2000" b="1" dirty="0" smtClean="0"/>
            <a:t>Цель: </a:t>
          </a:r>
          <a:r>
            <a:rPr lang="ru-RU" sz="2000" b="0" dirty="0" smtClean="0"/>
            <a:t>непосредственная коррекция дефекта слоговой структуры слова у конкретного ребенка</a:t>
          </a:r>
          <a:endParaRPr lang="ru-RU" sz="2000" b="1" dirty="0"/>
        </a:p>
      </dgm:t>
    </dgm:pt>
    <dgm:pt modelId="{6F0FD7C7-8875-48A9-9735-BA315E175344}" type="parTrans" cxnId="{131D4D88-2448-42EF-86A5-DA4B65ACFC0E}">
      <dgm:prSet/>
      <dgm:spPr/>
      <dgm:t>
        <a:bodyPr/>
        <a:lstStyle/>
        <a:p>
          <a:endParaRPr lang="ru-RU"/>
        </a:p>
      </dgm:t>
    </dgm:pt>
    <dgm:pt modelId="{FD572E5C-FA67-4AF6-9C0C-904906FE81E3}" type="sibTrans" cxnId="{131D4D88-2448-42EF-86A5-DA4B65ACFC0E}">
      <dgm:prSet/>
      <dgm:spPr/>
      <dgm:t>
        <a:bodyPr/>
        <a:lstStyle/>
        <a:p>
          <a:endParaRPr lang="ru-RU"/>
        </a:p>
      </dgm:t>
    </dgm:pt>
    <dgm:pt modelId="{2AE64D52-5CF5-4079-A0B6-F0C906F0EA27}">
      <dgm:prSet phldrT="[Текст]" phldr="1"/>
      <dgm:spPr/>
      <dgm:t>
        <a:bodyPr/>
        <a:lstStyle/>
        <a:p>
          <a:endParaRPr lang="ru-RU" dirty="0"/>
        </a:p>
      </dgm:t>
    </dgm:pt>
    <dgm:pt modelId="{2D85553E-62E7-43F1-B9BF-D6ECB21AC646}" type="parTrans" cxnId="{6170711F-798F-4DB0-816B-9E5C090F8561}">
      <dgm:prSet/>
      <dgm:spPr/>
      <dgm:t>
        <a:bodyPr/>
        <a:lstStyle/>
        <a:p>
          <a:endParaRPr lang="ru-RU"/>
        </a:p>
      </dgm:t>
    </dgm:pt>
    <dgm:pt modelId="{AD231957-D877-4BA4-A609-C73CFDF0BA7A}" type="sibTrans" cxnId="{6170711F-798F-4DB0-816B-9E5C090F8561}">
      <dgm:prSet/>
      <dgm:spPr/>
      <dgm:t>
        <a:bodyPr/>
        <a:lstStyle/>
        <a:p>
          <a:endParaRPr lang="ru-RU"/>
        </a:p>
      </dgm:t>
    </dgm:pt>
    <dgm:pt modelId="{B788B18A-62E2-4311-AB38-3A81F6597FAD}" type="pres">
      <dgm:prSet presAssocID="{70E2058D-DC0C-4AEB-BF5F-84E04729CD8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35B93D8-2DFF-4029-B108-02684D336F3C}" type="pres">
      <dgm:prSet presAssocID="{6CF2367D-BD42-45D8-9077-4D625A20AF68}" presName="root" presStyleCnt="0"/>
      <dgm:spPr/>
    </dgm:pt>
    <dgm:pt modelId="{2138146B-D91E-4472-A97E-FE8865F9449A}" type="pres">
      <dgm:prSet presAssocID="{6CF2367D-BD42-45D8-9077-4D625A20AF68}" presName="rootComposite" presStyleCnt="0"/>
      <dgm:spPr/>
    </dgm:pt>
    <dgm:pt modelId="{05ECCEED-C810-4FC1-81F1-C8B299740BF9}" type="pres">
      <dgm:prSet presAssocID="{6CF2367D-BD42-45D8-9077-4D625A20AF68}" presName="rootText" presStyleLbl="node1" presStyleIdx="0" presStyleCnt="2"/>
      <dgm:spPr/>
      <dgm:t>
        <a:bodyPr/>
        <a:lstStyle/>
        <a:p>
          <a:endParaRPr lang="ru-RU"/>
        </a:p>
      </dgm:t>
    </dgm:pt>
    <dgm:pt modelId="{E541FFCB-7963-4B8B-9DAA-AE1DCE5BB8F8}" type="pres">
      <dgm:prSet presAssocID="{6CF2367D-BD42-45D8-9077-4D625A20AF68}" presName="rootConnector" presStyleLbl="node1" presStyleIdx="0" presStyleCnt="2"/>
      <dgm:spPr/>
      <dgm:t>
        <a:bodyPr/>
        <a:lstStyle/>
        <a:p>
          <a:endParaRPr lang="ru-RU"/>
        </a:p>
      </dgm:t>
    </dgm:pt>
    <dgm:pt modelId="{BE8B7D2D-141A-4FB0-B5BE-F09FCD9E99C7}" type="pres">
      <dgm:prSet presAssocID="{6CF2367D-BD42-45D8-9077-4D625A20AF68}" presName="childShape" presStyleCnt="0"/>
      <dgm:spPr/>
    </dgm:pt>
    <dgm:pt modelId="{C339A228-B175-4437-91E4-D8A96C3C0EF1}" type="pres">
      <dgm:prSet presAssocID="{F99D9D37-BAD5-4971-8E21-EE99EECB9387}" presName="Name13" presStyleLbl="parChTrans1D2" presStyleIdx="0" presStyleCnt="4"/>
      <dgm:spPr/>
      <dgm:t>
        <a:bodyPr/>
        <a:lstStyle/>
        <a:p>
          <a:endParaRPr lang="ru-RU"/>
        </a:p>
      </dgm:t>
    </dgm:pt>
    <dgm:pt modelId="{ACB8F46E-7933-4CDC-BD33-18517D3D41AA}" type="pres">
      <dgm:prSet presAssocID="{F074ACF0-2FDB-4208-99FE-70FE11C70DEA}" presName="childText" presStyleLbl="bgAcc1" presStyleIdx="0" presStyleCnt="4" custLinFactNeighborX="-1591" custLinFactNeighborY="76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DABC0A-79F0-416E-AAFE-B8A1BC5FFFE7}" type="pres">
      <dgm:prSet presAssocID="{5460742D-53C5-4717-9B3D-03D5B4B288AB}" presName="Name13" presStyleLbl="parChTrans1D2" presStyleIdx="1" presStyleCnt="4"/>
      <dgm:spPr/>
      <dgm:t>
        <a:bodyPr/>
        <a:lstStyle/>
        <a:p>
          <a:endParaRPr lang="ru-RU"/>
        </a:p>
      </dgm:t>
    </dgm:pt>
    <dgm:pt modelId="{B624B953-C7A6-44C0-B4B2-4141F0569B1A}" type="pres">
      <dgm:prSet presAssocID="{E2DFCA5C-869D-476A-B0AE-75AD1057DE9A}" presName="childText" presStyleLbl="bgAcc1" presStyleIdx="1" presStyleCnt="4" custFlipVert="1" custScaleX="19089" custScaleY="2419" custLinFactNeighborX="17047" custLinFactNeighborY="-236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630F30-9283-4C96-A5E9-2A6819988F88}" type="pres">
      <dgm:prSet presAssocID="{5BD307D3-7446-4C9C-9EDE-52CA8212DE39}" presName="root" presStyleCnt="0"/>
      <dgm:spPr/>
    </dgm:pt>
    <dgm:pt modelId="{90BB3398-13B6-4582-9D87-4098DCE9B59F}" type="pres">
      <dgm:prSet presAssocID="{5BD307D3-7446-4C9C-9EDE-52CA8212DE39}" presName="rootComposite" presStyleCnt="0"/>
      <dgm:spPr/>
    </dgm:pt>
    <dgm:pt modelId="{3C59F83B-A68A-4F5E-8019-FB15BB06E87A}" type="pres">
      <dgm:prSet presAssocID="{5BD307D3-7446-4C9C-9EDE-52CA8212DE39}" presName="rootText" presStyleLbl="node1" presStyleIdx="1" presStyleCnt="2"/>
      <dgm:spPr/>
      <dgm:t>
        <a:bodyPr/>
        <a:lstStyle/>
        <a:p>
          <a:endParaRPr lang="ru-RU"/>
        </a:p>
      </dgm:t>
    </dgm:pt>
    <dgm:pt modelId="{B9A5A070-F451-4C34-85A7-D70C53482101}" type="pres">
      <dgm:prSet presAssocID="{5BD307D3-7446-4C9C-9EDE-52CA8212DE39}" presName="rootConnector" presStyleLbl="node1" presStyleIdx="1" presStyleCnt="2"/>
      <dgm:spPr/>
      <dgm:t>
        <a:bodyPr/>
        <a:lstStyle/>
        <a:p>
          <a:endParaRPr lang="ru-RU"/>
        </a:p>
      </dgm:t>
    </dgm:pt>
    <dgm:pt modelId="{A202A700-0D68-421E-80E7-6E9FF6AA5F3B}" type="pres">
      <dgm:prSet presAssocID="{5BD307D3-7446-4C9C-9EDE-52CA8212DE39}" presName="childShape" presStyleCnt="0"/>
      <dgm:spPr/>
    </dgm:pt>
    <dgm:pt modelId="{687F41EE-6EE5-4347-87BD-4AB43390000C}" type="pres">
      <dgm:prSet presAssocID="{6F0FD7C7-8875-48A9-9735-BA315E175344}" presName="Name13" presStyleLbl="parChTrans1D2" presStyleIdx="2" presStyleCnt="4"/>
      <dgm:spPr/>
      <dgm:t>
        <a:bodyPr/>
        <a:lstStyle/>
        <a:p>
          <a:endParaRPr lang="ru-RU"/>
        </a:p>
      </dgm:t>
    </dgm:pt>
    <dgm:pt modelId="{EA385763-03FC-45EB-86BE-14D22C23AE09}" type="pres">
      <dgm:prSet presAssocID="{9FE0BD19-D00F-4160-8FBE-BF53E38D2BA6}" presName="childText" presStyleLbl="bgAcc1" presStyleIdx="2" presStyleCnt="4" custLinFactNeighborX="-5460" custLinFactNeighborY="39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76EB0C-36C0-4042-BD4C-2643D5F590B1}" type="pres">
      <dgm:prSet presAssocID="{2D85553E-62E7-43F1-B9BF-D6ECB21AC646}" presName="Name13" presStyleLbl="parChTrans1D2" presStyleIdx="3" presStyleCnt="4"/>
      <dgm:spPr/>
      <dgm:t>
        <a:bodyPr/>
        <a:lstStyle/>
        <a:p>
          <a:endParaRPr lang="ru-RU"/>
        </a:p>
      </dgm:t>
    </dgm:pt>
    <dgm:pt modelId="{76D142C6-8F96-41F0-99A7-8B263306503E}" type="pres">
      <dgm:prSet presAssocID="{2AE64D52-5CF5-4079-A0B6-F0C906F0EA27}" presName="childText" presStyleLbl="bgAcc1" presStyleIdx="3" presStyleCnt="4" custScaleX="15605" custScaleY="2706" custLinFactNeighborX="34393" custLinFactNeighborY="-237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15ECD6-0AB1-48B9-9EC7-14823B2DD6A3}" srcId="{70E2058D-DC0C-4AEB-BF5F-84E04729CD80}" destId="{5BD307D3-7446-4C9C-9EDE-52CA8212DE39}" srcOrd="1" destOrd="0" parTransId="{E1F4719A-ECE4-4E36-8BEE-CB2609CA610A}" sibTransId="{6BA63DD9-4AB4-4530-938B-6907E3785342}"/>
    <dgm:cxn modelId="{50E013AB-A19A-4D94-812A-91AD4A675420}" type="presOf" srcId="{2AE64D52-5CF5-4079-A0B6-F0C906F0EA27}" destId="{76D142C6-8F96-41F0-99A7-8B263306503E}" srcOrd="0" destOrd="0" presId="urn:microsoft.com/office/officeart/2005/8/layout/hierarchy3"/>
    <dgm:cxn modelId="{B0257147-FD99-4187-B465-3780E7916F13}" type="presOf" srcId="{6CF2367D-BD42-45D8-9077-4D625A20AF68}" destId="{E541FFCB-7963-4B8B-9DAA-AE1DCE5BB8F8}" srcOrd="1" destOrd="0" presId="urn:microsoft.com/office/officeart/2005/8/layout/hierarchy3"/>
    <dgm:cxn modelId="{384AF3D4-2E89-4001-954F-50924ADD2664}" type="presOf" srcId="{5BD307D3-7446-4C9C-9EDE-52CA8212DE39}" destId="{3C59F83B-A68A-4F5E-8019-FB15BB06E87A}" srcOrd="0" destOrd="0" presId="urn:microsoft.com/office/officeart/2005/8/layout/hierarchy3"/>
    <dgm:cxn modelId="{EC0F2085-8A2B-415A-88A1-A9732620EFDC}" type="presOf" srcId="{70E2058D-DC0C-4AEB-BF5F-84E04729CD80}" destId="{B788B18A-62E2-4311-AB38-3A81F6597FAD}" srcOrd="0" destOrd="0" presId="urn:microsoft.com/office/officeart/2005/8/layout/hierarchy3"/>
    <dgm:cxn modelId="{ECD85F93-793D-4152-8360-22FC0050C1A0}" type="presOf" srcId="{6F0FD7C7-8875-48A9-9735-BA315E175344}" destId="{687F41EE-6EE5-4347-87BD-4AB43390000C}" srcOrd="0" destOrd="0" presId="urn:microsoft.com/office/officeart/2005/8/layout/hierarchy3"/>
    <dgm:cxn modelId="{1DA904B1-A69E-45A7-8AA3-D2C5D85491F4}" type="presOf" srcId="{6CF2367D-BD42-45D8-9077-4D625A20AF68}" destId="{05ECCEED-C810-4FC1-81F1-C8B299740BF9}" srcOrd="0" destOrd="0" presId="urn:microsoft.com/office/officeart/2005/8/layout/hierarchy3"/>
    <dgm:cxn modelId="{03CC5BB2-B630-4D38-992F-33F5AE9BDAA9}" type="presOf" srcId="{F074ACF0-2FDB-4208-99FE-70FE11C70DEA}" destId="{ACB8F46E-7933-4CDC-BD33-18517D3D41AA}" srcOrd="0" destOrd="0" presId="urn:microsoft.com/office/officeart/2005/8/layout/hierarchy3"/>
    <dgm:cxn modelId="{8B5877C4-B39A-4975-B9C7-0BDE06FDA411}" srcId="{70E2058D-DC0C-4AEB-BF5F-84E04729CD80}" destId="{6CF2367D-BD42-45D8-9077-4D625A20AF68}" srcOrd="0" destOrd="0" parTransId="{FF6CF5B3-8D61-41CC-8E48-905F4D38848B}" sibTransId="{6B3C121A-EF91-4366-9B93-FB4AD511EF2E}"/>
    <dgm:cxn modelId="{06A773E5-EF60-471A-8647-AB93CF64A42E}" type="presOf" srcId="{5460742D-53C5-4717-9B3D-03D5B4B288AB}" destId="{23DABC0A-79F0-416E-AAFE-B8A1BC5FFFE7}" srcOrd="0" destOrd="0" presId="urn:microsoft.com/office/officeart/2005/8/layout/hierarchy3"/>
    <dgm:cxn modelId="{0504641D-1FAD-4995-9FEB-D8F621028057}" type="presOf" srcId="{2D85553E-62E7-43F1-B9BF-D6ECB21AC646}" destId="{5B76EB0C-36C0-4042-BD4C-2643D5F590B1}" srcOrd="0" destOrd="0" presId="urn:microsoft.com/office/officeart/2005/8/layout/hierarchy3"/>
    <dgm:cxn modelId="{5C25F111-47F0-48D1-8A89-2F834B67E31F}" type="presOf" srcId="{E2DFCA5C-869D-476A-B0AE-75AD1057DE9A}" destId="{B624B953-C7A6-44C0-B4B2-4141F0569B1A}" srcOrd="0" destOrd="0" presId="urn:microsoft.com/office/officeart/2005/8/layout/hierarchy3"/>
    <dgm:cxn modelId="{DABE426A-CCF9-4B71-843B-E7FEB9D33740}" type="presOf" srcId="{F99D9D37-BAD5-4971-8E21-EE99EECB9387}" destId="{C339A228-B175-4437-91E4-D8A96C3C0EF1}" srcOrd="0" destOrd="0" presId="urn:microsoft.com/office/officeart/2005/8/layout/hierarchy3"/>
    <dgm:cxn modelId="{131D4D88-2448-42EF-86A5-DA4B65ACFC0E}" srcId="{5BD307D3-7446-4C9C-9EDE-52CA8212DE39}" destId="{9FE0BD19-D00F-4160-8FBE-BF53E38D2BA6}" srcOrd="0" destOrd="0" parTransId="{6F0FD7C7-8875-48A9-9735-BA315E175344}" sibTransId="{FD572E5C-FA67-4AF6-9C0C-904906FE81E3}"/>
    <dgm:cxn modelId="{6170711F-798F-4DB0-816B-9E5C090F8561}" srcId="{5BD307D3-7446-4C9C-9EDE-52CA8212DE39}" destId="{2AE64D52-5CF5-4079-A0B6-F0C906F0EA27}" srcOrd="1" destOrd="0" parTransId="{2D85553E-62E7-43F1-B9BF-D6ECB21AC646}" sibTransId="{AD231957-D877-4BA4-A609-C73CFDF0BA7A}"/>
    <dgm:cxn modelId="{A3034485-D36B-4E00-8BFE-052B9D8BFDA8}" srcId="{6CF2367D-BD42-45D8-9077-4D625A20AF68}" destId="{E2DFCA5C-869D-476A-B0AE-75AD1057DE9A}" srcOrd="1" destOrd="0" parTransId="{5460742D-53C5-4717-9B3D-03D5B4B288AB}" sibTransId="{EC034D8E-628A-4AF8-BBDE-683DE2906DCE}"/>
    <dgm:cxn modelId="{8CD97F1D-AE9B-4553-8FFD-F13A657263A4}" type="presOf" srcId="{9FE0BD19-D00F-4160-8FBE-BF53E38D2BA6}" destId="{EA385763-03FC-45EB-86BE-14D22C23AE09}" srcOrd="0" destOrd="0" presId="urn:microsoft.com/office/officeart/2005/8/layout/hierarchy3"/>
    <dgm:cxn modelId="{5CBDB173-E574-45DB-89D0-5EE9EB397DC0}" type="presOf" srcId="{5BD307D3-7446-4C9C-9EDE-52CA8212DE39}" destId="{B9A5A070-F451-4C34-85A7-D70C53482101}" srcOrd="1" destOrd="0" presId="urn:microsoft.com/office/officeart/2005/8/layout/hierarchy3"/>
    <dgm:cxn modelId="{F898817E-28AC-419E-BF11-7A9F04359294}" srcId="{6CF2367D-BD42-45D8-9077-4D625A20AF68}" destId="{F074ACF0-2FDB-4208-99FE-70FE11C70DEA}" srcOrd="0" destOrd="0" parTransId="{F99D9D37-BAD5-4971-8E21-EE99EECB9387}" sibTransId="{F7D1F903-E91E-43FD-A227-092F9D676BCC}"/>
    <dgm:cxn modelId="{9D97794C-3141-4E8D-9FE5-214974F75CA4}" type="presParOf" srcId="{B788B18A-62E2-4311-AB38-3A81F6597FAD}" destId="{E35B93D8-2DFF-4029-B108-02684D336F3C}" srcOrd="0" destOrd="0" presId="urn:microsoft.com/office/officeart/2005/8/layout/hierarchy3"/>
    <dgm:cxn modelId="{558C675D-EFB7-4DFC-873B-8E710098DF6D}" type="presParOf" srcId="{E35B93D8-2DFF-4029-B108-02684D336F3C}" destId="{2138146B-D91E-4472-A97E-FE8865F9449A}" srcOrd="0" destOrd="0" presId="urn:microsoft.com/office/officeart/2005/8/layout/hierarchy3"/>
    <dgm:cxn modelId="{54354EAE-4215-477E-BFDA-A32F92E7B470}" type="presParOf" srcId="{2138146B-D91E-4472-A97E-FE8865F9449A}" destId="{05ECCEED-C810-4FC1-81F1-C8B299740BF9}" srcOrd="0" destOrd="0" presId="urn:microsoft.com/office/officeart/2005/8/layout/hierarchy3"/>
    <dgm:cxn modelId="{C1535A0D-96E4-4AC9-816A-8169D57C7AE4}" type="presParOf" srcId="{2138146B-D91E-4472-A97E-FE8865F9449A}" destId="{E541FFCB-7963-4B8B-9DAA-AE1DCE5BB8F8}" srcOrd="1" destOrd="0" presId="urn:microsoft.com/office/officeart/2005/8/layout/hierarchy3"/>
    <dgm:cxn modelId="{4A9A68D8-65DB-4EA3-9456-AE45988377E0}" type="presParOf" srcId="{E35B93D8-2DFF-4029-B108-02684D336F3C}" destId="{BE8B7D2D-141A-4FB0-B5BE-F09FCD9E99C7}" srcOrd="1" destOrd="0" presId="urn:microsoft.com/office/officeart/2005/8/layout/hierarchy3"/>
    <dgm:cxn modelId="{76CB925D-2A34-407F-A7D9-3373A6D2250A}" type="presParOf" srcId="{BE8B7D2D-141A-4FB0-B5BE-F09FCD9E99C7}" destId="{C339A228-B175-4437-91E4-D8A96C3C0EF1}" srcOrd="0" destOrd="0" presId="urn:microsoft.com/office/officeart/2005/8/layout/hierarchy3"/>
    <dgm:cxn modelId="{1BEEDB61-1896-4327-8736-901A89D634C8}" type="presParOf" srcId="{BE8B7D2D-141A-4FB0-B5BE-F09FCD9E99C7}" destId="{ACB8F46E-7933-4CDC-BD33-18517D3D41AA}" srcOrd="1" destOrd="0" presId="urn:microsoft.com/office/officeart/2005/8/layout/hierarchy3"/>
    <dgm:cxn modelId="{31A93B6D-1E63-4A17-8E25-19C86CA91C95}" type="presParOf" srcId="{BE8B7D2D-141A-4FB0-B5BE-F09FCD9E99C7}" destId="{23DABC0A-79F0-416E-AAFE-B8A1BC5FFFE7}" srcOrd="2" destOrd="0" presId="urn:microsoft.com/office/officeart/2005/8/layout/hierarchy3"/>
    <dgm:cxn modelId="{2AC02B93-97B9-422D-8CC8-B088196E10A5}" type="presParOf" srcId="{BE8B7D2D-141A-4FB0-B5BE-F09FCD9E99C7}" destId="{B624B953-C7A6-44C0-B4B2-4141F0569B1A}" srcOrd="3" destOrd="0" presId="urn:microsoft.com/office/officeart/2005/8/layout/hierarchy3"/>
    <dgm:cxn modelId="{6B66B73C-1EB0-49F2-834D-700CD8F95A02}" type="presParOf" srcId="{B788B18A-62E2-4311-AB38-3A81F6597FAD}" destId="{BD630F30-9283-4C96-A5E9-2A6819988F88}" srcOrd="1" destOrd="0" presId="urn:microsoft.com/office/officeart/2005/8/layout/hierarchy3"/>
    <dgm:cxn modelId="{424CA9FA-B750-4D1C-AD38-F87DF99C62EF}" type="presParOf" srcId="{BD630F30-9283-4C96-A5E9-2A6819988F88}" destId="{90BB3398-13B6-4582-9D87-4098DCE9B59F}" srcOrd="0" destOrd="0" presId="urn:microsoft.com/office/officeart/2005/8/layout/hierarchy3"/>
    <dgm:cxn modelId="{A19F1E30-D3DF-45EE-B92B-8F82119B937C}" type="presParOf" srcId="{90BB3398-13B6-4582-9D87-4098DCE9B59F}" destId="{3C59F83B-A68A-4F5E-8019-FB15BB06E87A}" srcOrd="0" destOrd="0" presId="urn:microsoft.com/office/officeart/2005/8/layout/hierarchy3"/>
    <dgm:cxn modelId="{714A6C5B-F8C9-4205-95B7-791D8FDAC2BD}" type="presParOf" srcId="{90BB3398-13B6-4582-9D87-4098DCE9B59F}" destId="{B9A5A070-F451-4C34-85A7-D70C53482101}" srcOrd="1" destOrd="0" presId="urn:microsoft.com/office/officeart/2005/8/layout/hierarchy3"/>
    <dgm:cxn modelId="{360EE411-6FF1-4E26-8C0F-CB0F1B362E04}" type="presParOf" srcId="{BD630F30-9283-4C96-A5E9-2A6819988F88}" destId="{A202A700-0D68-421E-80E7-6E9FF6AA5F3B}" srcOrd="1" destOrd="0" presId="urn:microsoft.com/office/officeart/2005/8/layout/hierarchy3"/>
    <dgm:cxn modelId="{CA9CDBDE-4B31-43FD-A7DA-31B4ABFF3E0A}" type="presParOf" srcId="{A202A700-0D68-421E-80E7-6E9FF6AA5F3B}" destId="{687F41EE-6EE5-4347-87BD-4AB43390000C}" srcOrd="0" destOrd="0" presId="urn:microsoft.com/office/officeart/2005/8/layout/hierarchy3"/>
    <dgm:cxn modelId="{5649A079-6C76-4FDB-BF93-69A1BFC25CC5}" type="presParOf" srcId="{A202A700-0D68-421E-80E7-6E9FF6AA5F3B}" destId="{EA385763-03FC-45EB-86BE-14D22C23AE09}" srcOrd="1" destOrd="0" presId="urn:microsoft.com/office/officeart/2005/8/layout/hierarchy3"/>
    <dgm:cxn modelId="{687EF88B-CA3C-4374-8444-03013B9FEB1E}" type="presParOf" srcId="{A202A700-0D68-421E-80E7-6E9FF6AA5F3B}" destId="{5B76EB0C-36C0-4042-BD4C-2643D5F590B1}" srcOrd="2" destOrd="0" presId="urn:microsoft.com/office/officeart/2005/8/layout/hierarchy3"/>
    <dgm:cxn modelId="{F909CB52-83C7-4733-9348-F6EA5D936F39}" type="presParOf" srcId="{A202A700-0D68-421E-80E7-6E9FF6AA5F3B}" destId="{76D142C6-8F96-41F0-99A7-8B263306503E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EB507F1-BD40-4759-9643-F27A4A435C40}" type="doc">
      <dgm:prSet loTypeId="urn:microsoft.com/office/officeart/2005/8/layout/vList3#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B93C3F7-EEB0-493A-9C84-0B25C9004070}" type="pres">
      <dgm:prSet presAssocID="{9EB507F1-BD40-4759-9643-F27A4A435C40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512EB01E-D34B-4160-A385-84AECEE6FF4F}" type="presOf" srcId="{9EB507F1-BD40-4759-9643-F27A4A435C40}" destId="{4B93C3F7-EEB0-493A-9C84-0B25C9004070}" srcOrd="0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EB507F1-BD40-4759-9643-F27A4A435C40}" type="doc">
      <dgm:prSet loTypeId="urn:microsoft.com/office/officeart/2005/8/layout/vList3#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B93C3F7-EEB0-493A-9C84-0B25C9004070}" type="pres">
      <dgm:prSet presAssocID="{9EB507F1-BD40-4759-9643-F27A4A435C40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3500875D-1EF0-4436-A4D4-56E280942B41}" type="presOf" srcId="{9EB507F1-BD40-4759-9643-F27A4A435C40}" destId="{4B93C3F7-EEB0-493A-9C84-0B25C9004070}" srcOrd="0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EB507F1-BD40-4759-9643-F27A4A435C40}" type="doc">
      <dgm:prSet loTypeId="urn:microsoft.com/office/officeart/2005/8/layout/vList3#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B93C3F7-EEB0-493A-9C84-0B25C9004070}" type="pres">
      <dgm:prSet presAssocID="{9EB507F1-BD40-4759-9643-F27A4A435C40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FE7D9111-505E-4DB3-97D5-A52687C8590A}" type="presOf" srcId="{9EB507F1-BD40-4759-9643-F27A4A435C40}" destId="{4B93C3F7-EEB0-493A-9C84-0B25C9004070}" srcOrd="0" destOrd="0" presId="urn:microsoft.com/office/officeart/2005/8/layout/vList3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EB507F1-BD40-4759-9643-F27A4A435C40}" type="doc">
      <dgm:prSet loTypeId="urn:microsoft.com/office/officeart/2005/8/layout/vList3#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B93C3F7-EEB0-493A-9C84-0B25C9004070}" type="pres">
      <dgm:prSet presAssocID="{9EB507F1-BD40-4759-9643-F27A4A435C40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35C6026D-7E5A-4C9D-B036-F4745E6228D9}" type="presOf" srcId="{9EB507F1-BD40-4759-9643-F27A4A435C40}" destId="{4B93C3F7-EEB0-493A-9C84-0B25C9004070}" srcOrd="0" destOrd="0" presId="urn:microsoft.com/office/officeart/2005/8/layout/vList3#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EB507F1-BD40-4759-9643-F27A4A435C40}" type="doc">
      <dgm:prSet loTypeId="urn:microsoft.com/office/officeart/2005/8/layout/vList3#5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B93C3F7-EEB0-493A-9C84-0B25C9004070}" type="pres">
      <dgm:prSet presAssocID="{9EB507F1-BD40-4759-9643-F27A4A435C40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A0802FF1-5B19-4DC9-B942-8C7198054496}" type="presOf" srcId="{9EB507F1-BD40-4759-9643-F27A4A435C40}" destId="{4B93C3F7-EEB0-493A-9C84-0B25C9004070}" srcOrd="0" destOrd="0" presId="urn:microsoft.com/office/officeart/2005/8/layout/vList3#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A88EAD-88C7-4DBC-B057-A0C05E8A3F8E}">
      <dsp:nvSpPr>
        <dsp:cNvPr id="0" name=""/>
        <dsp:cNvSpPr/>
      </dsp:nvSpPr>
      <dsp:spPr>
        <a:xfrm rot="5400000">
          <a:off x="-303319" y="304856"/>
          <a:ext cx="2022130" cy="141549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/>
        </a:p>
      </dsp:txBody>
      <dsp:txXfrm rot="-5400000">
        <a:off x="1" y="709283"/>
        <a:ext cx="1415491" cy="606639"/>
      </dsp:txXfrm>
    </dsp:sp>
    <dsp:sp modelId="{201859B4-EBAC-49C3-8C6D-F6EAACCBE74D}">
      <dsp:nvSpPr>
        <dsp:cNvPr id="0" name=""/>
        <dsp:cNvSpPr/>
      </dsp:nvSpPr>
      <dsp:spPr>
        <a:xfrm rot="5400000">
          <a:off x="3470933" y="-2053904"/>
          <a:ext cx="1314385" cy="542526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i="0" kern="1200" dirty="0" smtClean="0">
              <a:solidFill>
                <a:schemeClr val="bg2">
                  <a:lumMod val="50000"/>
                </a:schemeClr>
              </a:solidFill>
              <a:latin typeface="+mn-lt"/>
              <a:cs typeface="Times New Roman" pitchFamily="18" charset="0"/>
            </a:rPr>
            <a:t>Обследование ребенка </a:t>
          </a:r>
          <a:endParaRPr lang="ru-RU" sz="2000" i="0" kern="1200" dirty="0">
            <a:solidFill>
              <a:schemeClr val="bg2">
                <a:lumMod val="50000"/>
              </a:schemeClr>
            </a:solidFill>
            <a:latin typeface="+mn-lt"/>
          </a:endParaRPr>
        </a:p>
      </dsp:txBody>
      <dsp:txXfrm rot="-5400000">
        <a:off x="1415492" y="65700"/>
        <a:ext cx="5361105" cy="1186059"/>
      </dsp:txXfrm>
    </dsp:sp>
    <dsp:sp modelId="{BF25600A-2A5A-432C-A370-5B02E3AFE99E}">
      <dsp:nvSpPr>
        <dsp:cNvPr id="0" name=""/>
        <dsp:cNvSpPr/>
      </dsp:nvSpPr>
      <dsp:spPr>
        <a:xfrm rot="5400000">
          <a:off x="-303319" y="2136570"/>
          <a:ext cx="2022130" cy="141549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/>
        </a:p>
      </dsp:txBody>
      <dsp:txXfrm rot="-5400000">
        <a:off x="1" y="2540997"/>
        <a:ext cx="1415491" cy="606639"/>
      </dsp:txXfrm>
    </dsp:sp>
    <dsp:sp modelId="{7453089E-25A6-45F9-9484-6D8285F549D0}">
      <dsp:nvSpPr>
        <dsp:cNvPr id="0" name=""/>
        <dsp:cNvSpPr/>
      </dsp:nvSpPr>
      <dsp:spPr>
        <a:xfrm rot="5400000">
          <a:off x="3470933" y="-222191"/>
          <a:ext cx="1314385" cy="542526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000" b="1" kern="1200" dirty="0" smtClean="0">
              <a:solidFill>
                <a:schemeClr val="bg2">
                  <a:lumMod val="50000"/>
                </a:schemeClr>
              </a:solidFill>
            </a:rPr>
            <a:t>Выявляется степень и уровень нарушения слоговой структуры слов</a:t>
          </a:r>
          <a:endParaRPr lang="ru-RU" sz="2000" kern="1200" dirty="0" smtClean="0"/>
        </a:p>
        <a:p>
          <a:pPr marL="285750" lvl="1" indent="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/>
        </a:p>
      </dsp:txBody>
      <dsp:txXfrm rot="-5400000">
        <a:off x="1415492" y="1897413"/>
        <a:ext cx="5361105" cy="1186059"/>
      </dsp:txXfrm>
    </dsp:sp>
    <dsp:sp modelId="{A7B1EF86-EB25-40F5-B376-6D5FC3CD1B06}">
      <dsp:nvSpPr>
        <dsp:cNvPr id="0" name=""/>
        <dsp:cNvSpPr/>
      </dsp:nvSpPr>
      <dsp:spPr>
        <a:xfrm rot="5400000">
          <a:off x="-303319" y="3968283"/>
          <a:ext cx="2022130" cy="141549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/>
        </a:p>
      </dsp:txBody>
      <dsp:txXfrm rot="-5400000">
        <a:off x="1" y="4372710"/>
        <a:ext cx="1415491" cy="606639"/>
      </dsp:txXfrm>
    </dsp:sp>
    <dsp:sp modelId="{1651E4CE-D3F1-4719-840F-1D3978FF949C}">
      <dsp:nvSpPr>
        <dsp:cNvPr id="0" name=""/>
        <dsp:cNvSpPr/>
      </dsp:nvSpPr>
      <dsp:spPr>
        <a:xfrm rot="5400000">
          <a:off x="3470933" y="1609522"/>
          <a:ext cx="1314385" cy="542526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C9C2D1">
                  <a:lumMod val="50000"/>
                </a:srgbClr>
              </a:solidFill>
            </a:rPr>
            <a:t>Выбор методов и приёмов коррекционной</a:t>
          </a:r>
          <a:r>
            <a:rPr lang="ru-RU" sz="2000" kern="1200" dirty="0" smtClean="0">
              <a:solidFill>
                <a:srgbClr val="C9C2D1">
                  <a:lumMod val="50000"/>
                </a:srgbClr>
              </a:solidFill>
            </a:rPr>
            <a:t> </a:t>
          </a:r>
          <a:r>
            <a:rPr lang="ru-RU" sz="2000" b="1" kern="1200" dirty="0" smtClean="0">
              <a:solidFill>
                <a:srgbClr val="C9C2D1">
                  <a:lumMod val="50000"/>
                </a:srgbClr>
              </a:solidFill>
            </a:rPr>
            <a:t>работы </a:t>
          </a:r>
          <a:endParaRPr lang="ru-RU" sz="2000" kern="1200" dirty="0"/>
        </a:p>
      </dsp:txBody>
      <dsp:txXfrm rot="-5400000">
        <a:off x="1415492" y="3729127"/>
        <a:ext cx="5361105" cy="118605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F179EB-6DD8-4D86-84EE-00F28E021BFA}">
      <dsp:nvSpPr>
        <dsp:cNvPr id="0" name=""/>
        <dsp:cNvSpPr/>
      </dsp:nvSpPr>
      <dsp:spPr>
        <a:xfrm>
          <a:off x="2592297" y="2644777"/>
          <a:ext cx="3232499" cy="3232499"/>
        </a:xfrm>
        <a:prstGeom prst="gear9">
          <a:avLst/>
        </a:prstGeom>
        <a:solidFill>
          <a:srgbClr val="FF996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err="1" smtClean="0">
              <a:solidFill>
                <a:schemeClr val="tx1"/>
              </a:solidFill>
            </a:rPr>
            <a:t>Звуко-слоговая</a:t>
          </a:r>
          <a:r>
            <a:rPr lang="ru-RU" sz="2200" b="1" kern="1200" dirty="0" smtClean="0">
              <a:solidFill>
                <a:schemeClr val="tx1"/>
              </a:solidFill>
            </a:rPr>
            <a:t> структура слова</a:t>
          </a:r>
          <a:endParaRPr lang="ru-RU" sz="2200" b="1" kern="1200" dirty="0">
            <a:solidFill>
              <a:schemeClr val="tx1"/>
            </a:solidFill>
          </a:endParaRPr>
        </a:p>
      </dsp:txBody>
      <dsp:txXfrm>
        <a:off x="3242173" y="3401974"/>
        <a:ext cx="1932747" cy="1661572"/>
      </dsp:txXfrm>
    </dsp:sp>
    <dsp:sp modelId="{C2E5DE35-9062-4C46-BFF4-9273ACF9466A}">
      <dsp:nvSpPr>
        <dsp:cNvPr id="0" name=""/>
        <dsp:cNvSpPr/>
      </dsp:nvSpPr>
      <dsp:spPr>
        <a:xfrm>
          <a:off x="144008" y="0"/>
          <a:ext cx="2826262" cy="2944019"/>
        </a:xfrm>
        <a:prstGeom prst="gear6">
          <a:avLst/>
        </a:prstGeom>
        <a:solidFill>
          <a:schemeClr val="tx2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tx1"/>
              </a:solidFill>
            </a:rPr>
            <a:t>Чувство ритма</a:t>
          </a:r>
          <a:endParaRPr lang="ru-RU" sz="2200" b="1" kern="1200" dirty="0">
            <a:solidFill>
              <a:schemeClr val="tx1"/>
            </a:solidFill>
          </a:endParaRPr>
        </a:p>
      </dsp:txBody>
      <dsp:txXfrm>
        <a:off x="855528" y="733194"/>
        <a:ext cx="1403222" cy="1477631"/>
      </dsp:txXfrm>
    </dsp:sp>
    <dsp:sp modelId="{7E27770E-1ABA-4345-886A-BD60C0A1963B}">
      <dsp:nvSpPr>
        <dsp:cNvPr id="0" name=""/>
        <dsp:cNvSpPr/>
      </dsp:nvSpPr>
      <dsp:spPr>
        <a:xfrm rot="20700000">
          <a:off x="5378360" y="152966"/>
          <a:ext cx="2870054" cy="2854773"/>
        </a:xfrm>
        <a:prstGeom prst="gear6">
          <a:avLst/>
        </a:prstGeom>
        <a:solidFill>
          <a:schemeClr val="tx2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tx1"/>
              </a:solidFill>
            </a:rPr>
            <a:t>Слуховое внимание</a:t>
          </a:r>
          <a:endParaRPr lang="ru-RU" sz="2100" b="1" kern="1200" dirty="0">
            <a:solidFill>
              <a:schemeClr val="tx1"/>
            </a:solidFill>
          </a:endParaRPr>
        </a:p>
      </dsp:txBody>
      <dsp:txXfrm rot="-20700000">
        <a:off x="6008753" y="778196"/>
        <a:ext cx="1609267" cy="1604315"/>
      </dsp:txXfrm>
    </dsp:sp>
    <dsp:sp modelId="{3A1EAE0A-344A-4E66-B59E-B8B39CCCA507}">
      <dsp:nvSpPr>
        <dsp:cNvPr id="0" name=""/>
        <dsp:cNvSpPr/>
      </dsp:nvSpPr>
      <dsp:spPr>
        <a:xfrm rot="17155520">
          <a:off x="2923027" y="478884"/>
          <a:ext cx="2645705" cy="2384746"/>
        </a:xfrm>
        <a:prstGeom prst="circularArrow">
          <a:avLst>
            <a:gd name="adj1" fmla="val 4688"/>
            <a:gd name="adj2" fmla="val 299029"/>
            <a:gd name="adj3" fmla="val 2545693"/>
            <a:gd name="adj4" fmla="val 15799075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18BD58-5D5A-4FF2-8FE9-C61B737B68F9}">
      <dsp:nvSpPr>
        <dsp:cNvPr id="0" name=""/>
        <dsp:cNvSpPr/>
      </dsp:nvSpPr>
      <dsp:spPr>
        <a:xfrm rot="10800000">
          <a:off x="5040554" y="1800199"/>
          <a:ext cx="3006224" cy="300622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374C37-B0BB-4440-BBC3-A99D4B882C96}">
      <dsp:nvSpPr>
        <dsp:cNvPr id="0" name=""/>
        <dsp:cNvSpPr/>
      </dsp:nvSpPr>
      <dsp:spPr>
        <a:xfrm rot="18201153">
          <a:off x="984145" y="1488184"/>
          <a:ext cx="3241315" cy="324131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FC12E9-C764-4085-91E7-BE1B44BC2BF9}">
      <dsp:nvSpPr>
        <dsp:cNvPr id="0" name=""/>
        <dsp:cNvSpPr/>
      </dsp:nvSpPr>
      <dsp:spPr>
        <a:xfrm>
          <a:off x="1265" y="2482361"/>
          <a:ext cx="2257801" cy="1479119"/>
        </a:xfrm>
        <a:prstGeom prst="roundRect">
          <a:avLst>
            <a:gd name="adj" fmla="val 10000"/>
          </a:avLst>
        </a:prstGeom>
        <a:solidFill>
          <a:srgbClr val="FF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/>
              </a:solidFill>
            </a:rPr>
            <a:t>Коррекционная работа </a:t>
          </a:r>
          <a:endParaRPr lang="ru-RU" sz="1300" b="1" kern="1200" dirty="0">
            <a:solidFill>
              <a:schemeClr val="tx1"/>
            </a:solidFill>
          </a:endParaRPr>
        </a:p>
      </dsp:txBody>
      <dsp:txXfrm>
        <a:off x="44587" y="2525683"/>
        <a:ext cx="2171157" cy="1392475"/>
      </dsp:txXfrm>
    </dsp:sp>
    <dsp:sp modelId="{B896410C-7B20-41E1-9257-C7DC5170B0E5}">
      <dsp:nvSpPr>
        <dsp:cNvPr id="0" name=""/>
        <dsp:cNvSpPr/>
      </dsp:nvSpPr>
      <dsp:spPr>
        <a:xfrm rot="18343296">
          <a:off x="1931323" y="2566053"/>
          <a:ext cx="1575112" cy="32958"/>
        </a:xfrm>
        <a:custGeom>
          <a:avLst/>
          <a:gdLst/>
          <a:ahLst/>
          <a:cxnLst/>
          <a:rect l="0" t="0" r="0" b="0"/>
          <a:pathLst>
            <a:path>
              <a:moveTo>
                <a:pt x="0" y="16479"/>
              </a:moveTo>
              <a:lnTo>
                <a:pt x="1575112" y="1647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2679502" y="2543155"/>
        <a:ext cx="78755" cy="78755"/>
      </dsp:txXfrm>
    </dsp:sp>
    <dsp:sp modelId="{BE2237F1-AA47-4C02-A2C8-3E519FC9F3D5}">
      <dsp:nvSpPr>
        <dsp:cNvPr id="0" name=""/>
        <dsp:cNvSpPr/>
      </dsp:nvSpPr>
      <dsp:spPr>
        <a:xfrm>
          <a:off x="3178692" y="1008116"/>
          <a:ext cx="1905223" cy="1870058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/>
              </a:solidFill>
            </a:rPr>
            <a:t>Подготовительный этап</a:t>
          </a:r>
          <a:endParaRPr lang="ru-RU" sz="1300" b="1" kern="1200" dirty="0">
            <a:solidFill>
              <a:schemeClr val="tx1"/>
            </a:solidFill>
          </a:endParaRPr>
        </a:p>
      </dsp:txBody>
      <dsp:txXfrm>
        <a:off x="3233464" y="1062888"/>
        <a:ext cx="1795679" cy="1760514"/>
      </dsp:txXfrm>
    </dsp:sp>
    <dsp:sp modelId="{0419D79E-90A3-4502-A090-A5F4C7514DC4}">
      <dsp:nvSpPr>
        <dsp:cNvPr id="0" name=""/>
        <dsp:cNvSpPr/>
      </dsp:nvSpPr>
      <dsp:spPr>
        <a:xfrm rot="18333432">
          <a:off x="4784877" y="1345332"/>
          <a:ext cx="1429152" cy="32958"/>
        </a:xfrm>
        <a:custGeom>
          <a:avLst/>
          <a:gdLst/>
          <a:ahLst/>
          <a:cxnLst/>
          <a:rect l="0" t="0" r="0" b="0"/>
          <a:pathLst>
            <a:path>
              <a:moveTo>
                <a:pt x="0" y="16479"/>
              </a:moveTo>
              <a:lnTo>
                <a:pt x="1429152" y="16479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463724" y="1326083"/>
        <a:ext cx="71457" cy="71457"/>
      </dsp:txXfrm>
    </dsp:sp>
    <dsp:sp modelId="{993D9E8D-C84B-4D98-A0AE-8E68D5E0445B}">
      <dsp:nvSpPr>
        <dsp:cNvPr id="0" name=""/>
        <dsp:cNvSpPr/>
      </dsp:nvSpPr>
      <dsp:spPr>
        <a:xfrm>
          <a:off x="5914990" y="216028"/>
          <a:ext cx="2257801" cy="1128900"/>
        </a:xfrm>
        <a:prstGeom prst="roundRect">
          <a:avLst>
            <a:gd name="adj" fmla="val 10000"/>
          </a:avLst>
        </a:prstGeom>
        <a:solidFill>
          <a:srgbClr val="FFC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/>
              </a:solidFill>
            </a:rPr>
            <a:t>Невербальный материал</a:t>
          </a:r>
          <a:endParaRPr lang="ru-RU" sz="1300" b="1" kern="1200" dirty="0">
            <a:solidFill>
              <a:schemeClr val="tx1"/>
            </a:solidFill>
          </a:endParaRPr>
        </a:p>
      </dsp:txBody>
      <dsp:txXfrm>
        <a:off x="5948054" y="249092"/>
        <a:ext cx="2191673" cy="1062772"/>
      </dsp:txXfrm>
    </dsp:sp>
    <dsp:sp modelId="{E72ABC86-0461-4791-88CB-BFFB2CC69140}">
      <dsp:nvSpPr>
        <dsp:cNvPr id="0" name=""/>
        <dsp:cNvSpPr/>
      </dsp:nvSpPr>
      <dsp:spPr>
        <a:xfrm rot="1107848">
          <a:off x="5061364" y="2065413"/>
          <a:ext cx="876178" cy="32958"/>
        </a:xfrm>
        <a:custGeom>
          <a:avLst/>
          <a:gdLst/>
          <a:ahLst/>
          <a:cxnLst/>
          <a:rect l="0" t="0" r="0" b="0"/>
          <a:pathLst>
            <a:path>
              <a:moveTo>
                <a:pt x="0" y="16479"/>
              </a:moveTo>
              <a:lnTo>
                <a:pt x="876178" y="16479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477548" y="2059988"/>
        <a:ext cx="43808" cy="43808"/>
      </dsp:txXfrm>
    </dsp:sp>
    <dsp:sp modelId="{52AF547C-FAAB-4E05-B43D-1D5377117CB2}">
      <dsp:nvSpPr>
        <dsp:cNvPr id="0" name=""/>
        <dsp:cNvSpPr/>
      </dsp:nvSpPr>
      <dsp:spPr>
        <a:xfrm>
          <a:off x="5914990" y="1656189"/>
          <a:ext cx="2257801" cy="1128900"/>
        </a:xfrm>
        <a:prstGeom prst="roundRect">
          <a:avLst>
            <a:gd name="adj" fmla="val 10000"/>
          </a:avLst>
        </a:prstGeom>
        <a:solidFill>
          <a:srgbClr val="FFC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/>
              </a:solidFill>
            </a:rPr>
            <a:t>Вербальный материал</a:t>
          </a:r>
          <a:endParaRPr lang="ru-RU" sz="1300" b="1" kern="1200" dirty="0">
            <a:solidFill>
              <a:schemeClr val="tx1"/>
            </a:solidFill>
          </a:endParaRPr>
        </a:p>
      </dsp:txBody>
      <dsp:txXfrm>
        <a:off x="5948054" y="1689253"/>
        <a:ext cx="2191673" cy="1062772"/>
      </dsp:txXfrm>
    </dsp:sp>
    <dsp:sp modelId="{64340D6B-4330-451E-8A56-6240E6E086FF}">
      <dsp:nvSpPr>
        <dsp:cNvPr id="0" name=""/>
        <dsp:cNvSpPr/>
      </dsp:nvSpPr>
      <dsp:spPr>
        <a:xfrm rot="3642759">
          <a:off x="1778932" y="4025242"/>
          <a:ext cx="1879894" cy="32958"/>
        </a:xfrm>
        <a:custGeom>
          <a:avLst/>
          <a:gdLst/>
          <a:ahLst/>
          <a:cxnLst/>
          <a:rect l="0" t="0" r="0" b="0"/>
          <a:pathLst>
            <a:path>
              <a:moveTo>
                <a:pt x="0" y="16479"/>
              </a:moveTo>
              <a:lnTo>
                <a:pt x="1879894" y="1647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2671882" y="3994725"/>
        <a:ext cx="93994" cy="93994"/>
      </dsp:txXfrm>
    </dsp:sp>
    <dsp:sp modelId="{3CC95513-282C-42B4-BC0D-4B24A7C6221B}">
      <dsp:nvSpPr>
        <dsp:cNvPr id="0" name=""/>
        <dsp:cNvSpPr/>
      </dsp:nvSpPr>
      <dsp:spPr>
        <a:xfrm>
          <a:off x="3178692" y="4032447"/>
          <a:ext cx="1872214" cy="1658152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/>
              </a:solidFill>
            </a:rPr>
            <a:t>Коррекционный этап</a:t>
          </a:r>
          <a:endParaRPr lang="ru-RU" sz="1300" b="1" kern="1200" dirty="0">
            <a:solidFill>
              <a:schemeClr val="tx1"/>
            </a:solidFill>
          </a:endParaRPr>
        </a:p>
      </dsp:txBody>
      <dsp:txXfrm>
        <a:off x="3227258" y="4081013"/>
        <a:ext cx="1775082" cy="1561020"/>
      </dsp:txXfrm>
    </dsp:sp>
    <dsp:sp modelId="{6203C5BF-F68C-482F-8A44-80FDB5AF20DC}">
      <dsp:nvSpPr>
        <dsp:cNvPr id="0" name=""/>
        <dsp:cNvSpPr/>
      </dsp:nvSpPr>
      <dsp:spPr>
        <a:xfrm rot="412127">
          <a:off x="5048044" y="4892751"/>
          <a:ext cx="797808" cy="32958"/>
        </a:xfrm>
        <a:custGeom>
          <a:avLst/>
          <a:gdLst/>
          <a:ahLst/>
          <a:cxnLst/>
          <a:rect l="0" t="0" r="0" b="0"/>
          <a:pathLst>
            <a:path>
              <a:moveTo>
                <a:pt x="0" y="16479"/>
              </a:moveTo>
              <a:lnTo>
                <a:pt x="797808" y="16479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427002" y="4889285"/>
        <a:ext cx="39890" cy="39890"/>
      </dsp:txXfrm>
    </dsp:sp>
    <dsp:sp modelId="{5408D22A-062E-41B9-840C-0FCFE05CB6CA}">
      <dsp:nvSpPr>
        <dsp:cNvPr id="0" name=""/>
        <dsp:cNvSpPr/>
      </dsp:nvSpPr>
      <dsp:spPr>
        <a:xfrm>
          <a:off x="5842989" y="4392487"/>
          <a:ext cx="2257801" cy="1128900"/>
        </a:xfrm>
        <a:prstGeom prst="roundRect">
          <a:avLst>
            <a:gd name="adj" fmla="val 10000"/>
          </a:avLst>
        </a:prstGeom>
        <a:solidFill>
          <a:srgbClr val="FFC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/>
              </a:solidFill>
            </a:rPr>
            <a:t>Вербальный материал</a:t>
          </a:r>
          <a:endParaRPr lang="ru-RU" sz="1300" b="1" kern="1200" dirty="0">
            <a:solidFill>
              <a:schemeClr val="tx1"/>
            </a:solidFill>
          </a:endParaRPr>
        </a:p>
      </dsp:txBody>
      <dsp:txXfrm>
        <a:off x="5876053" y="4425551"/>
        <a:ext cx="2191673" cy="10627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ECCEED-C810-4FC1-81F1-C8B299740BF9}">
      <dsp:nvSpPr>
        <dsp:cNvPr id="0" name=""/>
        <dsp:cNvSpPr/>
      </dsp:nvSpPr>
      <dsp:spPr>
        <a:xfrm>
          <a:off x="1054" y="693001"/>
          <a:ext cx="3839489" cy="1919744"/>
        </a:xfrm>
        <a:prstGeom prst="roundRect">
          <a:avLst>
            <a:gd name="adj" fmla="val 10000"/>
          </a:avLst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Подготовительный этап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57281" y="749228"/>
        <a:ext cx="3727035" cy="1807290"/>
      </dsp:txXfrm>
    </dsp:sp>
    <dsp:sp modelId="{C339A228-B175-4437-91E4-D8A96C3C0EF1}">
      <dsp:nvSpPr>
        <dsp:cNvPr id="0" name=""/>
        <dsp:cNvSpPr/>
      </dsp:nvSpPr>
      <dsp:spPr>
        <a:xfrm>
          <a:off x="385003" y="2612745"/>
          <a:ext cx="335079" cy="15874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7494"/>
              </a:lnTo>
              <a:lnTo>
                <a:pt x="335079" y="1587494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B8F46E-7933-4CDC-BD33-18517D3D41AA}">
      <dsp:nvSpPr>
        <dsp:cNvPr id="0" name=""/>
        <dsp:cNvSpPr/>
      </dsp:nvSpPr>
      <dsp:spPr>
        <a:xfrm>
          <a:off x="720083" y="3240367"/>
          <a:ext cx="3071591" cy="1919744"/>
        </a:xfrm>
        <a:prstGeom prst="roundRect">
          <a:avLst>
            <a:gd name="adj" fmla="val 10000"/>
          </a:avLst>
        </a:prstGeom>
        <a:solidFill>
          <a:schemeClr val="accent1"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Цель: </a:t>
          </a:r>
          <a:r>
            <a:rPr lang="ru-RU" sz="2000" kern="1200" dirty="0" smtClean="0"/>
            <a:t>подготовить ребенка к усвоению ритмической структуры  слов родного языка, сформировать </a:t>
          </a:r>
          <a:r>
            <a:rPr lang="ru-RU" sz="2000" kern="1200" dirty="0" err="1" smtClean="0"/>
            <a:t>оптико</a:t>
          </a:r>
          <a:r>
            <a:rPr lang="ru-RU" sz="2000" kern="1200" dirty="0" smtClean="0"/>
            <a:t>- пространственную ориентацию</a:t>
          </a:r>
          <a:endParaRPr lang="ru-RU" sz="2000" kern="1200" dirty="0"/>
        </a:p>
      </dsp:txBody>
      <dsp:txXfrm>
        <a:off x="776310" y="3296594"/>
        <a:ext cx="2959137" cy="1807290"/>
      </dsp:txXfrm>
    </dsp:sp>
    <dsp:sp modelId="{23DABC0A-79F0-416E-AAFE-B8A1BC5FFFE7}">
      <dsp:nvSpPr>
        <dsp:cNvPr id="0" name=""/>
        <dsp:cNvSpPr/>
      </dsp:nvSpPr>
      <dsp:spPr>
        <a:xfrm>
          <a:off x="385003" y="2612745"/>
          <a:ext cx="907563" cy="24482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8278"/>
              </a:lnTo>
              <a:lnTo>
                <a:pt x="907563" y="244827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24B953-C7A6-44C0-B4B2-4141F0569B1A}">
      <dsp:nvSpPr>
        <dsp:cNvPr id="0" name=""/>
        <dsp:cNvSpPr/>
      </dsp:nvSpPr>
      <dsp:spPr>
        <a:xfrm flipV="1">
          <a:off x="1292566" y="5037805"/>
          <a:ext cx="586336" cy="464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 rot="10800000">
        <a:off x="1293926" y="5039165"/>
        <a:ext cx="583616" cy="43718"/>
      </dsp:txXfrm>
    </dsp:sp>
    <dsp:sp modelId="{3C59F83B-A68A-4F5E-8019-FB15BB06E87A}">
      <dsp:nvSpPr>
        <dsp:cNvPr id="0" name=""/>
        <dsp:cNvSpPr/>
      </dsp:nvSpPr>
      <dsp:spPr>
        <a:xfrm>
          <a:off x="4800416" y="693001"/>
          <a:ext cx="3839489" cy="1919744"/>
        </a:xfrm>
        <a:prstGeom prst="roundRect">
          <a:avLst>
            <a:gd name="adj" fmla="val 10000"/>
          </a:avLst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Собственно коррекционный этап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4856643" y="749228"/>
        <a:ext cx="3727035" cy="1807290"/>
      </dsp:txXfrm>
    </dsp:sp>
    <dsp:sp modelId="{687F41EE-6EE5-4347-87BD-4AB43390000C}">
      <dsp:nvSpPr>
        <dsp:cNvPr id="0" name=""/>
        <dsp:cNvSpPr/>
      </dsp:nvSpPr>
      <dsp:spPr>
        <a:xfrm>
          <a:off x="5184365" y="2612745"/>
          <a:ext cx="216240" cy="15154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15484"/>
              </a:lnTo>
              <a:lnTo>
                <a:pt x="216240" y="1515484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385763-03FC-45EB-86BE-14D22C23AE09}">
      <dsp:nvSpPr>
        <dsp:cNvPr id="0" name=""/>
        <dsp:cNvSpPr/>
      </dsp:nvSpPr>
      <dsp:spPr>
        <a:xfrm>
          <a:off x="5400605" y="3168358"/>
          <a:ext cx="3071591" cy="1919744"/>
        </a:xfrm>
        <a:prstGeom prst="roundRect">
          <a:avLst>
            <a:gd name="adj" fmla="val 10000"/>
          </a:avLst>
        </a:prstGeom>
        <a:solidFill>
          <a:schemeClr val="accent1"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Цель: </a:t>
          </a:r>
          <a:r>
            <a:rPr lang="ru-RU" sz="2000" b="0" kern="1200" dirty="0" smtClean="0"/>
            <a:t>непосредственная коррекция дефекта слоговой структуры слова у конкретного ребенка</a:t>
          </a:r>
          <a:endParaRPr lang="ru-RU" sz="2000" b="1" kern="1200" dirty="0"/>
        </a:p>
      </dsp:txBody>
      <dsp:txXfrm>
        <a:off x="5456832" y="3224585"/>
        <a:ext cx="2959137" cy="1807290"/>
      </dsp:txXfrm>
    </dsp:sp>
    <dsp:sp modelId="{5B76EB0C-36C0-4042-BD4C-2643D5F590B1}">
      <dsp:nvSpPr>
        <dsp:cNvPr id="0" name=""/>
        <dsp:cNvSpPr/>
      </dsp:nvSpPr>
      <dsp:spPr>
        <a:xfrm>
          <a:off x="5184365" y="2612745"/>
          <a:ext cx="1440361" cy="24503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50381"/>
              </a:lnTo>
              <a:lnTo>
                <a:pt x="1440361" y="2450381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D142C6-8F96-41F0-99A7-8B263306503E}">
      <dsp:nvSpPr>
        <dsp:cNvPr id="0" name=""/>
        <dsp:cNvSpPr/>
      </dsp:nvSpPr>
      <dsp:spPr>
        <a:xfrm>
          <a:off x="6624726" y="5037152"/>
          <a:ext cx="479321" cy="519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6626248" y="5038674"/>
        <a:ext cx="476277" cy="4890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#6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#4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#5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032D9D-3CF7-4F35-921D-3F936A770C1B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2BBC8F-6E25-4B0E-8C72-D4FC6BBDA6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345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BBC8F-6E25-4B0E-8C72-D4FC6BBDA674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300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http://logopsi.ucoz.com/_fr/2/s7147271.jpg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476672"/>
            <a:ext cx="8458200" cy="4176464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/>
              <a:t>НУН ДОО ЦРР «Якутскэнерго» д/с № 84 «Искорка»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1600" b="1" dirty="0" smtClean="0"/>
              <a:t>МБДОУ</a:t>
            </a:r>
            <a:r>
              <a:rPr lang="ru-RU" sz="1600" b="1" dirty="0" smtClean="0"/>
              <a:t> </a:t>
            </a:r>
            <a:r>
              <a:rPr lang="ru-RU" sz="1600" b="1" dirty="0" smtClean="0"/>
              <a:t>д/с № </a:t>
            </a:r>
            <a:r>
              <a:rPr lang="ru-RU" sz="1600" b="1" dirty="0" smtClean="0"/>
              <a:t>29</a:t>
            </a:r>
            <a:r>
              <a:rPr lang="ru-RU" sz="1600" b="1" dirty="0" smtClean="0"/>
              <a:t> «</a:t>
            </a:r>
            <a:r>
              <a:rPr lang="ru-RU" sz="1600" b="1" dirty="0" smtClean="0"/>
              <a:t>Золотая рыбка</a:t>
            </a:r>
            <a:r>
              <a:rPr lang="ru-RU" sz="1600" b="1" dirty="0" smtClean="0"/>
              <a:t>»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Использование </a:t>
            </a:r>
            <a:r>
              <a:rPr lang="ru-RU" sz="3200" b="1" dirty="0"/>
              <a:t>развивающих игр и упражнений в работе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b="1" dirty="0"/>
              <a:t>по преодолению нарушений слоговой структуры слова у детей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b="1" dirty="0"/>
              <a:t> 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b="1" dirty="0" smtClean="0"/>
              <a:t> 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52120" y="5733256"/>
            <a:ext cx="3096344" cy="792088"/>
          </a:xfrm>
        </p:spPr>
        <p:txBody>
          <a:bodyPr>
            <a:normAutofit/>
          </a:bodyPr>
          <a:lstStyle/>
          <a:p>
            <a:r>
              <a:rPr lang="ru-RU" sz="1800" dirty="0" smtClean="0"/>
              <a:t>Учитель-логопед:</a:t>
            </a:r>
          </a:p>
          <a:p>
            <a:r>
              <a:rPr lang="ru-RU" sz="1800" dirty="0" smtClean="0"/>
              <a:t>Дыдыкина О.Л</a:t>
            </a:r>
            <a:r>
              <a:rPr lang="ru-RU" sz="1800" dirty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251520" y="620688"/>
          <a:ext cx="8640960" cy="6237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538234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  <a:t>Работа на невербальном материале</a:t>
            </a:r>
            <a:r>
              <a:rPr lang="ru-RU" sz="2400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  <a:t>Игры и упражнения на развитие концентрации слухового внимания, слухового </a:t>
            </a:r>
            <a:r>
              <a:rPr lang="ru-RU" sz="2400" dirty="0" err="1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  <a:t>гнозиса</a:t>
            </a:r>
            <a:r>
              <a:rPr lang="ru-RU" sz="2400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  <a:t> и слуховой памяти на материале неречевых звуков </a:t>
            </a:r>
            <a:r>
              <a:rPr lang="ru-RU" sz="2400" i="1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  <a:t>(Где позвонили? Узнай музыкальный инструмент по звуку.  Сколько раз ударили в барабан?).</a:t>
            </a:r>
            <a:r>
              <a:rPr lang="ru-RU" sz="2400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  <a:t>Работа над ритмом (сначала над простым, затем над сложным). Детям предлагаются различные способы воспроизведения ритма: </a:t>
            </a:r>
            <a:br>
              <a:rPr lang="ru-RU" sz="2400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 err="1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  <a:t>прохлопывание</a:t>
            </a:r>
            <a:r>
              <a:rPr lang="ru-RU" sz="2400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  <a:t> в ладоши, </a:t>
            </a:r>
            <a:br>
              <a:rPr lang="ru-RU" sz="2400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  <a:t>- отстукивание мячом об пол, </a:t>
            </a:r>
            <a:br>
              <a:rPr lang="ru-RU" sz="2400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  <a:t>- использование музыкальных инструментов  (</a:t>
            </a:r>
            <a:r>
              <a:rPr lang="ru-RU" sz="2400" i="1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  <a:t>барабан, бубен, металлофон</a:t>
            </a:r>
            <a:r>
              <a:rPr lang="ru-RU" sz="2400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ru-RU" sz="2400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0A0A0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964488" cy="6525344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  <a:t>Работа на вербальном материале</a:t>
            </a:r>
            <a:r>
              <a:rPr lang="ru-RU" sz="2200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  <a:t>1. Игры и упражнения, направленные на формирование таких пространственно-временных представлений, как </a:t>
            </a:r>
            <a:r>
              <a:rPr lang="ru-RU" sz="2200" i="1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  <a:t>начало, середина,   конец;  перед,  за,   после; первый,  последний.  </a:t>
            </a:r>
            <a:r>
              <a:rPr lang="ru-RU" sz="2200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  <a:t>Данные понятия важны при усвоении ребенком последовательности </a:t>
            </a:r>
            <a:r>
              <a:rPr lang="ru-RU" sz="2200" dirty="0" err="1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  <a:t>звуко-слогового</a:t>
            </a:r>
            <a:r>
              <a:rPr lang="ru-RU" sz="2200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  <a:t> ряда, </a:t>
            </a:r>
            <a:r>
              <a:rPr lang="ru-RU" sz="2200" dirty="0" err="1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  <a:t>звуконаполняемости</a:t>
            </a:r>
            <a:r>
              <a:rPr lang="ru-RU" sz="2200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  <a:t> слов простой и  сложной  слоговой  структуры.</a:t>
            </a:r>
            <a:br>
              <a:rPr lang="ru-RU" sz="2200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  <a:t>2. При создании игровых ситуаций с использованием, например, русской народной сказки «Репка». В ходе беседы с ребенком уточняются и закрепляются понятия: </a:t>
            </a:r>
            <a:r>
              <a:rPr lang="ru-RU" sz="2200" i="1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  <a:t>первый — последний, начало </a:t>
            </a:r>
            <a:r>
              <a:rPr lang="ru-RU" sz="2200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  <a:t>— </a:t>
            </a:r>
            <a:r>
              <a:rPr lang="ru-RU" sz="2200" i="1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  <a:t>середина — конец, между — за — перед </a:t>
            </a:r>
            <a:r>
              <a:rPr lang="ru-RU" sz="2200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  <a:t>—</a:t>
            </a:r>
            <a:r>
              <a:rPr lang="ru-RU" sz="2200" i="1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  <a:t>после (Кто тянул репку </a:t>
            </a:r>
            <a:r>
              <a:rPr lang="ru-RU" sz="2200" b="1" i="1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  <a:t>первым? </a:t>
            </a:r>
            <a:r>
              <a:rPr lang="ru-RU" sz="2200" i="1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  <a:t>Кто стоял </a:t>
            </a:r>
            <a:r>
              <a:rPr lang="ru-RU" sz="2200" b="1" i="1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  <a:t>между </a:t>
            </a:r>
            <a:r>
              <a:rPr lang="ru-RU" sz="2200" i="1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  <a:t>дедкой и внучкой? Кто стоял за бабкой? </a:t>
            </a:r>
            <a:r>
              <a:rPr lang="ru-RU" sz="2200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  <a:t>И т.д.).</a:t>
            </a:r>
            <a:br>
              <a:rPr lang="ru-RU" sz="2200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  <a:t>3. Формирование звукопроизношения на данном этапе не является самостоятельной задачей: оно тесно связано с усвоением слов разной слоговой структуры. Детей обучают неосознанному членению слов на слоги, </a:t>
            </a:r>
            <a:r>
              <a:rPr lang="ru-RU" sz="2200" dirty="0" err="1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  <a:t>послоговому</a:t>
            </a:r>
            <a:r>
              <a:rPr lang="ru-RU" sz="2200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  <a:t> проговариванию слова. Воспроизведение слова сопровождается </a:t>
            </a:r>
            <a:r>
              <a:rPr lang="ru-RU" sz="2200" dirty="0" err="1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  <a:t>прохлопыванием</a:t>
            </a:r>
            <a:r>
              <a:rPr lang="ru-RU" sz="2200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  <a:t> с соблюдением ритма. Проговариваются прямые одинаковые слоги </a:t>
            </a:r>
            <a:r>
              <a:rPr lang="ru-RU" sz="2200" i="1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  <a:t>(да-да, да-да), </a:t>
            </a:r>
            <a:r>
              <a:rPr lang="ru-RU" sz="2200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  <a:t>слоги с разными звуками </a:t>
            </a:r>
            <a:r>
              <a:rPr lang="ru-RU" sz="2200" i="1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200" i="1" dirty="0" err="1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  <a:t>ма-па</a:t>
            </a:r>
            <a:r>
              <a:rPr lang="ru-RU" sz="2200" i="1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i="1" dirty="0" err="1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  <a:t>па-ма</a:t>
            </a:r>
            <a:r>
              <a:rPr lang="ru-RU" sz="2200" i="1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  <a:t>), </a:t>
            </a:r>
            <a:r>
              <a:rPr lang="ru-RU" sz="2200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  <a:t>закрытые и обратные слоги </a:t>
            </a:r>
            <a:r>
              <a:rPr lang="ru-RU" sz="2200" i="1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200" i="1" dirty="0" err="1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  <a:t>пап-ап</a:t>
            </a:r>
            <a:r>
              <a:rPr lang="ru-RU" sz="2200" i="1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r>
              <a:rPr lang="ru-RU" sz="2200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0A0A0A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556792"/>
            <a:ext cx="8856983" cy="5287596"/>
          </a:xfrm>
          <a:prstGeom prst="rect">
            <a:avLst/>
          </a:prstGeom>
        </p:spPr>
      </p:pic>
      <p:sp>
        <p:nvSpPr>
          <p:cNvPr id="4" name="Лента лицом вниз 3"/>
          <p:cNvSpPr/>
          <p:nvPr/>
        </p:nvSpPr>
        <p:spPr>
          <a:xfrm>
            <a:off x="6109" y="692696"/>
            <a:ext cx="9144000" cy="792088"/>
          </a:xfrm>
          <a:prstGeom prst="ribbon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2400" dirty="0" smtClean="0"/>
              <a:t>Коррекционный этап 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93633" y="1562937"/>
            <a:ext cx="856895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Целью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непосредственно коррекционного этапа является формирование слоговой структуры слова с правильным воспроизведением ударного слога и интонационно-ритмического рисунка, закрепление навыка точного воспроизведения слоговой структуры на материале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чистоговорок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стихотворений и других текстов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ru-RU" sz="2000" dirty="0" smtClean="0"/>
              <a:t>    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формированию слоговой структуры слова сопровождается обучением детей правильному образованию отдельных грамматических форм, расширяется и активизируется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словарь. Включаются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работу следующие игры: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«Чего не стало?»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(Образование существительных единственного и множественного числа);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«Назови один предмет»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(образование единственного числа существительных от множественного);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«Назови ласково»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(образование существительных с уменьшительно- ласкательным суффиксом);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«Скажи наоборот»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(слова с противоположным значением);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«Собери картинку и назови другим словом»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(употребление синонимов)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др.</a:t>
            </a:r>
          </a:p>
          <a:p>
            <a:pPr indent="450215">
              <a:spcAft>
                <a:spcPts val="0"/>
              </a:spcAft>
            </a:pP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24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457200" y="692696"/>
          <a:ext cx="8229600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ятиугольник 4"/>
          <p:cNvSpPr/>
          <p:nvPr/>
        </p:nvSpPr>
        <p:spPr>
          <a:xfrm rot="16200000">
            <a:off x="1824816" y="-304540"/>
            <a:ext cx="5422361" cy="7992888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vert" wrap="square" lIns="257114" tIns="76200" rIns="142240" bIns="76200" numCol="1" spcCol="1270" anchor="ctr" anchorCtr="0">
            <a:noAutofit/>
          </a:bodyPr>
          <a:lstStyle/>
          <a:p>
            <a:pPr lvl="0" algn="ctr" defTabSz="8890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endParaRPr lang="ru-RU" sz="2000" kern="1200" dirty="0" smtClean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536" y="1988840"/>
            <a:ext cx="8352928" cy="468052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Лента лицом вниз 11"/>
          <p:cNvSpPr/>
          <p:nvPr/>
        </p:nvSpPr>
        <p:spPr>
          <a:xfrm>
            <a:off x="0" y="620688"/>
            <a:ext cx="9144000" cy="1224136"/>
          </a:xfrm>
          <a:prstGeom prst="ribbon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2400" dirty="0" smtClean="0"/>
              <a:t>Уровень  гласных звуков </a:t>
            </a:r>
            <a:endParaRPr lang="ru-RU" sz="2400" dirty="0"/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683568" y="2181850"/>
            <a:ext cx="7776864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Упражнения: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400" b="1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Повторение звуков за логопедом; </a:t>
            </a:r>
            <a:endParaRPr lang="ru-RU" sz="2000" b="1" i="1" dirty="0" smtClean="0">
              <a:solidFill>
                <a:srgbClr val="000000"/>
              </a:solidFill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0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Пропевание</a:t>
            </a:r>
            <a:r>
              <a:rPr lang="ru-RU" sz="20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серий звуков с четкой артикуляцией; </a:t>
            </a:r>
            <a:endParaRPr lang="ru-RU" sz="2000" b="1" i="1" dirty="0" smtClean="0">
              <a:solidFill>
                <a:srgbClr val="000000"/>
              </a:solidFill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- Узнавание </a:t>
            </a:r>
            <a:r>
              <a:rPr lang="ru-RU" sz="20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серии звуков по беззвучной артикуляции и произнесение их с </a:t>
            </a:r>
            <a:r>
              <a:rPr lang="ru-RU" sz="20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голосом;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0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Выкладывание - «запись» звукового ряда с моделями гласных звуков (слуховой и зрительный диктанты);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Произнести звук [А] столько раз, сколько точек на кубике;</a:t>
            </a:r>
            <a:r>
              <a:rPr kumimoji="0" lang="ru-RU" sz="2000" b="1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0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Произнести </a:t>
            </a:r>
            <a:r>
              <a:rPr lang="ru-RU" sz="20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звук [И] столько раз, сколько логопед хлопнул в </a:t>
            </a:r>
            <a:r>
              <a:rPr lang="ru-RU" sz="20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ладоши. </a:t>
            </a:r>
            <a:endParaRPr lang="ru-RU" sz="2000" b="1" i="1" dirty="0">
              <a:solidFill>
                <a:srgbClr val="000000"/>
              </a:solidFill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2000" b="1" i="1" dirty="0" smtClean="0">
              <a:solidFill>
                <a:srgbClr val="000000"/>
              </a:solidFill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Ольга\Pictures\2017-04-20 ФОТО дубль ТРИ самсунг\ФОТО дубль ТРИ самсунг 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07738"/>
            <a:ext cx="3456384" cy="4608512"/>
          </a:xfrm>
          <a:prstGeom prst="rect">
            <a:avLst/>
          </a:prstGeom>
          <a:ln w="38100" cap="sq">
            <a:solidFill>
              <a:srgbClr val="80808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Блок-схема: перфолента 6"/>
          <p:cNvSpPr/>
          <p:nvPr/>
        </p:nvSpPr>
        <p:spPr>
          <a:xfrm>
            <a:off x="4355976" y="1412776"/>
            <a:ext cx="4536504" cy="5040560"/>
          </a:xfrm>
          <a:prstGeom prst="flowChartPunchedTap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i="1" dirty="0" smtClean="0"/>
          </a:p>
          <a:p>
            <a:pPr lvl="0"/>
            <a:r>
              <a:rPr lang="ru-RU" sz="2000" i="1" dirty="0" smtClean="0"/>
              <a:t>Упражнения</a:t>
            </a:r>
          </a:p>
          <a:p>
            <a:pPr lvl="0"/>
            <a:r>
              <a:rPr lang="ru-RU" sz="2000" dirty="0" smtClean="0"/>
              <a:t>1) Произнеси </a:t>
            </a:r>
            <a:r>
              <a:rPr lang="ru-RU" sz="2000" dirty="0"/>
              <a:t>звук </a:t>
            </a:r>
            <a:r>
              <a:rPr lang="ru-RU" sz="2000" b="1" dirty="0"/>
              <a:t>А</a:t>
            </a:r>
            <a:r>
              <a:rPr lang="ru-RU" sz="2000" dirty="0"/>
              <a:t> столько раз, сколько точек выпадет на кубике. </a:t>
            </a:r>
          </a:p>
          <a:p>
            <a:r>
              <a:rPr lang="ru-RU" sz="2000" dirty="0" smtClean="0"/>
              <a:t>2) Произнеси </a:t>
            </a:r>
            <a:r>
              <a:rPr lang="ru-RU" sz="2000" dirty="0"/>
              <a:t>звук </a:t>
            </a:r>
            <a:r>
              <a:rPr lang="ru-RU" sz="2000" b="1" dirty="0"/>
              <a:t>И</a:t>
            </a:r>
            <a:r>
              <a:rPr lang="ru-RU" sz="2000" dirty="0" smtClean="0"/>
              <a:t> </a:t>
            </a:r>
            <a:r>
              <a:rPr lang="ru-RU" sz="2000" dirty="0"/>
              <a:t>столько раз, сколько раз я хлопну в ладоши</a:t>
            </a:r>
            <a:r>
              <a:rPr lang="ru-RU" sz="2000" dirty="0" smtClean="0"/>
              <a:t>.</a:t>
            </a:r>
            <a:endParaRPr lang="ru-RU" sz="2000" dirty="0"/>
          </a:p>
          <a:p>
            <a:r>
              <a:rPr lang="ru-RU" sz="2000" dirty="0" smtClean="0"/>
              <a:t>3) Выложи </a:t>
            </a:r>
            <a:r>
              <a:rPr lang="ru-RU" sz="2000" dirty="0"/>
              <a:t>столько фишек, сколько раз я произнесу звук У (Э, И, Ы). </a:t>
            </a:r>
            <a:r>
              <a:rPr lang="ru-RU" sz="2000" dirty="0" smtClean="0"/>
              <a:t> </a:t>
            </a:r>
          </a:p>
          <a:p>
            <a:r>
              <a:rPr lang="ru-RU" sz="2000" dirty="0" smtClean="0"/>
              <a:t>И т.п.</a:t>
            </a:r>
          </a:p>
          <a:p>
            <a:r>
              <a:rPr lang="ru-RU" sz="2000" dirty="0" smtClean="0"/>
              <a:t>Цель: Учить считать звуки. Развивать слуховое внимание </a:t>
            </a:r>
            <a:r>
              <a:rPr lang="ru-RU" sz="2000" dirty="0"/>
              <a:t>и  </a:t>
            </a:r>
            <a:r>
              <a:rPr lang="ru-RU" sz="2000" dirty="0" smtClean="0"/>
              <a:t>память.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457200" y="692696"/>
          <a:ext cx="8229600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ятиугольник 4"/>
          <p:cNvSpPr/>
          <p:nvPr/>
        </p:nvSpPr>
        <p:spPr>
          <a:xfrm rot="16200000">
            <a:off x="1824816" y="-304540"/>
            <a:ext cx="5422361" cy="7992888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vert" wrap="square" lIns="257114" tIns="76200" rIns="142240" bIns="76200" numCol="1" spcCol="1270" anchor="ctr" anchorCtr="0">
            <a:noAutofit/>
          </a:bodyPr>
          <a:lstStyle/>
          <a:p>
            <a:pPr lvl="0" algn="ctr" defTabSz="8890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endParaRPr lang="ru-RU" sz="2000" kern="1200" dirty="0" smtClean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79512" y="1556786"/>
            <a:ext cx="8784976" cy="511257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Лента лицом вниз 11"/>
          <p:cNvSpPr/>
          <p:nvPr/>
        </p:nvSpPr>
        <p:spPr>
          <a:xfrm>
            <a:off x="0" y="476671"/>
            <a:ext cx="9144000" cy="901467"/>
          </a:xfrm>
          <a:prstGeom prst="ribbon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2000" dirty="0" smtClean="0"/>
              <a:t>Уровень  слогов </a:t>
            </a:r>
            <a:endParaRPr lang="ru-RU" sz="2000" dirty="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395536" y="1215695"/>
            <a:ext cx="8424936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Составление всевозможных слогов из предложенных звуков </a:t>
            </a:r>
            <a:r>
              <a:rPr kumimoji="0" lang="ru-RU" sz="20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(«Кто больше?»);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sz="2000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i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анизывание колец на стержни с одновременным произнесением цепочки слогов (</a:t>
            </a:r>
            <a:r>
              <a:rPr kumimoji="0" lang="ru-RU" sz="20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 каждое кольцо — один слог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);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sz="2000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i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пражнение с пальцами «Пальчики здороваются» (</a:t>
            </a:r>
            <a:r>
              <a:rPr kumimoji="0" lang="ru-RU" sz="20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 каждое соприкосновение пальцев руки с большим пальцем этой же руки произносится один слог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);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sz="2000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i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осчитать, сколько слогов логопед произнес (</a:t>
            </a:r>
            <a:r>
              <a:rPr kumimoji="0" lang="ru-RU" sz="20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слоги прямые, обратные, со стечением согласных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);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sz="2000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i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азвать ударный слог в цепочке услышанных слогов;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Наращивание (уменьшение) слогов </a:t>
            </a:r>
            <a:r>
              <a:rPr kumimoji="0" lang="ru-RU" sz="20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(«Скажи на один слог больше, чем я»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): 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-со...;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000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i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Запоминание и повторение цепочки слогов: </a:t>
            </a:r>
            <a:r>
              <a:rPr lang="ru-RU" sz="2000" b="1" i="1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са</a:t>
            </a:r>
            <a:r>
              <a:rPr lang="ru-RU" sz="2000" b="1" i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-со-су-</a:t>
            </a:r>
            <a:r>
              <a:rPr lang="ru-RU" sz="2000" b="1" i="1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сы</a:t>
            </a:r>
            <a:r>
              <a:rPr lang="ru-RU" sz="2000" b="1" i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; </a:t>
            </a:r>
            <a:r>
              <a:rPr lang="ru-RU" sz="2000" b="1" i="1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сы</a:t>
            </a:r>
            <a:r>
              <a:rPr lang="ru-RU" sz="2000" b="1" i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lang="ru-RU" sz="2000" b="1" i="1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са</a:t>
            </a:r>
            <a:r>
              <a:rPr lang="ru-RU" sz="2000" b="1" i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-со-су; </a:t>
            </a:r>
            <a:r>
              <a:rPr lang="ru-RU" sz="2000" b="1" i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са</a:t>
            </a:r>
            <a:r>
              <a:rPr lang="ru-RU" sz="2000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-со-со</a:t>
            </a:r>
            <a:r>
              <a:rPr lang="ru-RU" sz="2000" b="1" i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; со-</a:t>
            </a:r>
            <a:r>
              <a:rPr lang="ru-RU" sz="2000" b="1" i="1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са</a:t>
            </a:r>
            <a:r>
              <a:rPr lang="ru-RU" sz="2000" b="1" i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lang="ru-RU" sz="2000" b="1" i="1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са</a:t>
            </a:r>
            <a:r>
              <a:rPr lang="ru-RU" sz="2000" b="1" i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; </a:t>
            </a:r>
            <a:r>
              <a:rPr lang="ru-RU" sz="2000" b="1" i="1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са</a:t>
            </a:r>
            <a:r>
              <a:rPr lang="ru-RU" sz="2000" b="1" i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-со-</a:t>
            </a:r>
            <a:r>
              <a:rPr lang="ru-RU" sz="2000" b="1" i="1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са</a:t>
            </a:r>
            <a:r>
              <a:rPr lang="ru-RU" sz="2000" b="1" i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; со-</a:t>
            </a:r>
            <a:r>
              <a:rPr lang="ru-RU" sz="2000" b="1" i="1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са</a:t>
            </a:r>
            <a:r>
              <a:rPr lang="ru-RU" sz="2000" b="1" i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-со; </a:t>
            </a:r>
            <a:r>
              <a:rPr lang="ru-RU" sz="2000" b="1" i="1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са</a:t>
            </a:r>
            <a:r>
              <a:rPr lang="ru-RU" sz="2000" b="1" i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lang="ru-RU" sz="2000" b="1" i="1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са</a:t>
            </a:r>
            <a:r>
              <a:rPr lang="ru-RU" sz="2000" b="1" i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-со; со-со-</a:t>
            </a:r>
            <a:r>
              <a:rPr lang="ru-RU" sz="2000" b="1" i="1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са</a:t>
            </a:r>
            <a:r>
              <a:rPr lang="ru-RU" sz="2000" b="1" i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Ольга\Pictures\2017-04-20 ФОТО дубль ТРИ самсунг\ФОТО дубль ТРИ самсунг 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4530" y="752128"/>
            <a:ext cx="2911355" cy="3881806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Блок-схема: перфолента 3"/>
          <p:cNvSpPr/>
          <p:nvPr/>
        </p:nvSpPr>
        <p:spPr>
          <a:xfrm>
            <a:off x="181995" y="4797152"/>
            <a:ext cx="3816424" cy="1872208"/>
          </a:xfrm>
          <a:prstGeom prst="flowChartPunchedTap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2000" b="1" dirty="0"/>
              <a:t>И</a:t>
            </a:r>
            <a:r>
              <a:rPr lang="ru-RU" sz="2000" b="1" dirty="0" smtClean="0"/>
              <a:t>гра «Телеграф»</a:t>
            </a:r>
          </a:p>
          <a:p>
            <a:pPr algn="ctr"/>
            <a:r>
              <a:rPr lang="ru-RU" sz="2000" b="1" dirty="0" smtClean="0"/>
              <a:t> Цель: Развивать умение делить слова на слоги.</a:t>
            </a:r>
            <a:endParaRPr lang="ru-RU" sz="2000" b="1" dirty="0"/>
          </a:p>
        </p:txBody>
      </p:sp>
      <p:pic>
        <p:nvPicPr>
          <p:cNvPr id="5" name="Picture 2" descr="C:\Users\Ольга\Pictures\2017-04-20 ФОТО дубль ТРИ самсунг\ФОТО дубль ТРИ самсунг 060.jpg"/>
          <p:cNvPicPr>
            <a:picLocks noChangeAspect="1" noChangeArrowheads="1"/>
          </p:cNvPicPr>
          <p:nvPr/>
        </p:nvPicPr>
        <p:blipFill>
          <a:blip r:embed="rId3" cstate="print"/>
          <a:srcRect l="6250" t="6250" b="6250"/>
          <a:stretch>
            <a:fillRect/>
          </a:stretch>
        </p:blipFill>
        <p:spPr bwMode="auto">
          <a:xfrm>
            <a:off x="5652120" y="764704"/>
            <a:ext cx="3035484" cy="38692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Блок-схема: перфолента 5"/>
          <p:cNvSpPr/>
          <p:nvPr/>
        </p:nvSpPr>
        <p:spPr>
          <a:xfrm>
            <a:off x="5148064" y="4797152"/>
            <a:ext cx="3816424" cy="1872208"/>
          </a:xfrm>
          <a:prstGeom prst="flowChartPunchedTap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2000" b="1" dirty="0"/>
              <a:t>И</a:t>
            </a:r>
            <a:r>
              <a:rPr lang="ru-RU" sz="2000" b="1" dirty="0" smtClean="0"/>
              <a:t>гра «Найди домик»</a:t>
            </a:r>
          </a:p>
          <a:p>
            <a:pPr algn="ctr"/>
            <a:r>
              <a:rPr lang="ru-RU" sz="2000" b="1" dirty="0" smtClean="0"/>
              <a:t> Цель: Развивать умение делить слова на слоги.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81056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Ольга\Pictures\2017-04-20 ФОТО дубль ТРИ самсунг\ФОТО дубль ТРИ самсунг 050.jpg"/>
          <p:cNvPicPr>
            <a:picLocks noChangeAspect="1" noChangeArrowheads="1"/>
          </p:cNvPicPr>
          <p:nvPr/>
        </p:nvPicPr>
        <p:blipFill rotWithShape="1">
          <a:blip r:embed="rId2" cstate="print"/>
          <a:srcRect t="12298" b="10388"/>
          <a:stretch/>
        </p:blipFill>
        <p:spPr bwMode="auto">
          <a:xfrm>
            <a:off x="457199" y="764705"/>
            <a:ext cx="3565389" cy="4589704"/>
          </a:xfrm>
          <a:prstGeom prst="rect">
            <a:avLst/>
          </a:prstGeom>
          <a:ln w="28575" cap="sq">
            <a:solidFill>
              <a:srgbClr val="80808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C:\Users\Ольга\Pictures\2017-04-20 ФОТО дубль ТРИ самсунг\ФОТО дубль ТРИ самсунг 048.jpg"/>
          <p:cNvPicPr>
            <a:picLocks noChangeAspect="1" noChangeArrowheads="1"/>
          </p:cNvPicPr>
          <p:nvPr/>
        </p:nvPicPr>
        <p:blipFill>
          <a:blip r:embed="rId3" cstate="print"/>
          <a:srcRect l="4633" t="33192" r="2703" b="17001"/>
          <a:stretch>
            <a:fillRect/>
          </a:stretch>
        </p:blipFill>
        <p:spPr bwMode="auto">
          <a:xfrm rot="5400000">
            <a:off x="4678113" y="2396387"/>
            <a:ext cx="4909944" cy="3518792"/>
          </a:xfrm>
          <a:prstGeom prst="rect">
            <a:avLst/>
          </a:prstGeom>
          <a:ln w="28575" cap="sq">
            <a:solidFill>
              <a:srgbClr val="80808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Блок-схема: перфолента 4"/>
          <p:cNvSpPr/>
          <p:nvPr/>
        </p:nvSpPr>
        <p:spPr>
          <a:xfrm>
            <a:off x="539552" y="5517232"/>
            <a:ext cx="4536504" cy="1008112"/>
          </a:xfrm>
          <a:prstGeom prst="flowChartPunchedTap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Цель: Учить </a:t>
            </a:r>
            <a:r>
              <a:rPr lang="ru-RU" sz="2000" b="1" dirty="0"/>
              <a:t>сравнивать количество слогов</a:t>
            </a:r>
            <a:r>
              <a:rPr lang="ru-RU" sz="2000" b="1" dirty="0" smtClean="0"/>
              <a:t>. </a:t>
            </a:r>
          </a:p>
        </p:txBody>
      </p:sp>
      <p:sp>
        <p:nvSpPr>
          <p:cNvPr id="6" name="Блок-схема: перфолента 5"/>
          <p:cNvSpPr/>
          <p:nvPr/>
        </p:nvSpPr>
        <p:spPr>
          <a:xfrm>
            <a:off x="5364088" y="620688"/>
            <a:ext cx="3456384" cy="1008112"/>
          </a:xfrm>
          <a:prstGeom prst="flowChartPunchedTap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Игра «Один – много».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2952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457200" y="692696"/>
          <a:ext cx="8229600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ятиугольник 4"/>
          <p:cNvSpPr/>
          <p:nvPr/>
        </p:nvSpPr>
        <p:spPr>
          <a:xfrm rot="16200000">
            <a:off x="1824816" y="-304540"/>
            <a:ext cx="5422361" cy="7992888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vert" wrap="square" lIns="257114" tIns="76200" rIns="142240" bIns="76200" numCol="1" spcCol="1270" anchor="ctr" anchorCtr="0">
            <a:noAutofit/>
          </a:bodyPr>
          <a:lstStyle/>
          <a:p>
            <a:pPr lvl="0" algn="ctr" defTabSz="8890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endParaRPr lang="ru-RU" sz="2000" kern="1200" dirty="0" smtClean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51520" y="1340768"/>
            <a:ext cx="8640960" cy="532859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Лента лицом вниз 11"/>
          <p:cNvSpPr/>
          <p:nvPr/>
        </p:nvSpPr>
        <p:spPr>
          <a:xfrm>
            <a:off x="0" y="404664"/>
            <a:ext cx="9144000" cy="720080"/>
          </a:xfrm>
          <a:prstGeom prst="ribbon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 Уровень  слов </a:t>
            </a:r>
            <a:endParaRPr lang="ru-RU" sz="2000" dirty="0"/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395536" y="1438324"/>
            <a:ext cx="8352928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Последовательность работы,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способствующая уточнению контура слова: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    двусложные слова из открытых слогов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(вата);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    трехсложные слова из открытых слогов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(машина);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    односложные слова, представляющие собой закрытый слог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(мак);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    двусложные слова с закрытым слогом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(лимон);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    двусложные слова со стечением согласных в середине слова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(банка);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    двусложные слова с закрытым слогом и стечением со­гласных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(чайник);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    трехсложные слова с закрытым слогом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(теремок);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трехсложные слова со стечением согласных и закрытым слогом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(автобус);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    трехсложные слова с двумя стечениями согласных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(мат­решка);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 односложные слова со стечением согласных в начале и в конце слова 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(флаг,  винт);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    двусложные слова с двумя стечениями согласных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(звезда);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    четырехсложные слова из открытых слогов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(кукуруза).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620688"/>
            <a:ext cx="8496944" cy="5760640"/>
          </a:xfrm>
        </p:spPr>
        <p:txBody>
          <a:bodyPr>
            <a:normAutofit/>
          </a:bodyPr>
          <a:lstStyle/>
          <a:p>
            <a:r>
              <a:rPr lang="ru-RU" sz="2700" dirty="0" smtClean="0"/>
              <a:t>      </a:t>
            </a:r>
            <a:r>
              <a:rPr lang="ru-RU" sz="2400" dirty="0" smtClean="0"/>
              <a:t>Среди разнообразных нарушений речи у детей дошкольного возраста одним из наиболее трудных для коррекции является такое особое проявление речевой патологии, как нарушение слоговой структуры слов. Практика логопедической работы показывает, что часто на первый план в дошкольном возрасте выдвигается коррекция звукопроизношения и недооценивается значение формирования слоговой структуры слов, и это одна из причин возникновения </a:t>
            </a:r>
            <a:r>
              <a:rPr lang="ru-RU" sz="2400" dirty="0" err="1" smtClean="0"/>
              <a:t>дисграфий</a:t>
            </a:r>
            <a:r>
              <a:rPr lang="ru-RU" sz="2400" dirty="0" smtClean="0"/>
              <a:t> и  </a:t>
            </a:r>
            <a:r>
              <a:rPr lang="ru-RU" sz="2400" dirty="0" err="1" smtClean="0"/>
              <a:t>дислексий</a:t>
            </a:r>
            <a:r>
              <a:rPr lang="ru-RU" sz="2400" dirty="0" smtClean="0"/>
              <a:t> у школьников. </a:t>
            </a:r>
            <a:br>
              <a:rPr lang="ru-RU" sz="2400" dirty="0" smtClean="0"/>
            </a:b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Ольга\Pictures\2017-04-20 ФОТО дубль ТРИ самсунг\ФОТО дубль ТРИ самсунг 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772816"/>
            <a:ext cx="3605010" cy="4806680"/>
          </a:xfrm>
          <a:prstGeom prst="rect">
            <a:avLst/>
          </a:prstGeom>
          <a:ln w="28575" cap="sq">
            <a:solidFill>
              <a:srgbClr val="80808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C:\Users\Ольга\Pictures\2017-04-20 ФОТО дубль ТРИ самсунг\ФОТО дубль ТРИ самсунг 046.jpg"/>
          <p:cNvPicPr>
            <a:picLocks noChangeAspect="1" noChangeArrowheads="1"/>
          </p:cNvPicPr>
          <p:nvPr/>
        </p:nvPicPr>
        <p:blipFill>
          <a:blip r:embed="rId3" cstate="print"/>
          <a:srcRect l="6496" r="29580"/>
          <a:stretch>
            <a:fillRect/>
          </a:stretch>
        </p:blipFill>
        <p:spPr bwMode="auto">
          <a:xfrm>
            <a:off x="323528" y="620688"/>
            <a:ext cx="3312368" cy="4392488"/>
          </a:xfrm>
          <a:prstGeom prst="rect">
            <a:avLst/>
          </a:prstGeom>
          <a:ln w="28575" cap="sq">
            <a:solidFill>
              <a:srgbClr val="80808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Блок-схема: перфолента 4"/>
          <p:cNvSpPr/>
          <p:nvPr/>
        </p:nvSpPr>
        <p:spPr>
          <a:xfrm>
            <a:off x="323528" y="5085184"/>
            <a:ext cx="4752528" cy="1772816"/>
          </a:xfrm>
          <a:prstGeom prst="flowChartPunchedTap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Цель: Учить сравнивать слова по длине, одновременно выполнять механическое действие.</a:t>
            </a:r>
            <a:endParaRPr lang="ru-RU" dirty="0"/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5220072" y="620688"/>
            <a:ext cx="3456384" cy="1008112"/>
          </a:xfrm>
          <a:prstGeom prst="flowChartPunchedTap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Игра «Назови ласково»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077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457200" y="692696"/>
          <a:ext cx="8229600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ятиугольник 4"/>
          <p:cNvSpPr/>
          <p:nvPr/>
        </p:nvSpPr>
        <p:spPr>
          <a:xfrm rot="16200000">
            <a:off x="1824816" y="-304540"/>
            <a:ext cx="5422361" cy="7992888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vert" wrap="square" lIns="257114" tIns="76200" rIns="142240" bIns="76200" numCol="1" spcCol="1270" anchor="ctr" anchorCtr="0">
            <a:noAutofit/>
          </a:bodyPr>
          <a:lstStyle/>
          <a:p>
            <a:pPr lvl="0" algn="ctr" defTabSz="8890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endParaRPr lang="ru-RU" sz="2000" kern="1200" dirty="0" smtClean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536" y="1988840"/>
            <a:ext cx="8352928" cy="468052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000" b="1" dirty="0" smtClean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орядок освоения</a:t>
            </a:r>
            <a:endParaRPr lang="ru-RU" sz="2000" b="1" dirty="0">
              <a:solidFill>
                <a:srgbClr val="0A0A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b="1" dirty="0" smtClean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000" b="1" i="1" dirty="0" smtClean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двусложные </a:t>
            </a:r>
            <a:r>
              <a:rPr lang="ru-RU" sz="2000" b="1" i="1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слова со стечением в середине слова: </a:t>
            </a:r>
            <a:endParaRPr lang="ru-RU" sz="2000" b="1" i="1" dirty="0" smtClean="0">
              <a:solidFill>
                <a:srgbClr val="0A0A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b="1" i="1" dirty="0" smtClean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вначале </a:t>
            </a:r>
            <a:r>
              <a:rPr lang="ru-RU" sz="2000" b="1" i="1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даются слова, начинающиеся на гласный звук (</a:t>
            </a:r>
            <a:r>
              <a:rPr lang="ru-RU" sz="2000" i="1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игра, очки</a:t>
            </a:r>
            <a:r>
              <a:rPr lang="ru-RU" sz="2000" b="1" i="1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endParaRPr lang="ru-RU" sz="2000" b="1" i="1" dirty="0" smtClean="0">
              <a:solidFill>
                <a:srgbClr val="0A0A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Tx/>
              <a:buChar char="-"/>
            </a:pPr>
            <a:r>
              <a:rPr lang="ru-RU" sz="2000" b="1" i="1" dirty="0" smtClean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затем </a:t>
            </a:r>
            <a:r>
              <a:rPr lang="ru-RU" sz="2000" b="1" i="1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слова, начинающиеся на согласный (</a:t>
            </a:r>
            <a:r>
              <a:rPr lang="ru-RU" sz="2000" i="1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пятка, ногти</a:t>
            </a:r>
            <a:r>
              <a:rPr lang="ru-RU" sz="2000" b="1" i="1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endParaRPr lang="ru-RU" sz="2000" b="1" i="1" dirty="0" smtClean="0">
              <a:solidFill>
                <a:srgbClr val="0A0A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b="1" i="1" dirty="0" smtClean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после </a:t>
            </a:r>
            <a:r>
              <a:rPr lang="ru-RU" sz="2000" b="1" i="1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этого – слова с двумя стечениями согласных (</a:t>
            </a:r>
            <a:r>
              <a:rPr lang="ru-RU" sz="2000" i="1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ласточка, листочки</a:t>
            </a:r>
            <a:r>
              <a:rPr lang="ru-RU" sz="2000" b="1" i="1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lvl="0"/>
            <a:r>
              <a:rPr lang="ru-RU" sz="2000" b="1" i="1" dirty="0" smtClean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стечение </a:t>
            </a:r>
            <a:r>
              <a:rPr lang="ru-RU" sz="2000" b="1" i="1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конце слова (</a:t>
            </a:r>
            <a:r>
              <a:rPr lang="ru-RU" sz="2000" i="1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кость, мост</a:t>
            </a:r>
            <a:r>
              <a:rPr lang="ru-RU" sz="2000" b="1" i="1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lvl="0"/>
            <a:r>
              <a:rPr lang="ru-RU" sz="2000" b="1" i="1" dirty="0" smtClean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стечение </a:t>
            </a:r>
            <a:r>
              <a:rPr lang="ru-RU" sz="2000" b="1" i="1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начале слова (</a:t>
            </a:r>
            <a:r>
              <a:rPr lang="ru-RU" sz="2000" i="1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слон, стол</a:t>
            </a:r>
            <a:r>
              <a:rPr lang="ru-RU" sz="2000" b="1" i="1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lvl="0"/>
            <a:r>
              <a:rPr lang="ru-RU" sz="2000" b="1" i="1" dirty="0" smtClean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односложные </a:t>
            </a:r>
            <a:r>
              <a:rPr lang="ru-RU" sz="2000" b="1" i="1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слова с двумя стечениями (</a:t>
            </a:r>
            <a:r>
              <a:rPr lang="ru-RU" sz="2000" i="1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столб, хвост</a:t>
            </a:r>
            <a:r>
              <a:rPr lang="ru-RU" sz="2000" b="1" i="1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lvl="0"/>
            <a:r>
              <a:rPr lang="ru-RU" sz="2000" b="1" i="1" dirty="0" smtClean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многосложные </a:t>
            </a:r>
            <a:r>
              <a:rPr lang="ru-RU" sz="2000" b="1" i="1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слова со стечениями (</a:t>
            </a:r>
            <a:r>
              <a:rPr lang="ru-RU" sz="2000" i="1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библиотека</a:t>
            </a:r>
            <a:r>
              <a:rPr lang="ru-RU" sz="2000" b="1" i="1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2" name="Лента лицом вниз 11"/>
          <p:cNvSpPr/>
          <p:nvPr/>
        </p:nvSpPr>
        <p:spPr>
          <a:xfrm>
            <a:off x="0" y="620688"/>
            <a:ext cx="9144000" cy="1224136"/>
          </a:xfrm>
          <a:prstGeom prst="ribbon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0000"/>
              </a:lnSpc>
            </a:pPr>
            <a:r>
              <a:rPr lang="ru-RU" sz="2000" dirty="0" smtClean="0"/>
              <a:t>Фонематический и слоговой анализ слов</a:t>
            </a:r>
          </a:p>
        </p:txBody>
      </p:sp>
    </p:spTree>
    <p:extLst>
      <p:ext uri="{BB962C8B-B14F-4D97-AF65-F5344CB8AC3E}">
        <p14:creationId xmlns:p14="http://schemas.microsoft.com/office/powerpoint/2010/main" val="373927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51520" y="2060848"/>
            <a:ext cx="8640960" cy="468052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i="1" dirty="0">
                <a:solidFill>
                  <a:srgbClr val="0A0A0A"/>
                </a:solidFill>
              </a:rPr>
              <a:t> </a:t>
            </a:r>
            <a:r>
              <a:rPr lang="ru-RU" sz="2000" b="1" i="1" dirty="0">
                <a:solidFill>
                  <a:srgbClr val="0A0A0A"/>
                </a:solidFill>
              </a:rPr>
              <a:t> </a:t>
            </a:r>
            <a:r>
              <a:rPr lang="ru-RU" sz="2000" b="1" i="1" dirty="0" smtClean="0">
                <a:solidFill>
                  <a:srgbClr val="0A0A0A"/>
                </a:solidFill>
              </a:rPr>
              <a:t>1. </a:t>
            </a:r>
            <a:r>
              <a:rPr lang="ru-RU" sz="2000" dirty="0" smtClean="0">
                <a:solidFill>
                  <a:srgbClr val="0A0A0A"/>
                </a:solidFill>
              </a:rPr>
              <a:t>Изолированное </a:t>
            </a:r>
            <a:r>
              <a:rPr lang="ru-RU" sz="2000" dirty="0">
                <a:solidFill>
                  <a:srgbClr val="0A0A0A"/>
                </a:solidFill>
              </a:rPr>
              <a:t>проговаривание слов ''Идем по лесенке''. Ребенок должен, повторяя за логопедом слово по слогам, подниматься пальчиками по ступенькам игрушечной лесенки. На каждой ступеньке – остановка.</a:t>
            </a:r>
          </a:p>
          <a:p>
            <a:r>
              <a:rPr lang="ru-RU" sz="2000" i="1" dirty="0">
                <a:solidFill>
                  <a:srgbClr val="0A0A0A"/>
                </a:solidFill>
              </a:rPr>
              <a:t> </a:t>
            </a:r>
            <a:r>
              <a:rPr lang="ru-RU" sz="2000" b="1" i="1" dirty="0">
                <a:solidFill>
                  <a:srgbClr val="0A0A0A"/>
                </a:solidFill>
              </a:rPr>
              <a:t> </a:t>
            </a:r>
            <a:r>
              <a:rPr lang="ru-RU" sz="2000" b="1" i="1" dirty="0" smtClean="0">
                <a:solidFill>
                  <a:srgbClr val="0A0A0A"/>
                </a:solidFill>
              </a:rPr>
              <a:t>2. </a:t>
            </a:r>
            <a:r>
              <a:rPr lang="ru-RU" sz="2000" dirty="0" smtClean="0">
                <a:solidFill>
                  <a:srgbClr val="0A0A0A"/>
                </a:solidFill>
              </a:rPr>
              <a:t>Вариант </a:t>
            </a:r>
            <a:r>
              <a:rPr lang="ru-RU" sz="2000" dirty="0">
                <a:solidFill>
                  <a:srgbClr val="0A0A0A"/>
                </a:solidFill>
              </a:rPr>
              <a:t>игры '''Идем по лесенке''. Проговаривание серии из двух-трех односложных слов из закрытого слога: СУП – ДЫМ, ГУСЬ – КОТ , ДУШ – ЛОСЬ – МЫШЬ.</a:t>
            </a:r>
          </a:p>
          <a:p>
            <a:r>
              <a:rPr lang="ru-RU" sz="2000" i="1" dirty="0">
                <a:solidFill>
                  <a:srgbClr val="0A0A0A"/>
                </a:solidFill>
              </a:rPr>
              <a:t> </a:t>
            </a:r>
            <a:r>
              <a:rPr lang="ru-RU" sz="2000" b="1" i="1" dirty="0" smtClean="0">
                <a:solidFill>
                  <a:srgbClr val="0A0A0A"/>
                </a:solidFill>
              </a:rPr>
              <a:t>3. </a:t>
            </a:r>
            <a:r>
              <a:rPr lang="ru-RU" sz="2000" dirty="0" smtClean="0">
                <a:solidFill>
                  <a:srgbClr val="0A0A0A"/>
                </a:solidFill>
              </a:rPr>
              <a:t>Повторение </a:t>
            </a:r>
            <a:r>
              <a:rPr lang="ru-RU" sz="2000" dirty="0">
                <a:solidFill>
                  <a:srgbClr val="0A0A0A"/>
                </a:solidFill>
              </a:rPr>
              <a:t>рядов слов, близких по звуковому составу:</a:t>
            </a:r>
          </a:p>
          <a:p>
            <a:pPr lvl="0"/>
            <a:r>
              <a:rPr lang="ru-RU" sz="2000" dirty="0">
                <a:solidFill>
                  <a:srgbClr val="0A0A0A"/>
                </a:solidFill>
              </a:rPr>
              <a:t>отличающихся гласными звуками: СУК – СОК</a:t>
            </a:r>
          </a:p>
          <a:p>
            <a:pPr lvl="0"/>
            <a:r>
              <a:rPr lang="ru-RU" sz="2000" dirty="0">
                <a:solidFill>
                  <a:srgbClr val="0A0A0A"/>
                </a:solidFill>
              </a:rPr>
              <a:t>отличающихся согласными звуками: СУК – СУП</a:t>
            </a:r>
          </a:p>
          <a:p>
            <a:pPr lvl="0"/>
            <a:r>
              <a:rPr lang="ru-RU" sz="2000" dirty="0">
                <a:solidFill>
                  <a:srgbClr val="0A0A0A"/>
                </a:solidFill>
              </a:rPr>
              <a:t>отличающихся согласным звуком и местом ударения: ВОДА – СОДА.</a:t>
            </a:r>
          </a:p>
        </p:txBody>
      </p:sp>
      <p:sp>
        <p:nvSpPr>
          <p:cNvPr id="6" name="Лента лицом вниз 5"/>
          <p:cNvSpPr/>
          <p:nvPr/>
        </p:nvSpPr>
        <p:spPr>
          <a:xfrm>
            <a:off x="36512" y="620688"/>
            <a:ext cx="9144000" cy="1224136"/>
          </a:xfrm>
          <a:prstGeom prst="ribbon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0000"/>
              </a:lnSpc>
            </a:pPr>
            <a:r>
              <a:rPr lang="ru-RU" sz="2000" b="1" i="1" dirty="0" smtClean="0">
                <a:solidFill>
                  <a:schemeClr val="bg1"/>
                </a:solidFill>
              </a:rPr>
              <a:t>Упражнения</a:t>
            </a:r>
            <a:endParaRPr lang="ru-RU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07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Ольга\Pictures\2017-04-20 ФОТО дубль три\ФОТО дубль три 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3435846" cy="4392488"/>
          </a:xfrm>
          <a:prstGeom prst="rect">
            <a:avLst/>
          </a:prstGeom>
          <a:ln w="28575" cap="sq">
            <a:solidFill>
              <a:srgbClr val="80808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C:\Users\Ольга\Pictures\2017-04-20 ФОТО дубль три\ФОТО дубль три 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700808"/>
            <a:ext cx="3597864" cy="4797152"/>
          </a:xfrm>
          <a:prstGeom prst="rect">
            <a:avLst/>
          </a:prstGeom>
          <a:ln w="28575" cap="sq">
            <a:solidFill>
              <a:srgbClr val="80808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Блок-схема: перфолента 4"/>
          <p:cNvSpPr/>
          <p:nvPr/>
        </p:nvSpPr>
        <p:spPr>
          <a:xfrm>
            <a:off x="286088" y="5306908"/>
            <a:ext cx="3942774" cy="1395536"/>
          </a:xfrm>
          <a:prstGeom prst="flowChartPunchedTap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Цель: Развивать </a:t>
            </a:r>
            <a:r>
              <a:rPr lang="ru-RU" dirty="0"/>
              <a:t>умение разделять слова на слоги, одновременно выполняя механическое действие.</a:t>
            </a:r>
          </a:p>
        </p:txBody>
      </p:sp>
      <p:sp>
        <p:nvSpPr>
          <p:cNvPr id="6" name="Блок-схема: перфолента 5"/>
          <p:cNvSpPr/>
          <p:nvPr/>
        </p:nvSpPr>
        <p:spPr>
          <a:xfrm>
            <a:off x="5220072" y="620688"/>
            <a:ext cx="3456384" cy="1008112"/>
          </a:xfrm>
          <a:prstGeom prst="flowChartPunchedTap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Игра «Лестница»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256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Ольга\Pictures\2017-04-20 ФОТО дубль ТРИ самсунг\ФОТО дубль ТРИ самсунг 0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2996952"/>
            <a:ext cx="4800533" cy="3600400"/>
          </a:xfrm>
          <a:prstGeom prst="rect">
            <a:avLst/>
          </a:prstGeom>
          <a:ln w="28575" cap="sq">
            <a:solidFill>
              <a:srgbClr val="80808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C:\Users\Ольга\Pictures\2017-04-20 ФОТО дубль ТРИ самсунг\ФОТО дубль ТРИ самсунг 044.jpg"/>
          <p:cNvPicPr>
            <a:picLocks noChangeAspect="1" noChangeArrowheads="1"/>
          </p:cNvPicPr>
          <p:nvPr/>
        </p:nvPicPr>
        <p:blipFill>
          <a:blip r:embed="rId3" cstate="print"/>
          <a:srcRect b="3535"/>
          <a:stretch>
            <a:fillRect/>
          </a:stretch>
        </p:blipFill>
        <p:spPr bwMode="auto">
          <a:xfrm>
            <a:off x="395536" y="692696"/>
            <a:ext cx="3303136" cy="4248472"/>
          </a:xfrm>
          <a:prstGeom prst="rect">
            <a:avLst/>
          </a:prstGeom>
          <a:ln w="28575" cap="sq">
            <a:solidFill>
              <a:srgbClr val="80808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Блок-схема: перфолента 4"/>
          <p:cNvSpPr/>
          <p:nvPr/>
        </p:nvSpPr>
        <p:spPr>
          <a:xfrm>
            <a:off x="395536" y="5013176"/>
            <a:ext cx="3456384" cy="1844824"/>
          </a:xfrm>
          <a:prstGeom prst="flowChartPunchedTap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Цель: Упражнять в слоговом анализе одно- двух- и трёхсложных слов.</a:t>
            </a:r>
          </a:p>
          <a:p>
            <a:pPr algn="ctr"/>
            <a:endParaRPr lang="ru-RU" dirty="0"/>
          </a:p>
        </p:txBody>
      </p:sp>
      <p:sp>
        <p:nvSpPr>
          <p:cNvPr id="6" name="Блок-схема: перфолента 5"/>
          <p:cNvSpPr/>
          <p:nvPr/>
        </p:nvSpPr>
        <p:spPr>
          <a:xfrm>
            <a:off x="4211960" y="1052736"/>
            <a:ext cx="3456384" cy="1008112"/>
          </a:xfrm>
          <a:prstGeom prst="flowChartPunchedTap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 Игра «</a:t>
            </a:r>
            <a:r>
              <a:rPr lang="ru-RU" b="1" dirty="0" err="1" smtClean="0"/>
              <a:t>Логокуб</a:t>
            </a:r>
            <a:r>
              <a:rPr lang="ru-RU" b="1" dirty="0" smtClean="0"/>
              <a:t>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Ольга\Pictures\2017-04-20 ФОТО дубль ТРИ самсунг\ФОТО дубль ТРИ самсунг 045.jpg"/>
          <p:cNvPicPr>
            <a:picLocks noChangeAspect="1" noChangeArrowheads="1"/>
          </p:cNvPicPr>
          <p:nvPr/>
        </p:nvPicPr>
        <p:blipFill>
          <a:blip r:embed="rId2" cstate="print"/>
          <a:srcRect t="17519" b="8023"/>
          <a:stretch>
            <a:fillRect/>
          </a:stretch>
        </p:blipFill>
        <p:spPr bwMode="auto">
          <a:xfrm>
            <a:off x="323528" y="620688"/>
            <a:ext cx="3699180" cy="4176464"/>
          </a:xfrm>
          <a:prstGeom prst="rect">
            <a:avLst/>
          </a:prstGeom>
          <a:ln w="28575" cap="sq">
            <a:solidFill>
              <a:srgbClr val="80808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C:\Users\Ольга\Pictures\2017-04-20 ФОТО дубль ТРИ самсунг\ФОТО дубль ТРИ самсунг 0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764704"/>
            <a:ext cx="2355726" cy="3140968"/>
          </a:xfrm>
          <a:prstGeom prst="rect">
            <a:avLst/>
          </a:prstGeom>
          <a:ln w="28575" cap="sq">
            <a:solidFill>
              <a:srgbClr val="80808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 descr="C:\Users\Ольга\Pictures\2017-04-20 ФОТО дубль ТРИ самсунг\ФОТО дубль ТРИ самсунг 0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429000"/>
            <a:ext cx="2414804" cy="3219739"/>
          </a:xfrm>
          <a:prstGeom prst="rect">
            <a:avLst/>
          </a:prstGeom>
          <a:ln w="28575" cap="sq">
            <a:solidFill>
              <a:srgbClr val="80808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Блок-схема: перфолента 5"/>
          <p:cNvSpPr/>
          <p:nvPr/>
        </p:nvSpPr>
        <p:spPr>
          <a:xfrm>
            <a:off x="323528" y="5157192"/>
            <a:ext cx="4104456" cy="1512168"/>
          </a:xfrm>
          <a:prstGeom prst="flowChartPunchedTap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«Пирамида»  </a:t>
            </a:r>
          </a:p>
          <a:p>
            <a:r>
              <a:rPr lang="ru-RU" b="1" dirty="0" smtClean="0"/>
              <a:t>Цель:  Закреплять умение анализировать слоговой состав слова.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457200" y="692696"/>
          <a:ext cx="8229600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ятиугольник 4"/>
          <p:cNvSpPr/>
          <p:nvPr/>
        </p:nvSpPr>
        <p:spPr>
          <a:xfrm rot="16200000">
            <a:off x="1824816" y="-304540"/>
            <a:ext cx="5422361" cy="7992888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vert" wrap="square" lIns="257114" tIns="76200" rIns="142240" bIns="76200" numCol="1" spcCol="1270" anchor="ctr" anchorCtr="0">
            <a:noAutofit/>
          </a:bodyPr>
          <a:lstStyle/>
          <a:p>
            <a:pPr lvl="0" algn="ctr" defTabSz="8890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endParaRPr lang="ru-RU" sz="2000" kern="1200" dirty="0" smtClean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23528" y="1988840"/>
            <a:ext cx="8496944" cy="468052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Лента лицом вниз 11"/>
          <p:cNvSpPr/>
          <p:nvPr/>
        </p:nvSpPr>
        <p:spPr>
          <a:xfrm>
            <a:off x="0" y="476672"/>
            <a:ext cx="9144000" cy="1330092"/>
          </a:xfrm>
          <a:prstGeom prst="ribbon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</a:p>
          <a:p>
            <a:pPr algn="ctr"/>
            <a:r>
              <a:rPr lang="ru-RU" sz="2000" dirty="0" smtClean="0"/>
              <a:t>Разбор слова с количественным и качественным анализом его </a:t>
            </a:r>
            <a:r>
              <a:rPr lang="ru-RU" sz="2000" dirty="0" err="1" smtClean="0"/>
              <a:t>звуко</a:t>
            </a:r>
            <a:r>
              <a:rPr lang="ru-RU" sz="2000" dirty="0" smtClean="0"/>
              <a:t>-слогового состава </a:t>
            </a:r>
          </a:p>
          <a:p>
            <a:pPr lvl="0" algn="ctr">
              <a:lnSpc>
                <a:spcPct val="100000"/>
              </a:lnSpc>
            </a:pPr>
            <a:endParaRPr lang="ru-RU" dirty="0" smtClean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2060846"/>
            <a:ext cx="835292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- Разбор слова по схеме: сколько слогов в слове, какой слог первый, последний, какой слог стоит перед заданным слогом, после заданного слога, между заданными слогами.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-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«Рассели животных по домам»: одноэтажный дом — кот, двухэтажный — лиса (каждый слог записать на отдельный «этаж» дома).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- Игра </a:t>
            </a:r>
            <a:r>
              <a:rPr kumimoji="0" lang="ru-RU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 мячом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дети передают мяч друг другу и одно­временно называют слог какого-то слова; получивший мяч ребенок называет следующий слог, и т.д.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- Исправить ошибку в словах: </a:t>
            </a:r>
            <a:r>
              <a:rPr kumimoji="0" lang="ru-RU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мотолок</a:t>
            </a: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моколо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Назвать лишнее слово: </a:t>
            </a: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мартышка, бегемот, жираф, крокодил.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«Что изменилось в слове?» (</a:t>
            </a: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Лис — лиса — лисица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Назвать ласково: </a:t>
            </a: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Оля — Оленька, Вова — Вовочка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 т.д. (слоговой анализ слов).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Ребенку предлагается ряд слов. Надо найти одинаковый слог во всех этих словах: </a:t>
            </a: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самолет, молоко, прямо, мороженое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льга\Pictures\2017-04-20 ФОТО дубль три\ФОТО дубль три 013.jpg"/>
          <p:cNvPicPr>
            <a:picLocks noChangeAspect="1" noChangeArrowheads="1"/>
          </p:cNvPicPr>
          <p:nvPr/>
        </p:nvPicPr>
        <p:blipFill>
          <a:blip r:embed="rId2" cstate="print"/>
          <a:srcRect l="3016" t="41935" b="11290"/>
          <a:stretch>
            <a:fillRect/>
          </a:stretch>
        </p:blipFill>
        <p:spPr bwMode="auto">
          <a:xfrm>
            <a:off x="179513" y="620688"/>
            <a:ext cx="5056284" cy="2837997"/>
          </a:xfrm>
          <a:prstGeom prst="rect">
            <a:avLst/>
          </a:prstGeom>
          <a:solidFill>
            <a:schemeClr val="accent2"/>
          </a:solidFill>
          <a:ln w="28575" cap="sq">
            <a:solidFill>
              <a:srgbClr val="80808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C:\Users\Ольга\Pictures\2017-04-20 ФОТО дубль три\ФОТО дубль три 017.jpg"/>
          <p:cNvPicPr>
            <a:picLocks noChangeAspect="1" noChangeArrowheads="1"/>
          </p:cNvPicPr>
          <p:nvPr/>
        </p:nvPicPr>
        <p:blipFill>
          <a:blip r:embed="rId3" cstate="print"/>
          <a:srcRect l="434" t="9753" b="22562"/>
          <a:stretch>
            <a:fillRect/>
          </a:stretch>
        </p:blipFill>
        <p:spPr bwMode="auto">
          <a:xfrm>
            <a:off x="4139952" y="3717032"/>
            <a:ext cx="4716016" cy="2924350"/>
          </a:xfrm>
          <a:prstGeom prst="rect">
            <a:avLst/>
          </a:prstGeom>
          <a:ln w="28575" cap="sq">
            <a:solidFill>
              <a:srgbClr val="80808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Блок-схема: перфолента 4"/>
          <p:cNvSpPr/>
          <p:nvPr/>
        </p:nvSpPr>
        <p:spPr>
          <a:xfrm>
            <a:off x="251520" y="4581128"/>
            <a:ext cx="3672408" cy="2088232"/>
          </a:xfrm>
          <a:prstGeom prst="flowChartPunchedTap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перфолента 5"/>
          <p:cNvSpPr/>
          <p:nvPr/>
        </p:nvSpPr>
        <p:spPr>
          <a:xfrm>
            <a:off x="5399584" y="1309410"/>
            <a:ext cx="3456384" cy="1008112"/>
          </a:xfrm>
          <a:prstGeom prst="flowChartPunchedTap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323528" y="4941168"/>
            <a:ext cx="345638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1275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Цель: Упражнять в слоговом анализе одно- двух- и трёхсложных слов.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6136" y="1628800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Игра «Поезд»  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Лента лицом вниз 2"/>
          <p:cNvSpPr/>
          <p:nvPr/>
        </p:nvSpPr>
        <p:spPr>
          <a:xfrm>
            <a:off x="0" y="620688"/>
            <a:ext cx="9144000" cy="1080120"/>
          </a:xfrm>
          <a:prstGeom prst="ribbon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0000"/>
              </a:lnSpc>
            </a:pPr>
            <a:r>
              <a:rPr lang="ru-RU" dirty="0" smtClean="0"/>
              <a:t> </a:t>
            </a:r>
            <a:r>
              <a:rPr lang="ru-RU" sz="2000" dirty="0" smtClean="0"/>
              <a:t>Фонематический и слоговой </a:t>
            </a:r>
          </a:p>
          <a:p>
            <a:pPr lvl="0" algn="ctr">
              <a:lnSpc>
                <a:spcPct val="100000"/>
              </a:lnSpc>
            </a:pPr>
            <a:r>
              <a:rPr lang="ru-RU" sz="2000" dirty="0" smtClean="0"/>
              <a:t>синтез слов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9512" y="1844824"/>
            <a:ext cx="8784976" cy="4824536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179512" y="1700808"/>
            <a:ext cx="8964488" cy="4798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-    Дополнить данные слоги одинаковым слогом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МА..,  НАТА..., КАТЮ.., КА...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Из двух слов образовать одно: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лед, колоть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ледокол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Логопед медленно произносит слово по слогам: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со-ба-ка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а ребенок произносит это слово целиком.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«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Слоговые кубики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». Ребенку дается задание сложить картинку из кубиков. Сколько кубиков - столько слогов в слове. Ребенку объясняют, что если сложить картинку не­правильно, то слоги поменяются местами и слово потеряет смысл.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Образовать слово по аналогии (упражнение на словооб­разование):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дом — домик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Изменить по аналогии: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дом — дома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Уточнить, изменилось ли количество слогов.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Дополнить слово подходящим слогом: </a:t>
            </a:r>
            <a:r>
              <a:rPr kumimoji="0" lang="ru-RU" sz="200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земляни</a:t>
            </a:r>
            <a:r>
              <a:rPr kumimoji="0" lang="ru-RU" sz="20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..., </a:t>
            </a:r>
            <a:r>
              <a:rPr kumimoji="0" lang="ru-RU" sz="200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смороди</a:t>
            </a:r>
            <a:r>
              <a:rPr kumimoji="0" lang="ru-RU" sz="20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... 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Поменять слоги местами, составить слово: </a:t>
            </a:r>
            <a:r>
              <a:rPr kumimoji="0" lang="ru-RU" sz="20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рады — дыра, сосна — насос.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Определить,   какой   слог   пропущен:   </a:t>
            </a:r>
            <a:r>
              <a:rPr kumimoji="0" lang="ru-RU" sz="200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ко-...-ва</a:t>
            </a:r>
            <a:r>
              <a:rPr kumimoji="0" lang="ru-RU" sz="20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   </a:t>
            </a:r>
            <a:r>
              <a:rPr kumimoji="0" lang="ru-RU" sz="200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са-...-лет</a:t>
            </a:r>
            <a:r>
              <a:rPr kumimoji="0" lang="ru-RU" sz="20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Лента лицом вниз 2"/>
          <p:cNvSpPr/>
          <p:nvPr/>
        </p:nvSpPr>
        <p:spPr>
          <a:xfrm>
            <a:off x="0" y="620688"/>
            <a:ext cx="9144000" cy="1080120"/>
          </a:xfrm>
          <a:prstGeom prst="ribbon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0000"/>
              </a:lnSpc>
            </a:pPr>
            <a:r>
              <a:rPr lang="ru-RU" b="1" i="1">
                <a:solidFill>
                  <a:schemeClr val="bg1"/>
                </a:solidFill>
              </a:rPr>
              <a:t>Упражнения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9512" y="1844824"/>
            <a:ext cx="8784976" cy="4824536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FontTx/>
              <a:buChar char="-"/>
            </a:pPr>
            <a:r>
              <a:rPr lang="ru-RU" sz="20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</a:t>
            </a:r>
            <a:r>
              <a:rPr lang="ru-RU" sz="2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предложенных картинок назвать те, в которых </a:t>
            </a:r>
            <a:r>
              <a:rPr lang="ru-RU" sz="20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есть заданный </a:t>
            </a:r>
            <a:r>
              <a:rPr lang="ru-RU" sz="2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слог (например, МА): </a:t>
            </a:r>
            <a:r>
              <a:rPr lang="ru-RU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малина, томаты, эскимо, макака, муравей, помада</a:t>
            </a:r>
            <a:r>
              <a:rPr lang="ru-RU" sz="20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buFontTx/>
              <a:buChar char="-"/>
            </a:pPr>
            <a:r>
              <a:rPr lang="ru-RU" sz="20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«Коровья игра». Логопед называет первый слог МУ-, а ребенок должен продолжить слово. </a:t>
            </a:r>
            <a:r>
              <a:rPr lang="ru-RU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(Например: муха, мука, муравей, </a:t>
            </a:r>
            <a:r>
              <a:rPr lang="ru-RU" sz="20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Мухтар</a:t>
            </a:r>
            <a:r>
              <a:rPr lang="ru-RU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мухомор, музыка, мультфильм и т.д.)</a:t>
            </a:r>
            <a:r>
              <a:rPr lang="ru-RU" sz="20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Положить </a:t>
            </a:r>
            <a:r>
              <a:rPr lang="ru-RU" sz="2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картинки в таком порядке, чтобы последний слог предыдущего слова и первый слог последующего слова были одинаковыми (</a:t>
            </a:r>
            <a:r>
              <a:rPr lang="ru-RU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СОВА, ВАТА</a:t>
            </a:r>
            <a:r>
              <a:rPr lang="ru-RU" sz="2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lvl="0"/>
            <a:r>
              <a:rPr lang="ru-RU" sz="20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Логопед </a:t>
            </a:r>
            <a:r>
              <a:rPr lang="ru-RU" sz="2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называет слово, вставляя между слогами слово '</a:t>
            </a:r>
            <a:r>
              <a:rPr lang="ru-RU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'потом'' (''дальше'', ''затем''). </a:t>
            </a:r>
            <a:r>
              <a:rPr lang="ru-RU" sz="2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Ребенок составляет слово (</a:t>
            </a:r>
            <a:r>
              <a:rPr lang="ru-RU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</a:t>
            </a:r>
            <a:r>
              <a:rPr lang="ru-RU" sz="2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потом </a:t>
            </a:r>
            <a:r>
              <a:rPr lang="ru-RU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 - ПАУК</a:t>
            </a:r>
            <a:r>
              <a:rPr lang="ru-RU" sz="2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179512" y="3899957"/>
            <a:ext cx="89644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68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435280" cy="531033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     Этот дефект речевого развития характеризуется трудностями в произношении слов сложного слогового состава (нарушение порядка слогов в слове, пропуски либо добавление новых слогов или звуков). Как правило, диапазон данных нарушений варьируется: от незначительных трудностей произношения слов сложной слоговой структуры в условиях спонтанной речи до грубых нарушений при повторении ребёнком двух- и трёхсложных слов без стечения согласных даже с опорой на наглядность.</a:t>
            </a:r>
            <a:br>
              <a:rPr lang="ru-RU" sz="2400" dirty="0" smtClean="0"/>
            </a:b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Ольга\Pictures\2017-04-20 ФОТО дубль ТРИ самсунг\ФОТО дубль ТРИ самсунг 009.jpg"/>
          <p:cNvPicPr>
            <a:picLocks noChangeAspect="1" noChangeArrowheads="1"/>
          </p:cNvPicPr>
          <p:nvPr/>
        </p:nvPicPr>
        <p:blipFill>
          <a:blip r:embed="rId3" cstate="print"/>
          <a:srcRect t="1642" b="16276"/>
          <a:stretch>
            <a:fillRect/>
          </a:stretch>
        </p:blipFill>
        <p:spPr bwMode="auto">
          <a:xfrm>
            <a:off x="283121" y="764703"/>
            <a:ext cx="3600400" cy="4248473"/>
          </a:xfrm>
          <a:prstGeom prst="rect">
            <a:avLst/>
          </a:prstGeom>
          <a:ln w="28575" cap="sq">
            <a:solidFill>
              <a:srgbClr val="80808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C:\Users\Ольга\Pictures\2017-04-20 ФОТО дубль ТРИ самсунг\ФОТО дубль ТРИ самсунг 008.jpg"/>
          <p:cNvPicPr>
            <a:picLocks noChangeAspect="1" noChangeArrowheads="1"/>
          </p:cNvPicPr>
          <p:nvPr/>
        </p:nvPicPr>
        <p:blipFill>
          <a:blip r:embed="rId4" cstate="print"/>
          <a:srcRect l="7306" t="24658"/>
          <a:stretch>
            <a:fillRect/>
          </a:stretch>
        </p:blipFill>
        <p:spPr bwMode="auto">
          <a:xfrm>
            <a:off x="5148064" y="2060848"/>
            <a:ext cx="3654406" cy="4536504"/>
          </a:xfrm>
          <a:prstGeom prst="rect">
            <a:avLst/>
          </a:prstGeom>
          <a:ln w="28575" cap="sq">
            <a:solidFill>
              <a:srgbClr val="80808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Блок-схема: перфолента 4"/>
          <p:cNvSpPr/>
          <p:nvPr/>
        </p:nvSpPr>
        <p:spPr>
          <a:xfrm>
            <a:off x="251270" y="5229200"/>
            <a:ext cx="3960689" cy="1440160"/>
          </a:xfrm>
          <a:prstGeom prst="flowChartPunchedTap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Цель: Упражнять в синтезе двухсложных, трехсложных  слов.</a:t>
            </a:r>
            <a:endParaRPr lang="ru-RU" sz="2000" b="1" dirty="0"/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4211960" y="764704"/>
            <a:ext cx="3816424" cy="1008112"/>
          </a:xfrm>
          <a:prstGeom prst="flowChartPunchedTap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Игра «Слоговые кубики»</a:t>
            </a:r>
            <a:endParaRPr lang="ru-RU" sz="2000" dirty="0">
              <a:solidFill>
                <a:schemeClr val="bg1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Лента лицом вниз 2"/>
          <p:cNvSpPr/>
          <p:nvPr/>
        </p:nvSpPr>
        <p:spPr>
          <a:xfrm>
            <a:off x="0" y="620688"/>
            <a:ext cx="9144000" cy="1080120"/>
          </a:xfrm>
          <a:prstGeom prst="ribbon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0000"/>
              </a:lnSpc>
            </a:pPr>
            <a:r>
              <a:rPr lang="ru-RU" b="1" i="1">
                <a:solidFill>
                  <a:schemeClr val="bg1"/>
                </a:solidFill>
              </a:rPr>
              <a:t>Упражнения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9512" y="1844824"/>
            <a:ext cx="8784976" cy="4824536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После 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отработки слов различной слоговой структуры на уровне слова необходимо отработать их на </a:t>
            </a:r>
            <a:r>
              <a:rPr lang="ru-RU" sz="2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материале </a:t>
            </a:r>
            <a:r>
              <a:rPr lang="ru-RU" sz="2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чистоговорок</a:t>
            </a:r>
            <a:r>
              <a:rPr lang="ru-RU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законченных предложений, стихов </a:t>
            </a:r>
            <a:r>
              <a:rPr lang="ru-RU" sz="2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других текстов.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правило, дети с тяжелой речевой патологией не запоминают стихов, тем более состоящих из 4 и более строк. Поэтому с ними следует начинать разучивать двустишия. Заучивание должно проводиться с опорой на предметные картинки. При заучивании стихов необходимо убедиться в понимании детьми их содержания. Для этого логопед задает вопросы по картинке.</a:t>
            </a:r>
          </a:p>
        </p:txBody>
      </p:sp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179512" y="3899957"/>
            <a:ext cx="89644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04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28206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72" y="980729"/>
            <a:ext cx="2070407" cy="2767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s11767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936488"/>
            <a:ext cx="2102461" cy="281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896" y="964337"/>
            <a:ext cx="2034466" cy="27281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2503" y="3956484"/>
            <a:ext cx="2086427" cy="27840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2637" y="3956483"/>
            <a:ext cx="2064571" cy="2767271"/>
          </a:xfrm>
          <a:prstGeom prst="rect">
            <a:avLst/>
          </a:prstGeom>
        </p:spPr>
      </p:pic>
      <p:pic>
        <p:nvPicPr>
          <p:cNvPr id="9" name="Picture 2" descr="s28206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233" y="3956482"/>
            <a:ext cx="2070408" cy="276727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gradFill>
              <a:gsLst>
                <a:gs pos="80750">
                  <a:srgbClr val="75C885"/>
                </a:gs>
                <a:gs pos="78500">
                  <a:srgbClr val="00B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 extrusionH="76200">
            <a:bevelB w="101600" prst="riblet"/>
            <a:extrusionClr>
              <a:srgbClr val="00B050"/>
            </a:extrusionClr>
          </a:sp3d>
        </p:spPr>
      </p:pic>
    </p:spTree>
    <p:extLst>
      <p:ext uri="{BB962C8B-B14F-4D97-AF65-F5344CB8AC3E}">
        <p14:creationId xmlns:p14="http://schemas.microsoft.com/office/powerpoint/2010/main" val="359749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654262"/>
              </p:ext>
            </p:extLst>
          </p:nvPr>
        </p:nvGraphicFramePr>
        <p:xfrm>
          <a:off x="323528" y="836711"/>
          <a:ext cx="8229600" cy="54828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4595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39695">
                <a:tc>
                  <a:txBody>
                    <a:bodyPr/>
                    <a:lstStyle/>
                    <a:p>
                      <a:endParaRPr lang="ru-RU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</a:tr>
              <a:tr h="36837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 </a:t>
                      </a:r>
                      <a:r>
                        <a:rPr lang="ru-RU" sz="2000" dirty="0" err="1" smtClean="0">
                          <a:effectLst/>
                        </a:rPr>
                        <a:t>А.Барто</a:t>
                      </a:r>
                      <a:r>
                        <a:rPr lang="ru-RU" sz="2000" dirty="0">
                          <a:effectLst/>
                        </a:rPr>
                        <a:t>. </a:t>
                      </a:r>
                      <a:r>
                        <a:rPr lang="ru-RU" sz="2000" dirty="0" smtClean="0">
                          <a:effectLst/>
                        </a:rPr>
                        <a:t> </a:t>
                      </a:r>
                      <a:r>
                        <a:rPr lang="ru-RU" sz="2000" dirty="0" err="1" smtClean="0">
                          <a:effectLst/>
                        </a:rPr>
                        <a:t>Мнемотаблица</a:t>
                      </a:r>
                      <a:r>
                        <a:rPr lang="ru-RU" sz="2000" dirty="0" smtClean="0">
                          <a:effectLst/>
                        </a:rPr>
                        <a:t> </a:t>
                      </a:r>
                      <a:r>
                        <a:rPr lang="ru-RU" sz="2000" dirty="0">
                          <a:effectLst/>
                        </a:rPr>
                        <a:t>на отрывок из ст. "Машенька" </a:t>
                      </a:r>
                      <a:br>
                        <a:rPr lang="ru-RU" sz="2000" dirty="0">
                          <a:effectLst/>
                        </a:rPr>
                      </a:br>
                      <a:r>
                        <a:rPr lang="ru-RU" sz="2000" dirty="0">
                          <a:effectLst/>
                        </a:rPr>
                        <a:t>Нарисуем огород, </a:t>
                      </a:r>
                      <a:br>
                        <a:rPr lang="ru-RU" sz="2000" dirty="0">
                          <a:effectLst/>
                        </a:rPr>
                      </a:br>
                      <a:r>
                        <a:rPr lang="ru-RU" sz="2000" dirty="0">
                          <a:effectLst/>
                        </a:rPr>
                        <a:t>Там смородина растет. </a:t>
                      </a:r>
                      <a:br>
                        <a:rPr lang="ru-RU" sz="2000" dirty="0">
                          <a:effectLst/>
                        </a:rPr>
                      </a:br>
                      <a:r>
                        <a:rPr lang="ru-RU" sz="2000" dirty="0">
                          <a:effectLst/>
                        </a:rPr>
                        <a:t>Два куста смородины, </a:t>
                      </a:r>
                      <a:br>
                        <a:rPr lang="ru-RU" sz="2000" dirty="0">
                          <a:effectLst/>
                        </a:rPr>
                      </a:br>
                      <a:r>
                        <a:rPr lang="ru-RU" sz="2000" dirty="0">
                          <a:effectLst/>
                        </a:rPr>
                        <a:t>Ягоды как бусины. </a:t>
                      </a:r>
                      <a:br>
                        <a:rPr lang="ru-RU" sz="2000" dirty="0">
                          <a:effectLst/>
                        </a:rPr>
                      </a:br>
                      <a:r>
                        <a:rPr lang="ru-RU" sz="2000" dirty="0">
                          <a:effectLst/>
                        </a:rPr>
                        <a:t>Черные Володины, </a:t>
                      </a:r>
                      <a:br>
                        <a:rPr lang="ru-RU" sz="2000" dirty="0">
                          <a:effectLst/>
                        </a:rPr>
                      </a:br>
                      <a:r>
                        <a:rPr lang="ru-RU" sz="2000" dirty="0">
                          <a:effectLst/>
                        </a:rPr>
                        <a:t>Красные Марусины. </a:t>
                      </a:r>
                      <a:endParaRPr lang="ru-RU" sz="20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/>
                      </a:r>
                      <a:br>
                        <a:rPr lang="ru-RU" sz="2000" dirty="0">
                          <a:effectLst/>
                        </a:rPr>
                      </a:b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</a:tr>
            </a:tbl>
          </a:graphicData>
        </a:graphic>
      </p:graphicFrame>
      <p:pic>
        <p:nvPicPr>
          <p:cNvPr id="1025" name="Picture 1" descr="http://logopsi.ucoz.com/_fr/2/s7147271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7109"/>
            <a:ext cx="34004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23528" y="155710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24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457200" y="692696"/>
          <a:ext cx="8229600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ятиугольник 4"/>
          <p:cNvSpPr/>
          <p:nvPr/>
        </p:nvSpPr>
        <p:spPr>
          <a:xfrm rot="16200000">
            <a:off x="1824816" y="-304540"/>
            <a:ext cx="5422361" cy="7992888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vert" wrap="square" lIns="257114" tIns="76200" rIns="142240" bIns="76200" numCol="1" spcCol="1270" anchor="ctr" anchorCtr="0">
            <a:noAutofit/>
          </a:bodyPr>
          <a:lstStyle/>
          <a:p>
            <a:pPr lvl="0" algn="ctr" defTabSz="8890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endParaRPr lang="ru-RU" sz="2000" kern="1200" dirty="0" smtClean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536" y="1988840"/>
            <a:ext cx="8352928" cy="468052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Лента лицом вниз 11"/>
          <p:cNvSpPr/>
          <p:nvPr/>
        </p:nvSpPr>
        <p:spPr>
          <a:xfrm>
            <a:off x="0" y="764704"/>
            <a:ext cx="9144000" cy="936104"/>
          </a:xfrm>
          <a:prstGeom prst="ribbon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r>
              <a:rPr lang="ru-RU" sz="2000" dirty="0" smtClean="0"/>
              <a:t>Фонематические представления</a:t>
            </a:r>
          </a:p>
          <a:p>
            <a:pPr lvl="0" algn="ctr">
              <a:lnSpc>
                <a:spcPct val="100000"/>
              </a:lnSpc>
            </a:pPr>
            <a:endParaRPr lang="ru-RU" dirty="0" smtClean="0"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539552" y="2113112"/>
            <a:ext cx="8064896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Разложить картинки под схемы слов, предложенные логопедом: (</a:t>
            </a:r>
            <a:r>
              <a:rPr kumimoji="0" lang="ru-RU" sz="20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дуб, сосна, береза, кот, коза, корова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Придумать родственные слова к слову снег (</a:t>
            </a:r>
            <a:r>
              <a:rPr kumimoji="0" lang="ru-RU" sz="20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снеговик, снежок, снежинка, снежный</a:t>
            </a:r>
            <a:r>
              <a:rPr lang="ru-RU" sz="2000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ru-RU" sz="200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sz="2000" b="1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Придумать слова, состоящие из 1, 2, 3, 4 слогов.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Цепочка слов (дети придумывают слово, начинающееся с последнего звука услышанного слова): </a:t>
            </a:r>
            <a:r>
              <a:rPr kumimoji="0" lang="ru-RU" sz="20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тигр — рыба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sz="2000" b="1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Придумать слова к схемам.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«Сундучок».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/>
              <a:t>«</a:t>
            </a:r>
            <a:r>
              <a:rPr lang="ru-RU" sz="2000" dirty="0"/>
              <a:t>Положи в сундучок все слова на</a:t>
            </a:r>
            <a:r>
              <a:rPr lang="ru-RU" sz="2000" i="1" dirty="0"/>
              <a:t> –ЧОК».</a:t>
            </a:r>
            <a:r>
              <a:rPr lang="ru-RU" sz="2000" dirty="0"/>
              <a:t>  Цель: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Придумать слова, оканчивающиеся на -ЧОК (</a:t>
            </a:r>
            <a:r>
              <a:rPr kumimoji="0" lang="ru-RU" sz="20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каблучок, сверчок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Придумать куклам имена, состоящие из 2 и 3 слогов;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одарить им подарки, названия которых состоят соответственно из 2 и 3 слогов (</a:t>
            </a:r>
            <a:r>
              <a:rPr kumimoji="0" lang="ru-RU" sz="20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используются картинки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Ольга\Pictures\2017-04-20 ФОТО дубль ТРИ самсунг\ФОТО дубль ТРИ самсунг 047.jpg"/>
          <p:cNvPicPr>
            <a:picLocks noChangeAspect="1" noChangeArrowheads="1"/>
          </p:cNvPicPr>
          <p:nvPr/>
        </p:nvPicPr>
        <p:blipFill>
          <a:blip r:embed="rId2" cstate="print"/>
          <a:srcRect l="6905" t="1824" r="7872" b="2980"/>
          <a:stretch>
            <a:fillRect/>
          </a:stretch>
        </p:blipFill>
        <p:spPr bwMode="auto">
          <a:xfrm rot="5400000">
            <a:off x="5065254" y="2816931"/>
            <a:ext cx="3045939" cy="4536506"/>
          </a:xfrm>
          <a:prstGeom prst="rect">
            <a:avLst/>
          </a:prstGeom>
          <a:ln w="28575" cap="sq">
            <a:solidFill>
              <a:srgbClr val="80808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C:\Users\Ольга\Pictures\2017-04-20 ФОТО дубль ТРИ самсунг\ФОТО дубль ТРИ самсунг 0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20688"/>
            <a:ext cx="3564396" cy="4464496"/>
          </a:xfrm>
          <a:prstGeom prst="rect">
            <a:avLst/>
          </a:prstGeom>
          <a:ln w="28575" cap="sq">
            <a:solidFill>
              <a:srgbClr val="80808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Блок-схема: перфолента 4"/>
          <p:cNvSpPr/>
          <p:nvPr/>
        </p:nvSpPr>
        <p:spPr>
          <a:xfrm>
            <a:off x="251520" y="5229200"/>
            <a:ext cx="3672408" cy="1484784"/>
          </a:xfrm>
          <a:prstGeom prst="flowChartPunchedTap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/>
              <a:t> </a:t>
            </a:r>
          </a:p>
          <a:p>
            <a:r>
              <a:rPr lang="ru-RU" b="1" dirty="0" smtClean="0"/>
              <a:t>Цель: Выстраивание цепочки слов с опорой на картинку (последний звук картинки).</a:t>
            </a:r>
            <a:endParaRPr lang="ru-RU" b="1" dirty="0"/>
          </a:p>
        </p:txBody>
      </p:sp>
      <p:sp>
        <p:nvSpPr>
          <p:cNvPr id="6" name="Блок-схема: перфолента 5"/>
          <p:cNvSpPr/>
          <p:nvPr/>
        </p:nvSpPr>
        <p:spPr>
          <a:xfrm>
            <a:off x="4860032" y="2060848"/>
            <a:ext cx="3456384" cy="1008112"/>
          </a:xfrm>
          <a:prstGeom prst="flowChartPunchedTap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Игра «Цепочка слов»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2158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611560" y="764704"/>
            <a:ext cx="7992888" cy="5760640"/>
          </a:xfrm>
          <a:prstGeom prst="horizontalScroll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>
                <a:cs typeface="Times New Roman" panose="02020603050405020304" pitchFamily="18" charset="0"/>
              </a:rPr>
              <a:t>Заключение. </a:t>
            </a:r>
            <a:r>
              <a:rPr lang="ru-RU" sz="2000" dirty="0">
                <a:cs typeface="Times New Roman" panose="02020603050405020304" pitchFamily="18" charset="0"/>
              </a:rPr>
              <a:t>Таким образом, в конце коррекционного обучения у детей формируется соответствующий уровень развития слоговой структуры. Дети умеют проводить звуковой анализ и синтез слов, пользуясь специальными терминами (звук, слог, гласные звуки, согласные звуки, твердость, мягкость) составлять схемы </a:t>
            </a:r>
            <a:r>
              <a:rPr lang="ru-RU" sz="2000" dirty="0" err="1">
                <a:cs typeface="Times New Roman" panose="02020603050405020304" pitchFamily="18" charset="0"/>
              </a:rPr>
              <a:t>звуко</a:t>
            </a:r>
            <a:r>
              <a:rPr lang="ru-RU" sz="2000" dirty="0">
                <a:cs typeface="Times New Roman" panose="02020603050405020304" pitchFamily="18" charset="0"/>
              </a:rPr>
              <a:t>-слогового состава слов различной сложности. </a:t>
            </a:r>
            <a:r>
              <a:rPr lang="ru-RU" sz="2000" dirty="0" smtClean="0">
                <a:cs typeface="Times New Roman" panose="02020603050405020304" pitchFamily="18" charset="0"/>
              </a:rPr>
              <a:t>Всё </a:t>
            </a:r>
            <a:r>
              <a:rPr lang="ru-RU" sz="2000" dirty="0">
                <a:cs typeface="Times New Roman" panose="02020603050405020304" pitchFamily="18" charset="0"/>
              </a:rPr>
              <a:t>это создает базу для дальнейшего успешного обучения чтению и письму в </a:t>
            </a:r>
            <a:r>
              <a:rPr lang="ru-RU" sz="2000" dirty="0" smtClean="0">
                <a:cs typeface="Times New Roman" panose="02020603050405020304" pitchFamily="18" charset="0"/>
              </a:rPr>
              <a:t>школе.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2265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152993"/>
            <a:ext cx="7704856" cy="5153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Литература: 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Агранович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З.Е. Логопедическая работа по преодолению нарушений слоговой структуры слов у детей. СПб: Детство-Пресс, 2000.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Большакова С.Е. Преодоление нарушений слоговой структуры слова у детей. Москва: Сфера, 2007.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Волина В.В. Учимся играя. Екатеринбург: Арго,1996.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Козырева Л.М. Мы читаем по слогам. Комплекс игр и упражнений для детей 5 – 7 лет. Москва: Гном и Д, 2006.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Курдвановская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Н.В., Ванюкова Л.С. Формирование слоговой структуры слова. Москва: Сфера, 2007.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Лалаева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Р.И., Серебрякова Н.В. Коррекция общего недоразвития речи у дошкольников. СПб: Союз,1999.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Лопухина И.С. Логопедия. Москва: Аквариум, 1996.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 Ткаченко Т.А. Коррекция нарушений слоговой структуры слова. Москва: Гном и Д, 2001.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 Филичева Т.Б., Чиркина Г.В. Подготовка к школе детей с общим недоразвитием речи в условиях специального детского сада. Москва: 1991.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10.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Четверушкина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Н.С. Слоговая структура слова. Москва: Гном и Д, 2001.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93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920654239"/>
              </p:ext>
            </p:extLst>
          </p:nvPr>
        </p:nvGraphicFramePr>
        <p:xfrm>
          <a:off x="1043608" y="908720"/>
          <a:ext cx="6840760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323528" y="980728"/>
          <a:ext cx="8568952" cy="5877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1439863" y="981075"/>
            <a:ext cx="6192837" cy="56165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Полилиния 4"/>
          <p:cNvSpPr/>
          <p:nvPr/>
        </p:nvSpPr>
        <p:spPr>
          <a:xfrm>
            <a:off x="2195736" y="836613"/>
            <a:ext cx="4752528" cy="936203"/>
          </a:xfrm>
          <a:custGeom>
            <a:avLst/>
            <a:gdLst>
              <a:gd name="connsiteX0" fmla="*/ 0 w 1857652"/>
              <a:gd name="connsiteY0" fmla="*/ 201250 h 1207474"/>
              <a:gd name="connsiteX1" fmla="*/ 58945 w 1857652"/>
              <a:gd name="connsiteY1" fmla="*/ 58945 h 1207474"/>
              <a:gd name="connsiteX2" fmla="*/ 201250 w 1857652"/>
              <a:gd name="connsiteY2" fmla="*/ 0 h 1207474"/>
              <a:gd name="connsiteX3" fmla="*/ 1656402 w 1857652"/>
              <a:gd name="connsiteY3" fmla="*/ 0 h 1207474"/>
              <a:gd name="connsiteX4" fmla="*/ 1798707 w 1857652"/>
              <a:gd name="connsiteY4" fmla="*/ 58945 h 1207474"/>
              <a:gd name="connsiteX5" fmla="*/ 1857652 w 1857652"/>
              <a:gd name="connsiteY5" fmla="*/ 201250 h 1207474"/>
              <a:gd name="connsiteX6" fmla="*/ 1857652 w 1857652"/>
              <a:gd name="connsiteY6" fmla="*/ 1006224 h 1207474"/>
              <a:gd name="connsiteX7" fmla="*/ 1798707 w 1857652"/>
              <a:gd name="connsiteY7" fmla="*/ 1148529 h 1207474"/>
              <a:gd name="connsiteX8" fmla="*/ 1656402 w 1857652"/>
              <a:gd name="connsiteY8" fmla="*/ 1207474 h 1207474"/>
              <a:gd name="connsiteX9" fmla="*/ 201250 w 1857652"/>
              <a:gd name="connsiteY9" fmla="*/ 1207474 h 1207474"/>
              <a:gd name="connsiteX10" fmla="*/ 58945 w 1857652"/>
              <a:gd name="connsiteY10" fmla="*/ 1148529 h 1207474"/>
              <a:gd name="connsiteX11" fmla="*/ 0 w 1857652"/>
              <a:gd name="connsiteY11" fmla="*/ 1006224 h 1207474"/>
              <a:gd name="connsiteX12" fmla="*/ 0 w 1857652"/>
              <a:gd name="connsiteY12" fmla="*/ 201250 h 1207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57652" h="1207474">
                <a:moveTo>
                  <a:pt x="0" y="201250"/>
                </a:moveTo>
                <a:cubicBezTo>
                  <a:pt x="0" y="147875"/>
                  <a:pt x="21203" y="96686"/>
                  <a:pt x="58945" y="58945"/>
                </a:cubicBezTo>
                <a:cubicBezTo>
                  <a:pt x="96687" y="21203"/>
                  <a:pt x="147876" y="0"/>
                  <a:pt x="201250" y="0"/>
                </a:cubicBezTo>
                <a:lnTo>
                  <a:pt x="1656402" y="0"/>
                </a:lnTo>
                <a:cubicBezTo>
                  <a:pt x="1709777" y="0"/>
                  <a:pt x="1760966" y="21203"/>
                  <a:pt x="1798707" y="58945"/>
                </a:cubicBezTo>
                <a:cubicBezTo>
                  <a:pt x="1836449" y="96687"/>
                  <a:pt x="1857652" y="147876"/>
                  <a:pt x="1857652" y="201250"/>
                </a:cubicBezTo>
                <a:lnTo>
                  <a:pt x="1857652" y="1006224"/>
                </a:lnTo>
                <a:cubicBezTo>
                  <a:pt x="1857652" y="1059599"/>
                  <a:pt x="1836449" y="1110788"/>
                  <a:pt x="1798707" y="1148529"/>
                </a:cubicBezTo>
                <a:cubicBezTo>
                  <a:pt x="1760965" y="1186271"/>
                  <a:pt x="1709777" y="1207474"/>
                  <a:pt x="1656402" y="1207474"/>
                </a:cubicBezTo>
                <a:lnTo>
                  <a:pt x="201250" y="1207474"/>
                </a:lnTo>
                <a:cubicBezTo>
                  <a:pt x="147875" y="1207474"/>
                  <a:pt x="96686" y="1186271"/>
                  <a:pt x="58945" y="1148529"/>
                </a:cubicBezTo>
                <a:cubicBezTo>
                  <a:pt x="21203" y="1110787"/>
                  <a:pt x="0" y="1059598"/>
                  <a:pt x="0" y="1006224"/>
                </a:cubicBezTo>
                <a:lnTo>
                  <a:pt x="0" y="201250"/>
                </a:lnTo>
                <a:close/>
              </a:path>
            </a:pathLst>
          </a:custGeom>
          <a:solidFill>
            <a:srgbClr val="FF9966"/>
          </a:solid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lIns="135144" tIns="135144" rIns="135144" bIns="135144" spcCol="1270" anchor="ctr"/>
          <a:lstStyle/>
          <a:p>
            <a:pPr algn="ctr" defTabSz="889000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Овладение грамотой</a:t>
            </a:r>
            <a:endParaRPr lang="ru-RU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5795963" y="1952625"/>
            <a:ext cx="3024187" cy="1439863"/>
          </a:xfrm>
          <a:custGeom>
            <a:avLst/>
            <a:gdLst>
              <a:gd name="connsiteX0" fmla="*/ 0 w 3024778"/>
              <a:gd name="connsiteY0" fmla="*/ 240051 h 1440275"/>
              <a:gd name="connsiteX1" fmla="*/ 70310 w 3024778"/>
              <a:gd name="connsiteY1" fmla="*/ 70309 h 1440275"/>
              <a:gd name="connsiteX2" fmla="*/ 240052 w 3024778"/>
              <a:gd name="connsiteY2" fmla="*/ 0 h 1440275"/>
              <a:gd name="connsiteX3" fmla="*/ 2784727 w 3024778"/>
              <a:gd name="connsiteY3" fmla="*/ 0 h 1440275"/>
              <a:gd name="connsiteX4" fmla="*/ 2954469 w 3024778"/>
              <a:gd name="connsiteY4" fmla="*/ 70310 h 1440275"/>
              <a:gd name="connsiteX5" fmla="*/ 3024778 w 3024778"/>
              <a:gd name="connsiteY5" fmla="*/ 240052 h 1440275"/>
              <a:gd name="connsiteX6" fmla="*/ 3024778 w 3024778"/>
              <a:gd name="connsiteY6" fmla="*/ 1200224 h 1440275"/>
              <a:gd name="connsiteX7" fmla="*/ 2954469 w 3024778"/>
              <a:gd name="connsiteY7" fmla="*/ 1369966 h 1440275"/>
              <a:gd name="connsiteX8" fmla="*/ 2784727 w 3024778"/>
              <a:gd name="connsiteY8" fmla="*/ 1440275 h 1440275"/>
              <a:gd name="connsiteX9" fmla="*/ 240051 w 3024778"/>
              <a:gd name="connsiteY9" fmla="*/ 1440275 h 1440275"/>
              <a:gd name="connsiteX10" fmla="*/ 70309 w 3024778"/>
              <a:gd name="connsiteY10" fmla="*/ 1369966 h 1440275"/>
              <a:gd name="connsiteX11" fmla="*/ 0 w 3024778"/>
              <a:gd name="connsiteY11" fmla="*/ 1200224 h 1440275"/>
              <a:gd name="connsiteX12" fmla="*/ 0 w 3024778"/>
              <a:gd name="connsiteY12" fmla="*/ 240051 h 144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24778" h="1440275">
                <a:moveTo>
                  <a:pt x="0" y="240051"/>
                </a:moveTo>
                <a:cubicBezTo>
                  <a:pt x="0" y="176385"/>
                  <a:pt x="25291" y="115328"/>
                  <a:pt x="70310" y="70309"/>
                </a:cubicBezTo>
                <a:cubicBezTo>
                  <a:pt x="115328" y="25291"/>
                  <a:pt x="176386" y="0"/>
                  <a:pt x="240052" y="0"/>
                </a:cubicBezTo>
                <a:lnTo>
                  <a:pt x="2784727" y="0"/>
                </a:lnTo>
                <a:cubicBezTo>
                  <a:pt x="2848393" y="0"/>
                  <a:pt x="2909450" y="25291"/>
                  <a:pt x="2954469" y="70310"/>
                </a:cubicBezTo>
                <a:cubicBezTo>
                  <a:pt x="2999487" y="115328"/>
                  <a:pt x="3024778" y="176386"/>
                  <a:pt x="3024778" y="240052"/>
                </a:cubicBezTo>
                <a:lnTo>
                  <a:pt x="3024778" y="1200224"/>
                </a:lnTo>
                <a:cubicBezTo>
                  <a:pt x="3024778" y="1263890"/>
                  <a:pt x="2999487" y="1324947"/>
                  <a:pt x="2954469" y="1369966"/>
                </a:cubicBezTo>
                <a:cubicBezTo>
                  <a:pt x="2909451" y="1414984"/>
                  <a:pt x="2848393" y="1440275"/>
                  <a:pt x="2784727" y="1440275"/>
                </a:cubicBezTo>
                <a:lnTo>
                  <a:pt x="240051" y="1440275"/>
                </a:lnTo>
                <a:cubicBezTo>
                  <a:pt x="176385" y="1440275"/>
                  <a:pt x="115328" y="1414984"/>
                  <a:pt x="70309" y="1369966"/>
                </a:cubicBezTo>
                <a:cubicBezTo>
                  <a:pt x="25291" y="1324948"/>
                  <a:pt x="0" y="1263890"/>
                  <a:pt x="0" y="1200224"/>
                </a:cubicBezTo>
                <a:lnTo>
                  <a:pt x="0" y="2400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lIns="146508" tIns="146508" rIns="146508" bIns="146508" spcCol="1270" anchor="ctr"/>
          <a:lstStyle/>
          <a:p>
            <a:pPr algn="ctr" defTabSz="889000">
              <a:spcAft>
                <a:spcPts val="0"/>
              </a:spcAft>
              <a:defRPr/>
            </a:pPr>
            <a:r>
              <a:rPr lang="ru-RU" sz="2000" b="1" dirty="0" smtClean="0"/>
              <a:t>Различать звуки речи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256213" y="3897313"/>
            <a:ext cx="2901950" cy="1206500"/>
          </a:xfrm>
          <a:custGeom>
            <a:avLst/>
            <a:gdLst>
              <a:gd name="connsiteX0" fmla="*/ 0 w 2901597"/>
              <a:gd name="connsiteY0" fmla="*/ 201250 h 1207474"/>
              <a:gd name="connsiteX1" fmla="*/ 58945 w 2901597"/>
              <a:gd name="connsiteY1" fmla="*/ 58945 h 1207474"/>
              <a:gd name="connsiteX2" fmla="*/ 201250 w 2901597"/>
              <a:gd name="connsiteY2" fmla="*/ 0 h 1207474"/>
              <a:gd name="connsiteX3" fmla="*/ 2700347 w 2901597"/>
              <a:gd name="connsiteY3" fmla="*/ 0 h 1207474"/>
              <a:gd name="connsiteX4" fmla="*/ 2842652 w 2901597"/>
              <a:gd name="connsiteY4" fmla="*/ 58945 h 1207474"/>
              <a:gd name="connsiteX5" fmla="*/ 2901597 w 2901597"/>
              <a:gd name="connsiteY5" fmla="*/ 201250 h 1207474"/>
              <a:gd name="connsiteX6" fmla="*/ 2901597 w 2901597"/>
              <a:gd name="connsiteY6" fmla="*/ 1006224 h 1207474"/>
              <a:gd name="connsiteX7" fmla="*/ 2842652 w 2901597"/>
              <a:gd name="connsiteY7" fmla="*/ 1148529 h 1207474"/>
              <a:gd name="connsiteX8" fmla="*/ 2700347 w 2901597"/>
              <a:gd name="connsiteY8" fmla="*/ 1207474 h 1207474"/>
              <a:gd name="connsiteX9" fmla="*/ 201250 w 2901597"/>
              <a:gd name="connsiteY9" fmla="*/ 1207474 h 1207474"/>
              <a:gd name="connsiteX10" fmla="*/ 58945 w 2901597"/>
              <a:gd name="connsiteY10" fmla="*/ 1148529 h 1207474"/>
              <a:gd name="connsiteX11" fmla="*/ 0 w 2901597"/>
              <a:gd name="connsiteY11" fmla="*/ 1006224 h 1207474"/>
              <a:gd name="connsiteX12" fmla="*/ 0 w 2901597"/>
              <a:gd name="connsiteY12" fmla="*/ 201250 h 1207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01597" h="1207474">
                <a:moveTo>
                  <a:pt x="0" y="201250"/>
                </a:moveTo>
                <a:cubicBezTo>
                  <a:pt x="0" y="147875"/>
                  <a:pt x="21203" y="96686"/>
                  <a:pt x="58945" y="58945"/>
                </a:cubicBezTo>
                <a:cubicBezTo>
                  <a:pt x="96687" y="21203"/>
                  <a:pt x="147876" y="0"/>
                  <a:pt x="201250" y="0"/>
                </a:cubicBezTo>
                <a:lnTo>
                  <a:pt x="2700347" y="0"/>
                </a:lnTo>
                <a:cubicBezTo>
                  <a:pt x="2753722" y="0"/>
                  <a:pt x="2804911" y="21203"/>
                  <a:pt x="2842652" y="58945"/>
                </a:cubicBezTo>
                <a:cubicBezTo>
                  <a:pt x="2880394" y="96687"/>
                  <a:pt x="2901597" y="147876"/>
                  <a:pt x="2901597" y="201250"/>
                </a:cubicBezTo>
                <a:lnTo>
                  <a:pt x="2901597" y="1006224"/>
                </a:lnTo>
                <a:cubicBezTo>
                  <a:pt x="2901597" y="1059599"/>
                  <a:pt x="2880394" y="1110788"/>
                  <a:pt x="2842652" y="1148529"/>
                </a:cubicBezTo>
                <a:cubicBezTo>
                  <a:pt x="2804910" y="1186271"/>
                  <a:pt x="2753722" y="1207474"/>
                  <a:pt x="2700347" y="1207474"/>
                </a:cubicBezTo>
                <a:lnTo>
                  <a:pt x="201250" y="1207474"/>
                </a:lnTo>
                <a:cubicBezTo>
                  <a:pt x="147875" y="1207474"/>
                  <a:pt x="96686" y="1186271"/>
                  <a:pt x="58945" y="1148529"/>
                </a:cubicBezTo>
                <a:cubicBezTo>
                  <a:pt x="21203" y="1110787"/>
                  <a:pt x="0" y="1059598"/>
                  <a:pt x="0" y="1006224"/>
                </a:cubicBezTo>
                <a:lnTo>
                  <a:pt x="0" y="2012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lIns="135144" tIns="135144" rIns="135144" bIns="135144" spcCol="1270" anchor="ctr"/>
          <a:lstStyle/>
          <a:p>
            <a:pPr algn="ctr" defTabSz="889000">
              <a:spcAft>
                <a:spcPts val="0"/>
              </a:spcAft>
              <a:defRPr/>
            </a:pPr>
            <a:r>
              <a:rPr lang="ru-RU" sz="2000" b="1" dirty="0" smtClean="0"/>
              <a:t>Делить слоги – на звуки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132138" y="5373688"/>
            <a:ext cx="3168054" cy="125888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 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tx2"/>
                </a:solidFill>
                <a:cs typeface="Times New Roman" pitchFamily="18" charset="0"/>
              </a:rPr>
              <a:t>Определять последовательность звуков в слове   </a:t>
            </a:r>
            <a:endParaRPr lang="ru-RU" sz="2000" dirty="0">
              <a:solidFill>
                <a:schemeClr val="tx2"/>
              </a:solidFill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863600" y="3860800"/>
            <a:ext cx="2728913" cy="1214438"/>
          </a:xfrm>
          <a:custGeom>
            <a:avLst/>
            <a:gdLst>
              <a:gd name="connsiteX0" fmla="*/ 0 w 2729541"/>
              <a:gd name="connsiteY0" fmla="*/ 202413 h 1214453"/>
              <a:gd name="connsiteX1" fmla="*/ 59286 w 2729541"/>
              <a:gd name="connsiteY1" fmla="*/ 59285 h 1214453"/>
              <a:gd name="connsiteX2" fmla="*/ 202414 w 2729541"/>
              <a:gd name="connsiteY2" fmla="*/ 0 h 1214453"/>
              <a:gd name="connsiteX3" fmla="*/ 2527128 w 2729541"/>
              <a:gd name="connsiteY3" fmla="*/ 0 h 1214453"/>
              <a:gd name="connsiteX4" fmla="*/ 2670256 w 2729541"/>
              <a:gd name="connsiteY4" fmla="*/ 59286 h 1214453"/>
              <a:gd name="connsiteX5" fmla="*/ 2729541 w 2729541"/>
              <a:gd name="connsiteY5" fmla="*/ 202414 h 1214453"/>
              <a:gd name="connsiteX6" fmla="*/ 2729541 w 2729541"/>
              <a:gd name="connsiteY6" fmla="*/ 1012040 h 1214453"/>
              <a:gd name="connsiteX7" fmla="*/ 2670256 w 2729541"/>
              <a:gd name="connsiteY7" fmla="*/ 1155168 h 1214453"/>
              <a:gd name="connsiteX8" fmla="*/ 2527128 w 2729541"/>
              <a:gd name="connsiteY8" fmla="*/ 1214453 h 1214453"/>
              <a:gd name="connsiteX9" fmla="*/ 202413 w 2729541"/>
              <a:gd name="connsiteY9" fmla="*/ 1214453 h 1214453"/>
              <a:gd name="connsiteX10" fmla="*/ 59285 w 2729541"/>
              <a:gd name="connsiteY10" fmla="*/ 1155167 h 1214453"/>
              <a:gd name="connsiteX11" fmla="*/ 0 w 2729541"/>
              <a:gd name="connsiteY11" fmla="*/ 1012039 h 1214453"/>
              <a:gd name="connsiteX12" fmla="*/ 0 w 2729541"/>
              <a:gd name="connsiteY12" fmla="*/ 202413 h 1214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29541" h="1214453">
                <a:moveTo>
                  <a:pt x="0" y="202413"/>
                </a:moveTo>
                <a:cubicBezTo>
                  <a:pt x="0" y="148730"/>
                  <a:pt x="21326" y="97245"/>
                  <a:pt x="59286" y="59285"/>
                </a:cubicBezTo>
                <a:cubicBezTo>
                  <a:pt x="97246" y="21325"/>
                  <a:pt x="148730" y="0"/>
                  <a:pt x="202414" y="0"/>
                </a:cubicBezTo>
                <a:lnTo>
                  <a:pt x="2527128" y="0"/>
                </a:lnTo>
                <a:cubicBezTo>
                  <a:pt x="2580811" y="0"/>
                  <a:pt x="2632296" y="21326"/>
                  <a:pt x="2670256" y="59286"/>
                </a:cubicBezTo>
                <a:cubicBezTo>
                  <a:pt x="2708216" y="97246"/>
                  <a:pt x="2729541" y="148730"/>
                  <a:pt x="2729541" y="202414"/>
                </a:cubicBezTo>
                <a:lnTo>
                  <a:pt x="2729541" y="1012040"/>
                </a:lnTo>
                <a:cubicBezTo>
                  <a:pt x="2729541" y="1065723"/>
                  <a:pt x="2708215" y="1117208"/>
                  <a:pt x="2670256" y="1155168"/>
                </a:cubicBezTo>
                <a:cubicBezTo>
                  <a:pt x="2632296" y="1193128"/>
                  <a:pt x="2580812" y="1214453"/>
                  <a:pt x="2527128" y="1214453"/>
                </a:cubicBezTo>
                <a:lnTo>
                  <a:pt x="202413" y="1214453"/>
                </a:lnTo>
                <a:cubicBezTo>
                  <a:pt x="148730" y="1214453"/>
                  <a:pt x="97245" y="1193127"/>
                  <a:pt x="59285" y="1155167"/>
                </a:cubicBezTo>
                <a:cubicBezTo>
                  <a:pt x="21325" y="1117207"/>
                  <a:pt x="0" y="1065723"/>
                  <a:pt x="0" y="1012039"/>
                </a:cubicBezTo>
                <a:lnTo>
                  <a:pt x="0" y="20241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lIns="135485" tIns="135485" rIns="135485" bIns="135485" spcCol="1270" anchor="ctr"/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2000" b="1" dirty="0" smtClean="0"/>
              <a:t>Делить слова на слоги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287338" y="1952625"/>
            <a:ext cx="3162300" cy="1466850"/>
          </a:xfrm>
          <a:custGeom>
            <a:avLst/>
            <a:gdLst>
              <a:gd name="connsiteX0" fmla="*/ 0 w 3162485"/>
              <a:gd name="connsiteY0" fmla="*/ 244530 h 1467153"/>
              <a:gd name="connsiteX1" fmla="*/ 71621 w 3162485"/>
              <a:gd name="connsiteY1" fmla="*/ 71621 h 1467153"/>
              <a:gd name="connsiteX2" fmla="*/ 244530 w 3162485"/>
              <a:gd name="connsiteY2" fmla="*/ 0 h 1467153"/>
              <a:gd name="connsiteX3" fmla="*/ 2917955 w 3162485"/>
              <a:gd name="connsiteY3" fmla="*/ 0 h 1467153"/>
              <a:gd name="connsiteX4" fmla="*/ 3090864 w 3162485"/>
              <a:gd name="connsiteY4" fmla="*/ 71621 h 1467153"/>
              <a:gd name="connsiteX5" fmla="*/ 3162485 w 3162485"/>
              <a:gd name="connsiteY5" fmla="*/ 244530 h 1467153"/>
              <a:gd name="connsiteX6" fmla="*/ 3162485 w 3162485"/>
              <a:gd name="connsiteY6" fmla="*/ 1222623 h 1467153"/>
              <a:gd name="connsiteX7" fmla="*/ 3090864 w 3162485"/>
              <a:gd name="connsiteY7" fmla="*/ 1395532 h 1467153"/>
              <a:gd name="connsiteX8" fmla="*/ 2917955 w 3162485"/>
              <a:gd name="connsiteY8" fmla="*/ 1467153 h 1467153"/>
              <a:gd name="connsiteX9" fmla="*/ 244530 w 3162485"/>
              <a:gd name="connsiteY9" fmla="*/ 1467153 h 1467153"/>
              <a:gd name="connsiteX10" fmla="*/ 71621 w 3162485"/>
              <a:gd name="connsiteY10" fmla="*/ 1395532 h 1467153"/>
              <a:gd name="connsiteX11" fmla="*/ 0 w 3162485"/>
              <a:gd name="connsiteY11" fmla="*/ 1222623 h 1467153"/>
              <a:gd name="connsiteX12" fmla="*/ 0 w 3162485"/>
              <a:gd name="connsiteY12" fmla="*/ 244530 h 1467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62485" h="1467153">
                <a:moveTo>
                  <a:pt x="0" y="244530"/>
                </a:moveTo>
                <a:cubicBezTo>
                  <a:pt x="0" y="179677"/>
                  <a:pt x="25763" y="117479"/>
                  <a:pt x="71621" y="71621"/>
                </a:cubicBezTo>
                <a:cubicBezTo>
                  <a:pt x="117479" y="25763"/>
                  <a:pt x="179677" y="0"/>
                  <a:pt x="244530" y="0"/>
                </a:cubicBezTo>
                <a:lnTo>
                  <a:pt x="2917955" y="0"/>
                </a:lnTo>
                <a:cubicBezTo>
                  <a:pt x="2982808" y="0"/>
                  <a:pt x="3045006" y="25763"/>
                  <a:pt x="3090864" y="71621"/>
                </a:cubicBezTo>
                <a:cubicBezTo>
                  <a:pt x="3136722" y="117479"/>
                  <a:pt x="3162485" y="179677"/>
                  <a:pt x="3162485" y="244530"/>
                </a:cubicBezTo>
                <a:lnTo>
                  <a:pt x="3162485" y="1222623"/>
                </a:lnTo>
                <a:cubicBezTo>
                  <a:pt x="3162485" y="1287476"/>
                  <a:pt x="3136722" y="1349674"/>
                  <a:pt x="3090864" y="1395532"/>
                </a:cubicBezTo>
                <a:cubicBezTo>
                  <a:pt x="3045006" y="1441390"/>
                  <a:pt x="2982808" y="1467153"/>
                  <a:pt x="2917955" y="1467153"/>
                </a:cubicBezTo>
                <a:lnTo>
                  <a:pt x="244530" y="1467153"/>
                </a:lnTo>
                <a:cubicBezTo>
                  <a:pt x="179677" y="1467153"/>
                  <a:pt x="117479" y="1441390"/>
                  <a:pt x="71621" y="1395532"/>
                </a:cubicBezTo>
                <a:cubicBezTo>
                  <a:pt x="25763" y="1349674"/>
                  <a:pt x="0" y="1287476"/>
                  <a:pt x="0" y="1222623"/>
                </a:cubicBezTo>
                <a:lnTo>
                  <a:pt x="0" y="24453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lIns="147821" tIns="147821" rIns="147821" bIns="147821" spcCol="1270" anchor="ctr"/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2000" b="1" dirty="0" smtClean="0"/>
              <a:t>Выделять звуки из состава слова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определять последовательность звуков в слове.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определять последовательность звуков в слове.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определять последовательность звуков в слове.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определять последовательность звуков в слове.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определять последовательность звуков в слове.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Ольга\Pictures\2017-04-20 ФОТО дубль три\ФОТО дубль три 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5419" y="2415442"/>
            <a:ext cx="1681247" cy="22916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C:\Users\Ольга\Pictures\2017-04-20 ФОТО дубль ТРИ самсунг\ФОТО дубль ТРИ самсунг 044.jpg"/>
          <p:cNvPicPr>
            <a:picLocks noChangeAspect="1" noChangeArrowheads="1"/>
          </p:cNvPicPr>
          <p:nvPr/>
        </p:nvPicPr>
        <p:blipFill>
          <a:blip r:embed="rId3" cstate="print"/>
          <a:srcRect b="3535"/>
          <a:stretch>
            <a:fillRect/>
          </a:stretch>
        </p:blipFill>
        <p:spPr bwMode="auto">
          <a:xfrm>
            <a:off x="3271300" y="694933"/>
            <a:ext cx="2016224" cy="27934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C:\Users\Ольга\Pictures\2017-04-20 ФОТО дубль ТРИ самсунг\ФОТО дубль ТРИ самсунг 048.jpg"/>
          <p:cNvPicPr>
            <a:picLocks noChangeAspect="1" noChangeArrowheads="1"/>
          </p:cNvPicPr>
          <p:nvPr/>
        </p:nvPicPr>
        <p:blipFill>
          <a:blip r:embed="rId4" cstate="print"/>
          <a:srcRect l="4633" t="33192" r="2703" b="17001"/>
          <a:stretch>
            <a:fillRect/>
          </a:stretch>
        </p:blipFill>
        <p:spPr bwMode="auto">
          <a:xfrm rot="5400000">
            <a:off x="6881006" y="4742192"/>
            <a:ext cx="2325256" cy="17150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C:\Users\Ольга\Pictures\2017-04-20 ФОТО дубль ТРИ самсунг\ФОТО дубль ТРИ самсунг 045.jpg"/>
          <p:cNvPicPr>
            <a:picLocks noChangeAspect="1" noChangeArrowheads="1"/>
          </p:cNvPicPr>
          <p:nvPr/>
        </p:nvPicPr>
        <p:blipFill>
          <a:blip r:embed="rId5" cstate="print"/>
          <a:srcRect t="17519" b="8023"/>
          <a:stretch>
            <a:fillRect/>
          </a:stretch>
        </p:blipFill>
        <p:spPr bwMode="auto">
          <a:xfrm>
            <a:off x="234701" y="564037"/>
            <a:ext cx="2619103" cy="17248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Users\Ольга\Pictures\2017-04-20 ФОТО дубль ТРИ самсунг\ФОТО дубль ТРИ самсунг 046.jpg"/>
          <p:cNvPicPr>
            <a:picLocks noChangeAspect="1" noChangeArrowheads="1"/>
          </p:cNvPicPr>
          <p:nvPr/>
        </p:nvPicPr>
        <p:blipFill>
          <a:blip r:embed="rId6" cstate="print"/>
          <a:srcRect l="6496" r="29580"/>
          <a:stretch>
            <a:fillRect/>
          </a:stretch>
        </p:blipFill>
        <p:spPr bwMode="auto">
          <a:xfrm>
            <a:off x="3819550" y="3520950"/>
            <a:ext cx="1956582" cy="25945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C:\Users\Ольга\Pictures\2017-04-20 ФОТО дубль три\ФОТО дубль три 013.jpg"/>
          <p:cNvPicPr>
            <a:picLocks noChangeAspect="1" noChangeArrowheads="1"/>
          </p:cNvPicPr>
          <p:nvPr/>
        </p:nvPicPr>
        <p:blipFill>
          <a:blip r:embed="rId7" cstate="print"/>
          <a:srcRect l="3016" t="41935" b="11290"/>
          <a:stretch>
            <a:fillRect/>
          </a:stretch>
        </p:blipFill>
        <p:spPr bwMode="auto">
          <a:xfrm>
            <a:off x="87960" y="4865630"/>
            <a:ext cx="3816423" cy="18626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C:\Users\Ольга\Pictures\2017-04-20 ФОТО дубль ТРИ самсунг\ФОТО дубль ТРИ самсунг 009.jpg"/>
          <p:cNvPicPr>
            <a:picLocks noChangeAspect="1" noChangeArrowheads="1"/>
          </p:cNvPicPr>
          <p:nvPr/>
        </p:nvPicPr>
        <p:blipFill>
          <a:blip r:embed="rId8" cstate="print"/>
          <a:srcRect t="1642" b="16276"/>
          <a:stretch>
            <a:fillRect/>
          </a:stretch>
        </p:blipFill>
        <p:spPr bwMode="auto">
          <a:xfrm>
            <a:off x="5123505" y="2192840"/>
            <a:ext cx="1777306" cy="24352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C:\Users\Ольга\Pictures\2017-04-20 ФОТО дубль ТРИ самсунг\ФОТО дубль ТРИ самсунг 04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6905" t="1824" r="7872" b="2980"/>
          <a:stretch>
            <a:fillRect/>
          </a:stretch>
        </p:blipFill>
        <p:spPr bwMode="auto">
          <a:xfrm rot="5400000">
            <a:off x="6544413" y="85207"/>
            <a:ext cx="1824514" cy="28890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72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67544" y="1304930"/>
          <a:ext cx="8424936" cy="5553070"/>
        </p:xfrm>
        <a:graphic>
          <a:graphicData uri="http://schemas.openxmlformats.org/drawingml/2006/table">
            <a:tbl>
              <a:tblPr/>
              <a:tblGrid>
                <a:gridCol w="739760"/>
                <a:gridCol w="7685176"/>
              </a:tblGrid>
              <a:tr h="3363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этапы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35" marR="41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МАТЕРИАЛ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35" marR="41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7908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Подготовительный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35" marR="41235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Работа  на  невербальном  материале :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 развитие  концентрации  слухового  внимания,  памяти,  </a:t>
                      </a:r>
                      <a:r>
                        <a:rPr lang="ru-RU" sz="16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гнозиса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 работа  над  ритмом.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 формирование  общих  координационных  движений.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 развитие  динамического  </a:t>
                      </a:r>
                      <a:r>
                        <a:rPr lang="ru-RU" sz="16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праксиса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 развитие  реципрокной  координации  движений.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 графические упражнения  на  переключение.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Работа  на  вербальном  материале  :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 формирование  пространственно -  временных  представлений.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 формирование  умения  слушать  речь  и  выполнять  инструкции.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 различение  громкой  и  шепотной  речи.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 развитие  подражательности.</a:t>
                      </a:r>
                    </a:p>
                  </a:txBody>
                  <a:tcPr marL="41235" marR="41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4079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Коррекцион</a:t>
                      </a:r>
                      <a:endParaRPr lang="ru-RU" sz="1600" b="1" dirty="0" smtClean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ный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35" marR="41235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 уровень  гласных  звуков.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  уровень  слогов.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  уровень  слова.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  фонематический и  слоговой  анализ  и  синтез  слов.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 </a:t>
                      </a:r>
                      <a:r>
                        <a:rPr lang="ru-RU" sz="1600" i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фонематические  представления.  </a:t>
                      </a:r>
                    </a:p>
                  </a:txBody>
                  <a:tcPr marL="41235" marR="41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2597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Заключительн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ый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35" marR="41235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Использование  полученных  навыков  точного  воспроизведения  слоговой  структуры  слова  в  самостоятельной  речи.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235" marR="41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07096" y="548680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Этапы коррекционной работы по формированию слоговой структуры слов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457200" y="692696"/>
          <a:ext cx="8229600" cy="6165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1630</TotalTime>
  <Words>1811</Words>
  <Application>Microsoft Office PowerPoint</Application>
  <PresentationFormat>Экран (4:3)</PresentationFormat>
  <Paragraphs>206</Paragraphs>
  <Slides>37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5" baseType="lpstr">
      <vt:lpstr>Arial</vt:lpstr>
      <vt:lpstr>Calibri</vt:lpstr>
      <vt:lpstr>Georgia</vt:lpstr>
      <vt:lpstr>Symbol</vt:lpstr>
      <vt:lpstr>Times New Roman</vt:lpstr>
      <vt:lpstr>Trebuchet MS</vt:lpstr>
      <vt:lpstr>Wingdings 2</vt:lpstr>
      <vt:lpstr>Городская</vt:lpstr>
      <vt:lpstr>НУН ДОО ЦРР «Якутскэнерго» д/с № 84 «Искорка»      МБДОУ д/с № 29 «Золотая рыбка»  Использование развивающих игр и упражнений в работе  по преодолению нарушений слоговой структуры слова у детей     </vt:lpstr>
      <vt:lpstr>      Среди разнообразных нарушений речи у детей дошкольного возраста одним из наиболее трудных для коррекции является такое особое проявление речевой патологии, как нарушение слоговой структуры слов. Практика логопедической работы показывает, что часто на первый план в дошкольном возрасте выдвигается коррекция звукопроизношения и недооценивается значение формирования слоговой структуры слов, и это одна из причин возникновения дисграфий и  дислексий у школьников.  </vt:lpstr>
      <vt:lpstr>     Этот дефект речевого развития характеризуется трудностями в произношении слов сложного слогового состава (нарушение порядка слогов в слове, пропуски либо добавление новых слогов или звуков). Как правило, диапазон данных нарушений варьируется: от незначительных трудностей произношения слов сложной слоговой структуры в условиях спонтанной речи до грубых нарушений при повторении ребёнком двух- и трёхсложных слов без стечения согласных даже с опорой на наглядность.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на невербальном материале Игры и упражнения на развитие концентрации слухового внимания, слухового гнозиса и слуховой памяти на материале неречевых звуков (Где позвонили? Узнай музыкальный инструмент по звуку.  Сколько раз ударили в барабан?). Работа над ритмом (сначала над простым, затем над сложным). Детям предлагаются различные способы воспроизведения ритма:  - прохлопывание в ладоши,  - отстукивание мячом об пол,  - использование музыкальных инструментов  (барабан, бубен, металлофон) </vt:lpstr>
      <vt:lpstr>  Работа на вербальном материале 1. Игры и упражнения, направленные на формирование таких пространственно-временных представлений, как начало, середина,   конец;  перед,  за,   после; первый,  последний.  Данные понятия важны при усвоении ребенком последовательности звуко-слогового ряда, звуконаполняемости слов простой и  сложной  слоговой  структуры. 2. При создании игровых ситуаций с использованием, например, русской народной сказки «Репка». В ходе беседы с ребенком уточняются и закрепляются понятия: первый — последний, начало — середина — конец, между — за — перед —после (Кто тянул репку первым? Кто стоял между дедкой и внучкой? Кто стоял за бабкой? И т.д.). 3. Формирование звукопроизношения на данном этапе не является самостоятельной задачей: оно тесно связано с усвоением слов разной слоговой структуры. Детей обучают неосознанному членению слов на слоги, послоговому проговариванию слова. Воспроизведение слова сопровождается прохлопыванием с соблюдением ритма. Проговариваются прямые одинаковые слоги (да-да, да-да), слоги с разными звуками (ма-па, па-ма), закрытые и обратные слоги (пап-ап). 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НУН ДОО ЦРР «Якутскэнерго» д/с № 84 «Искорка»     Коррекционно-развивающие игры  как средство развития звуко-слоговой структуры слова </dc:title>
  <dc:creator>Ольга</dc:creator>
  <cp:lastModifiedBy>Пользователь Windows</cp:lastModifiedBy>
  <cp:revision>124</cp:revision>
  <dcterms:created xsi:type="dcterms:W3CDTF">2017-04-19T11:25:38Z</dcterms:created>
  <dcterms:modified xsi:type="dcterms:W3CDTF">2019-11-11T12:59:19Z</dcterms:modified>
</cp:coreProperties>
</file>