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  <p:sldId id="271" r:id="rId17"/>
    <p:sldId id="272" r:id="rId18"/>
    <p:sldId id="275" r:id="rId19"/>
    <p:sldId id="276" r:id="rId20"/>
    <p:sldId id="279" r:id="rId21"/>
    <p:sldId id="280" r:id="rId22"/>
    <p:sldId id="282" r:id="rId23"/>
    <p:sldId id="281" r:id="rId24"/>
    <p:sldId id="283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BA86"/>
    <a:srgbClr val="CCFFFF"/>
    <a:srgbClr val="660033"/>
    <a:srgbClr val="CC3300"/>
    <a:srgbClr val="00FF99"/>
    <a:srgbClr val="FFCC00"/>
    <a:srgbClr val="0000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0" autoAdjust="0"/>
    <p:restoredTop sz="94660"/>
  </p:normalViewPr>
  <p:slideViewPr>
    <p:cSldViewPr>
      <p:cViewPr varScale="1">
        <p:scale>
          <a:sx n="69" d="100"/>
          <a:sy n="69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8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5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8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7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3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65EA-D410-4EA2-84A2-540A7E4E220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91F-9484-4C53-BD80-425BFAE6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6;&#1083;&#1103;%20&#1086;&#1082;&#1089;&#1072;&#1085;&#1099;%20&#1042;&#1080;&#1082;&#1090;&#1086;&#1088;&#1086;&#1074;&#1085;&#1099;\&#1085;&#1072;%2018%20&#1092;&#1077;&#1074;&#1088;&#1072;&#1083;&#1103;%20&#1091;&#1095;&#1080;&#1090;&#1077;&#1083;&#1100;%20&#1075;&#1086;&#1076;&#1072;%20&#1091;&#1088;&#1086;&#1082;\&#1052;&#1086;&#1081;%20&#1092;&#1080;&#1083;&#1100;&#1084;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00B0F0"/>
            </a:gs>
            <a:gs pos="70000">
              <a:srgbClr val="C00000"/>
            </a:gs>
            <a:gs pos="88000">
              <a:schemeClr val="accent6">
                <a:lumMod val="75000"/>
              </a:schemeClr>
            </a:gs>
            <a:gs pos="100000">
              <a:srgbClr val="FFF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9512" y="1535507"/>
            <a:ext cx="8784976" cy="3240360"/>
          </a:xfrm>
          <a:prstGeom prst="rect">
            <a:avLst/>
          </a:prstGeom>
          <a:solidFill>
            <a:srgbClr val="CCFFFF"/>
          </a:solidFill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Z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J</a:t>
            </a:r>
            <a:r>
              <a:rPr kumimoji="0" lang="ru-RU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</a:t>
            </a:r>
            <a:r>
              <a:rPr kumimoji="0" lang="en-US" alt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</a:t>
            </a:r>
            <a:endParaRPr kumimoji="0" lang="en-US" alt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923660" cy="288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3926"/>
          <a:stretch/>
        </p:blipFill>
        <p:spPr bwMode="auto">
          <a:xfrm rot="1311881">
            <a:off x="7562962" y="785095"/>
            <a:ext cx="1261473" cy="195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5327"/>
            <a:ext cx="8992883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суффикс, определить действительное или страдательное причастие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7981" y="1640732"/>
            <a:ext cx="3669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Закапывающий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2601" y="2197591"/>
            <a:ext cx="24539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Любящий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0852" y="2781259"/>
            <a:ext cx="2542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Делавший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1814" y="3424644"/>
            <a:ext cx="3282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Выполненная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2601" y="4116695"/>
            <a:ext cx="2639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Искавший</a:t>
            </a:r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905" y="4720920"/>
            <a:ext cx="3215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Повысивший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60852" y="5251846"/>
            <a:ext cx="26901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Выросший</a:t>
            </a:r>
            <a:endParaRPr lang="ru-RU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7981" y="5850914"/>
            <a:ext cx="2834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Зависимый.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1571612"/>
            <a:ext cx="1468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68964" y="2220410"/>
            <a:ext cx="1221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</a:t>
            </a: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endParaRPr lang="ru-RU" sz="2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68964" y="2870646"/>
            <a:ext cx="1375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93303" y="3460061"/>
            <a:ext cx="1479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45400" y="4116696"/>
            <a:ext cx="1375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8429" y="4717871"/>
            <a:ext cx="1375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25386" y="5287661"/>
            <a:ext cx="1154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-ш, Д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14170" y="5873813"/>
            <a:ext cx="1441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-им, С.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445" y="2565774"/>
            <a:ext cx="8161110" cy="17264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FF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УМЕНИЙ</a:t>
            </a:r>
            <a:endParaRPr lang="ru-RU" sz="6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FF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25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0803"/>
            <a:ext cx="85448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Впишите в клетки причастия, образованные от глаголов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1"/>
            <a:ext cx="983278" cy="126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3015" y="1242429"/>
            <a:ext cx="3337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Закопать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070" y="1763236"/>
            <a:ext cx="3324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Засорить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837" y="2233772"/>
            <a:ext cx="3954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Хранить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страд.наст.вр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837" y="2721415"/>
            <a:ext cx="30712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Скакать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063" y="3228950"/>
            <a:ext cx="32031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Сделать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9669" y="3739222"/>
            <a:ext cx="3368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Срастись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8310" y="4228628"/>
            <a:ext cx="33320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Спрятать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797152"/>
            <a:ext cx="3121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Нестись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373216"/>
            <a:ext cx="3695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Делать (</a:t>
            </a:r>
            <a:r>
              <a:rPr lang="ru-RU" sz="24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страд.наст.вр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499992" y="1196753"/>
          <a:ext cx="4248470" cy="5006340"/>
        </p:xfrm>
        <a:graphic>
          <a:graphicData uri="http://schemas.openxmlformats.org/drawingml/2006/table">
            <a:tbl>
              <a:tblPr/>
              <a:tblGrid>
                <a:gridCol w="499820"/>
                <a:gridCol w="338113"/>
                <a:gridCol w="308713"/>
                <a:gridCol w="367515"/>
                <a:gridCol w="382215"/>
                <a:gridCol w="529222"/>
                <a:gridCol w="382215"/>
                <a:gridCol w="352814"/>
                <a:gridCol w="367515"/>
                <a:gridCol w="338113"/>
                <a:gridCol w="382215"/>
              </a:tblGrid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6372200" y="1268760"/>
            <a:ext cx="504056" cy="4936322"/>
            <a:chOff x="6660232" y="1052736"/>
            <a:chExt cx="432048" cy="5401737"/>
          </a:xfrm>
        </p:grpSpPr>
        <p:sp>
          <p:nvSpPr>
            <p:cNvPr id="35" name="TextBox 34"/>
            <p:cNvSpPr txBox="1"/>
            <p:nvPr/>
          </p:nvSpPr>
          <p:spPr>
            <a:xfrm>
              <a:off x="6660232" y="1052736"/>
              <a:ext cx="432048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П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60232" y="1700808"/>
              <a:ext cx="432048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Р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32240" y="2276872"/>
              <a:ext cx="288032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И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0232" y="2852936"/>
              <a:ext cx="360040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Ч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32240" y="3501008"/>
              <a:ext cx="288032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32240" y="4149080"/>
              <a:ext cx="288032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С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32240" y="4725144"/>
              <a:ext cx="288032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Т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32240" y="5373216"/>
              <a:ext cx="288032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И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2240" y="5949280"/>
              <a:ext cx="288032" cy="5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Е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644008" y="1196752"/>
            <a:ext cx="4211960" cy="54726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909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: слитно или раздельно</a:t>
            </a:r>
            <a:endParaRPr lang="ru-RU" sz="48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48" y="839507"/>
            <a:ext cx="3378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(НЕ)</a:t>
            </a:r>
            <a:r>
              <a:rPr lang="ru-RU" sz="32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годующий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648" y="1495789"/>
            <a:ext cx="38164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(НЕ)покорённый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120" y="2204864"/>
            <a:ext cx="30734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(НЕ)застроен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362" y="2886976"/>
            <a:ext cx="3885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(НЕ)вспаханный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095" y="3611564"/>
            <a:ext cx="3365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(НЕ)виданный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095" y="4369458"/>
            <a:ext cx="39308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(НЕ)</a:t>
            </a:r>
            <a:r>
              <a:rPr lang="ru-RU" sz="32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навидевший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043" y="5013176"/>
            <a:ext cx="5710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(НЕ)просмотренный мною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043" y="5805264"/>
            <a:ext cx="5866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(НЕ)сверкающий на солнце.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908720"/>
            <a:ext cx="2004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Слитно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1484784"/>
            <a:ext cx="2004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Слитно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2204864"/>
            <a:ext cx="2488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Раздельно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2852936"/>
            <a:ext cx="2004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Слитно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3501008"/>
            <a:ext cx="2004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Слитно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4365104"/>
            <a:ext cx="2004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Слитно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5085184"/>
            <a:ext cx="2488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Раздельно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5805264"/>
            <a:ext cx="2488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Раздельно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980728"/>
            <a:ext cx="2448272" cy="5400600"/>
          </a:xfrm>
          <a:prstGeom prst="rect">
            <a:avLst/>
          </a:prstGeom>
          <a:solidFill>
            <a:srgbClr val="FA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842" y="3474720"/>
            <a:ext cx="8478315" cy="24778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7200" b="1" cap="all" spc="0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7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cap="all" spc="0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7200" b="1" cap="all" spc="0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7200" b="1" cap="all" spc="0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72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72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72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84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131" y="476672"/>
            <a:ext cx="34050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ДВОРЕЦ</a:t>
            </a:r>
            <a:endParaRPr lang="ru-RU" sz="6000" b="1" cap="all" spc="0" dirty="0">
              <a:ln w="9000" cmpd="sng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589240"/>
            <a:ext cx="4256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6000" b="1" cap="all" spc="0" dirty="0">
              <a:ln w="9000" cmpd="sng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2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3016" y="5760"/>
            <a:ext cx="97646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правильно или нет расставлены знаки препинания</a:t>
            </a:r>
            <a:endParaRPr lang="ru-RU" sz="4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1706154"/>
            <a:ext cx="75608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Ветер</a:t>
            </a:r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дувший с моря</a:t>
            </a:r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всё время усиливался.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8923" y="1918999"/>
            <a:ext cx="418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9977" y="2968863"/>
            <a:ext cx="88475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Озарённый солнцем</a:t>
            </a:r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 пышно и ярко сиял над холодной и неприветливой водой.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7177" y="3362484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994" y="4405351"/>
            <a:ext cx="87756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Листва сорванная с деревьев закружилась в вихре и стала подниматься кверху.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21616" y="4524450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844" y="5733254"/>
            <a:ext cx="8401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Возвышавшийся над поверхностью озера мыс был похож на утюг.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02710" y="5781315"/>
            <a:ext cx="418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1961" y="188640"/>
            <a:ext cx="6960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исправь ошибки</a:t>
            </a:r>
            <a:endParaRPr lang="ru-RU" sz="4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679" y="1412776"/>
            <a:ext cx="7904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Росшие незабудки у ручья уже зацвели.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2733634"/>
            <a:ext cx="87117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Показавшееся солнце из-за туч ярко осветило лес и поляну.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4575508"/>
            <a:ext cx="85005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Молчаливо стоят одетые берёзы и клёны листвой.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3926"/>
          <a:stretch/>
        </p:blipFill>
        <p:spPr bwMode="auto">
          <a:xfrm rot="1311881">
            <a:off x="7763212" y="122899"/>
            <a:ext cx="942990" cy="146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2116"/>
            <a:ext cx="1406937" cy="2110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6449" y="297877"/>
            <a:ext cx="50272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6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Росшие 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ручья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незабудки уже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зацвели.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40" y="2780928"/>
            <a:ext cx="797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Показавшееся 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из-за туч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ярко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осветило лес и поляну.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Молчаливо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стоят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одетые 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листвой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берёзы и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клёны.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549676"/>
            <a:ext cx="8640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ПОВТОРИТЕЛЬНО-ОБОБЩАЮЩИЙ УРОК ПО ТЕМЕ </a:t>
            </a:r>
            <a:r>
              <a:rPr lang="ru-RU" sz="4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ПРИЧАСТИЕ</a:t>
            </a:r>
            <a:r>
              <a:rPr lang="ru-RU" sz="4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7"/>
            <a:ext cx="3523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sz="60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18" y="116632"/>
            <a:ext cx="46085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итоги</a:t>
            </a:r>
            <a:endParaRPr lang="ru-RU" sz="48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4580" y="921062"/>
            <a:ext cx="2598420" cy="46341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Calibri"/>
                <a:cs typeface="Times New Roman"/>
              </a:rPr>
              <a:t> 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Причастие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107440" y="1591013"/>
            <a:ext cx="516599" cy="1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87443" y="1927507"/>
            <a:ext cx="2937394" cy="40386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Форма глагола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4061582" y="2632829"/>
            <a:ext cx="685069" cy="5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89680" y="2924943"/>
            <a:ext cx="2298478" cy="396199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Признаки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87442" y="3321143"/>
            <a:ext cx="838200" cy="43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64832" y="3321143"/>
            <a:ext cx="693420" cy="43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47665" y="3755483"/>
            <a:ext cx="3024338" cy="37338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Прилагательного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2807" y="3767896"/>
            <a:ext cx="2004060" cy="37338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Глагола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92272" y="4141276"/>
            <a:ext cx="0" cy="44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07704" y="4590856"/>
            <a:ext cx="1917938" cy="89916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Признак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798209" y="4148650"/>
            <a:ext cx="769620" cy="37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32240" y="4148896"/>
            <a:ext cx="474345" cy="36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338918" y="4522029"/>
            <a:ext cx="1319333" cy="518407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ремя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10718" y="4516305"/>
            <a:ext cx="933450" cy="36576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792619" y="4148650"/>
            <a:ext cx="224790" cy="118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922807" y="5333560"/>
            <a:ext cx="2354636" cy="47170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Возвратность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7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0196" y="611278"/>
            <a:ext cx="1482239" cy="327660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Время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652915"/>
            <a:ext cx="933450" cy="36576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724128" y="1018675"/>
            <a:ext cx="201930" cy="51054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Прямая со стрелкой 6"/>
          <p:cNvCxnSpPr/>
          <p:nvPr/>
        </p:nvCxnSpPr>
        <p:spPr>
          <a:xfrm>
            <a:off x="6467078" y="1011301"/>
            <a:ext cx="381000" cy="51054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4644008" y="1529215"/>
            <a:ext cx="1515614" cy="42672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Сов.вид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8358" y="1521595"/>
            <a:ext cx="1838058" cy="43434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Несов.вид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524040" y="953045"/>
            <a:ext cx="335280" cy="47244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>
            <a:off x="2499400" y="938938"/>
            <a:ext cx="848464" cy="47244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971600" y="1449478"/>
            <a:ext cx="1368152" cy="3810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Наст.в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8118" y="1449478"/>
            <a:ext cx="1363801" cy="381000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Прош.в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42698" y="1837852"/>
            <a:ext cx="948982" cy="65504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Прямоугольник 14"/>
          <p:cNvSpPr/>
          <p:nvPr/>
        </p:nvSpPr>
        <p:spPr>
          <a:xfrm>
            <a:off x="325648" y="2492896"/>
            <a:ext cx="1366032" cy="367240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ащ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ящ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ущ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ющ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-ом-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-ем-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-им-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242875" y="1830478"/>
            <a:ext cx="342900" cy="145450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Прямоугольник 18"/>
          <p:cNvSpPr/>
          <p:nvPr/>
        </p:nvSpPr>
        <p:spPr>
          <a:xfrm>
            <a:off x="3182996" y="3284984"/>
            <a:ext cx="1100972" cy="288032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-ш-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вш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енн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нн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-т-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19960" y="1837852"/>
            <a:ext cx="1946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Суффиксы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рефлексию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фразу: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 я работал…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Своей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 на уроке я….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Урок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показался…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Мое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на уроке…</a:t>
            </a:r>
          </a:p>
          <a:p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058691" y="4785985"/>
            <a:ext cx="2085309" cy="108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40360" y="2996952"/>
            <a:ext cx="2103640" cy="1005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4423" y="116632"/>
            <a:ext cx="5495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</a:t>
            </a:r>
            <a:endParaRPr lang="ru-RU" sz="5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64171"/>
              </p:ext>
            </p:extLst>
          </p:nvPr>
        </p:nvGraphicFramePr>
        <p:xfrm>
          <a:off x="251520" y="1196752"/>
          <a:ext cx="6768752" cy="475114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142015"/>
                <a:gridCol w="626737"/>
              </a:tblGrid>
              <a:tr h="50544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Водопад Знаний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(тест)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44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Мост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Суффиксов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(буквенный диктант)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97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Дорога Умений: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кроссворд;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979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графический диктант «Правописание частицы НЕ»;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97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Дворец Навыков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(расстановка знаков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препинания)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44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количество</a:t>
                      </a:r>
                      <a:r>
                        <a:rPr lang="ru-RU" sz="2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плюсов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441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400" b="1" i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93460" y="3010385"/>
            <a:ext cx="14157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33</a:t>
            </a:r>
          </a:p>
          <a:p>
            <a:pPr algn="ctr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8138" y="4797152"/>
            <a:ext cx="14157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2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2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cap="none" spc="0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0360" y="1196752"/>
            <a:ext cx="210363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 – 39</a:t>
            </a:r>
            <a:endParaRPr lang="ru-RU" sz="3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347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(по выбору):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8863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учебник: </a:t>
            </a:r>
            <a:r>
              <a:rPr lang="ru-RU" sz="1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453</a:t>
            </a:r>
          </a:p>
          <a:p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учебник: </a:t>
            </a:r>
            <a:r>
              <a:rPr lang="ru-RU" sz="1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461</a:t>
            </a:r>
          </a:p>
          <a:p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выписать причастные обороты с определяемым словом;</a:t>
            </a:r>
          </a:p>
          <a:p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подчеркнуть причастия как члены предложения.</a:t>
            </a:r>
          </a:p>
          <a:p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работа.</a:t>
            </a:r>
          </a:p>
          <a:p>
            <a:pPr marL="0" indent="0">
              <a:buNone/>
            </a:pPr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как можно больше определений к слову </a:t>
            </a: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"снег", </a:t>
            </a:r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распределяя их в группы: причастия и прилагательные. (Пример ответа: белеющий и чистый, сверкающий и свежий, липнущий и липкий и т.д.) Используя данные определения, напишите связный текст – описание заснеженного пейзажа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желании красочно оформить её – в виде презентации).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1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567" y="2967335"/>
            <a:ext cx="84128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урок!!!</a:t>
            </a:r>
            <a:endParaRPr lang="ru-RU" sz="60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058691" y="4929198"/>
            <a:ext cx="2085309" cy="108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40360" y="3143248"/>
            <a:ext cx="2103640" cy="1005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4423" y="116632"/>
            <a:ext cx="5495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</a:t>
            </a:r>
            <a:endParaRPr lang="ru-RU" sz="5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64171"/>
              </p:ext>
            </p:extLst>
          </p:nvPr>
        </p:nvGraphicFramePr>
        <p:xfrm>
          <a:off x="251520" y="1196752"/>
          <a:ext cx="6768752" cy="475114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142015"/>
                <a:gridCol w="626737"/>
              </a:tblGrid>
              <a:tr h="50544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Водопад Знаний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(тест)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44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Мост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Суффиксов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(буквенный диктант)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97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Дорога Умений: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кроссворд;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979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графический диктант «Правописание частицы НЕ»;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97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Дворец Навыков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(расстановка знаков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препинания)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44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количество</a:t>
                      </a:r>
                      <a:r>
                        <a:rPr lang="ru-RU" sz="2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плюсов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441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400" b="1" i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58082" y="3071810"/>
            <a:ext cx="14157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33</a:t>
            </a:r>
          </a:p>
          <a:p>
            <a:pPr algn="ctr"/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8138" y="4797152"/>
            <a:ext cx="14157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2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2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cap="none" spc="0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0361" y="1142984"/>
            <a:ext cx="210363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 – 39</a:t>
            </a:r>
            <a:endParaRPr lang="ru-RU" sz="3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347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1"/>
          <a:stretch/>
        </p:blipFill>
        <p:spPr>
          <a:xfrm>
            <a:off x="0" y="0"/>
            <a:ext cx="9144000" cy="68748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764" y="2276872"/>
            <a:ext cx="88204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путешествие по стране «</a:t>
            </a:r>
            <a:r>
              <a:rPr lang="ru-RU" sz="54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Лингвинии</a:t>
            </a:r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00" y="4359968"/>
            <a:ext cx="2322004" cy="2483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55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555" y="1372417"/>
            <a:ext cx="7992888" cy="20882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 знаний</a:t>
            </a:r>
            <a:endParaRPr lang="ru-RU" sz="5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95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98768"/>
            <a:ext cx="1923660" cy="288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89439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Причастие совмещает в себе признаки:</a:t>
            </a:r>
          </a:p>
          <a:p>
            <a:pPr algn="ctr"/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4373" y="2698439"/>
            <a:ext cx="8836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существительного </a:t>
            </a: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прилагательного;</a:t>
            </a:r>
          </a:p>
          <a:p>
            <a:pPr lvl="0" algn="ctr"/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8466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прилагательного </a:t>
            </a: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глагола;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89876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наречия </a:t>
            </a: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глагола.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3926"/>
          <a:stretch/>
        </p:blipFill>
        <p:spPr bwMode="auto">
          <a:xfrm rot="20444870">
            <a:off x="683366" y="4636159"/>
            <a:ext cx="1261473" cy="195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1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 tmFilter="0,0; .5, 0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51" y="260648"/>
            <a:ext cx="1923660" cy="288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1" y="20869"/>
            <a:ext cx="93023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Причастным оборотом является…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3926"/>
          <a:stretch/>
        </p:blipFill>
        <p:spPr bwMode="auto">
          <a:xfrm rot="20444870">
            <a:off x="467343" y="4636157"/>
            <a:ext cx="1261473" cy="195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5231" y="1664994"/>
            <a:ext cx="71287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мальчик читающий;</a:t>
            </a:r>
          </a:p>
          <a:p>
            <a:pPr lvl="0" algn="ctr"/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3" y="4846632"/>
            <a:ext cx="7560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читающий книгу.</a:t>
            </a:r>
            <a:endParaRPr lang="ru-RU" sz="4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8078" y="3356505"/>
            <a:ext cx="5573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читающий;</a:t>
            </a:r>
            <a:endParaRPr lang="ru-RU" sz="4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3660" cy="288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3926"/>
          <a:stretch/>
        </p:blipFill>
        <p:spPr bwMode="auto">
          <a:xfrm rot="1311881">
            <a:off x="7227772" y="4457503"/>
            <a:ext cx="1261473" cy="195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0755" y="270095"/>
            <a:ext cx="5470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Слово танцующий – это…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2672" y="980728"/>
            <a:ext cx="2707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причастие;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286" y="1711005"/>
            <a:ext cx="3707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прилагательное.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22939"/>
            <a:ext cx="54902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(НЕ)закончена пишется…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9930" y="3323599"/>
            <a:ext cx="2060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слитно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9003" y="4000708"/>
            <a:ext cx="2602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раздельно.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3126" y="2535588"/>
            <a:ext cx="6117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(НЕ)</a:t>
            </a:r>
            <a:r>
              <a:rPr lang="ru-RU" sz="3200" b="1" cap="none" spc="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доумевавший</a:t>
            </a:r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пишется…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3914" y="5202978"/>
            <a:ext cx="2060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слитно;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4865" y="5924003"/>
            <a:ext cx="2602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раздельно.</a:t>
            </a:r>
            <a:endParaRPr lang="ru-RU" sz="32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437112"/>
            <a:ext cx="7056784" cy="16434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rgbClr val="660033"/>
                  </a:solidFill>
                  <a:prstDash val="solid"/>
                </a:ln>
                <a:solidFill>
                  <a:srgbClr val="660033"/>
                </a:solidFill>
                <a:effectLst>
                  <a:glow rad="228600">
                    <a:srgbClr val="00B0F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Мост суффиксов</a:t>
            </a:r>
            <a:endParaRPr lang="ru-RU" sz="7200" b="1" cap="all" spc="0" dirty="0">
              <a:ln w="9000" cmpd="sng">
                <a:solidFill>
                  <a:srgbClr val="660033"/>
                </a:solidFill>
                <a:prstDash val="solid"/>
              </a:ln>
              <a:solidFill>
                <a:srgbClr val="660033"/>
              </a:solidFill>
              <a:effectLst>
                <a:glow rad="228600">
                  <a:srgbClr val="00B0F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7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778</Words>
  <Application>Microsoft Office PowerPoint</Application>
  <PresentationFormat>Экран (4:3)</PresentationFormat>
  <Paragraphs>259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Проведём рефлексию </vt:lpstr>
      <vt:lpstr>Презентация PowerPoint</vt:lpstr>
      <vt:lpstr>Домашнее задание (по выбору):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Учитель</cp:lastModifiedBy>
  <cp:revision>46</cp:revision>
  <dcterms:created xsi:type="dcterms:W3CDTF">2016-02-13T07:58:29Z</dcterms:created>
  <dcterms:modified xsi:type="dcterms:W3CDTF">2016-02-21T11:09:09Z</dcterms:modified>
</cp:coreProperties>
</file>