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18"/>
  </p:notesMasterIdLst>
  <p:sldIdLst>
    <p:sldId id="256" r:id="rId2"/>
    <p:sldId id="259" r:id="rId3"/>
    <p:sldId id="272" r:id="rId4"/>
    <p:sldId id="271" r:id="rId5"/>
    <p:sldId id="258" r:id="rId6"/>
    <p:sldId id="273" r:id="rId7"/>
    <p:sldId id="257" r:id="rId8"/>
    <p:sldId id="267" r:id="rId9"/>
    <p:sldId id="266" r:id="rId10"/>
    <p:sldId id="265" r:id="rId11"/>
    <p:sldId id="264" r:id="rId12"/>
    <p:sldId id="263" r:id="rId13"/>
    <p:sldId id="262" r:id="rId14"/>
    <p:sldId id="261" r:id="rId15"/>
    <p:sldId id="260" r:id="rId16"/>
    <p:sldId id="268"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47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3EF5A4-0E6B-46B0-BD4F-DF3B7E2AC2A7}" type="datetimeFigureOut">
              <a:rPr lang="ru-RU" smtClean="0"/>
              <a:pPr/>
              <a:t>17.11.2019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83016A-3C7C-4AAA-9368-FF0A996D523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9DB7DB9E-B440-4D49-BADE-8FA5AD255355}" type="datetime1">
              <a:rPr lang="ru-RU" smtClean="0"/>
              <a:pPr/>
              <a:t>17.11.2019</a:t>
            </a:fld>
            <a:endParaRPr lang="ru-RU"/>
          </a:p>
        </p:txBody>
      </p:sp>
      <p:sp>
        <p:nvSpPr>
          <p:cNvPr id="19" name="Нижний колонтитул 18"/>
          <p:cNvSpPr>
            <a:spLocks noGrp="1"/>
          </p:cNvSpPr>
          <p:nvPr>
            <p:ph type="ftr" sz="quarter" idx="11"/>
          </p:nvPr>
        </p:nvSpPr>
        <p:spPr/>
        <p:txBody>
          <a:bodyPr/>
          <a:lstStyle/>
          <a:p>
            <a:r>
              <a:rPr lang="ru-RU" smtClean="0"/>
              <a:t>МОУ "Средняя школа №14", 2014</a:t>
            </a:r>
            <a:endParaRPr lang="ru-RU"/>
          </a:p>
        </p:txBody>
      </p:sp>
      <p:sp>
        <p:nvSpPr>
          <p:cNvPr id="27" name="Номер слайда 26"/>
          <p:cNvSpPr>
            <a:spLocks noGrp="1"/>
          </p:cNvSpPr>
          <p:nvPr>
            <p:ph type="sldNum" sz="quarter" idx="12"/>
          </p:nvPr>
        </p:nvSpPr>
        <p:spPr/>
        <p:txBody>
          <a:bodyPr/>
          <a:lstStyle/>
          <a:p>
            <a:fld id="{892F126A-CDE8-42B3-98F8-B8C0A78ED74A}"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247C1E6-E331-436E-91AD-36EFFDC64301}" type="datetime1">
              <a:rPr lang="ru-RU" smtClean="0"/>
              <a:pPr/>
              <a:t>17.11.2019</a:t>
            </a:fld>
            <a:endParaRPr lang="ru-RU"/>
          </a:p>
        </p:txBody>
      </p:sp>
      <p:sp>
        <p:nvSpPr>
          <p:cNvPr id="5" name="Нижний колонтитул 4"/>
          <p:cNvSpPr>
            <a:spLocks noGrp="1"/>
          </p:cNvSpPr>
          <p:nvPr>
            <p:ph type="ftr" sz="quarter" idx="11"/>
          </p:nvPr>
        </p:nvSpPr>
        <p:spPr/>
        <p:txBody>
          <a:bodyPr/>
          <a:lstStyle/>
          <a:p>
            <a:r>
              <a:rPr lang="ru-RU" smtClean="0"/>
              <a:t>МОУ "Средняя школа №14", 2014</a:t>
            </a:r>
            <a:endParaRPr lang="ru-RU"/>
          </a:p>
        </p:txBody>
      </p:sp>
      <p:sp>
        <p:nvSpPr>
          <p:cNvPr id="6" name="Номер слайда 5"/>
          <p:cNvSpPr>
            <a:spLocks noGrp="1"/>
          </p:cNvSpPr>
          <p:nvPr>
            <p:ph type="sldNum" sz="quarter" idx="12"/>
          </p:nvPr>
        </p:nvSpPr>
        <p:spPr/>
        <p:txBody>
          <a:bodyPr/>
          <a:lstStyle/>
          <a:p>
            <a:fld id="{892F126A-CDE8-42B3-98F8-B8C0A78ED74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4A0E03E-57EB-4144-B00D-898B94693B58}" type="datetime1">
              <a:rPr lang="ru-RU" smtClean="0"/>
              <a:pPr/>
              <a:t>17.11.2019</a:t>
            </a:fld>
            <a:endParaRPr lang="ru-RU"/>
          </a:p>
        </p:txBody>
      </p:sp>
      <p:sp>
        <p:nvSpPr>
          <p:cNvPr id="5" name="Нижний колонтитул 4"/>
          <p:cNvSpPr>
            <a:spLocks noGrp="1"/>
          </p:cNvSpPr>
          <p:nvPr>
            <p:ph type="ftr" sz="quarter" idx="11"/>
          </p:nvPr>
        </p:nvSpPr>
        <p:spPr/>
        <p:txBody>
          <a:bodyPr/>
          <a:lstStyle/>
          <a:p>
            <a:r>
              <a:rPr lang="ru-RU" smtClean="0"/>
              <a:t>МОУ "Средняя школа №14", 2014</a:t>
            </a:r>
            <a:endParaRPr lang="ru-RU"/>
          </a:p>
        </p:txBody>
      </p:sp>
      <p:sp>
        <p:nvSpPr>
          <p:cNvPr id="6" name="Номер слайда 5"/>
          <p:cNvSpPr>
            <a:spLocks noGrp="1"/>
          </p:cNvSpPr>
          <p:nvPr>
            <p:ph type="sldNum" sz="quarter" idx="12"/>
          </p:nvPr>
        </p:nvSpPr>
        <p:spPr/>
        <p:txBody>
          <a:bodyPr/>
          <a:lstStyle/>
          <a:p>
            <a:fld id="{892F126A-CDE8-42B3-98F8-B8C0A78ED74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AE652BA-C773-4181-92DC-F8093D5423CF}" type="datetime1">
              <a:rPr lang="ru-RU" smtClean="0"/>
              <a:pPr/>
              <a:t>17.11.2019</a:t>
            </a:fld>
            <a:endParaRPr lang="ru-RU"/>
          </a:p>
        </p:txBody>
      </p:sp>
      <p:sp>
        <p:nvSpPr>
          <p:cNvPr id="5" name="Нижний колонтитул 4"/>
          <p:cNvSpPr>
            <a:spLocks noGrp="1"/>
          </p:cNvSpPr>
          <p:nvPr>
            <p:ph type="ftr" sz="quarter" idx="11"/>
          </p:nvPr>
        </p:nvSpPr>
        <p:spPr/>
        <p:txBody>
          <a:bodyPr/>
          <a:lstStyle/>
          <a:p>
            <a:r>
              <a:rPr lang="ru-RU" smtClean="0"/>
              <a:t>МОУ "Средняя школа №14", 2014</a:t>
            </a:r>
            <a:endParaRPr lang="ru-RU"/>
          </a:p>
        </p:txBody>
      </p:sp>
      <p:sp>
        <p:nvSpPr>
          <p:cNvPr id="6" name="Номер слайда 5"/>
          <p:cNvSpPr>
            <a:spLocks noGrp="1"/>
          </p:cNvSpPr>
          <p:nvPr>
            <p:ph type="sldNum" sz="quarter" idx="12"/>
          </p:nvPr>
        </p:nvSpPr>
        <p:spPr/>
        <p:txBody>
          <a:bodyPr/>
          <a:lstStyle/>
          <a:p>
            <a:fld id="{892F126A-CDE8-42B3-98F8-B8C0A78ED74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0502323E-BAB5-4020-8EEE-41E7081A187B}" type="datetime1">
              <a:rPr lang="ru-RU" smtClean="0"/>
              <a:pPr/>
              <a:t>17.11.2019</a:t>
            </a:fld>
            <a:endParaRPr lang="ru-RU"/>
          </a:p>
        </p:txBody>
      </p:sp>
      <p:sp>
        <p:nvSpPr>
          <p:cNvPr id="5" name="Нижний колонтитул 4"/>
          <p:cNvSpPr>
            <a:spLocks noGrp="1"/>
          </p:cNvSpPr>
          <p:nvPr>
            <p:ph type="ftr" sz="quarter" idx="11"/>
          </p:nvPr>
        </p:nvSpPr>
        <p:spPr/>
        <p:txBody>
          <a:bodyPr/>
          <a:lstStyle/>
          <a:p>
            <a:r>
              <a:rPr lang="ru-RU" smtClean="0"/>
              <a:t>МОУ "Средняя школа №14", 2014</a:t>
            </a:r>
            <a:endParaRPr lang="ru-RU"/>
          </a:p>
        </p:txBody>
      </p:sp>
      <p:sp>
        <p:nvSpPr>
          <p:cNvPr id="6" name="Номер слайда 5"/>
          <p:cNvSpPr>
            <a:spLocks noGrp="1"/>
          </p:cNvSpPr>
          <p:nvPr>
            <p:ph type="sldNum" sz="quarter" idx="12"/>
          </p:nvPr>
        </p:nvSpPr>
        <p:spPr/>
        <p:txBody>
          <a:bodyPr/>
          <a:lstStyle/>
          <a:p>
            <a:fld id="{892F126A-CDE8-42B3-98F8-B8C0A78ED74A}"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F260457-6CB2-4B40-8C50-8607B0130740}" type="datetime1">
              <a:rPr lang="ru-RU" smtClean="0"/>
              <a:pPr/>
              <a:t>17.11.2019</a:t>
            </a:fld>
            <a:endParaRPr lang="ru-RU"/>
          </a:p>
        </p:txBody>
      </p:sp>
      <p:sp>
        <p:nvSpPr>
          <p:cNvPr id="6" name="Нижний колонтитул 5"/>
          <p:cNvSpPr>
            <a:spLocks noGrp="1"/>
          </p:cNvSpPr>
          <p:nvPr>
            <p:ph type="ftr" sz="quarter" idx="11"/>
          </p:nvPr>
        </p:nvSpPr>
        <p:spPr/>
        <p:txBody>
          <a:bodyPr/>
          <a:lstStyle/>
          <a:p>
            <a:r>
              <a:rPr lang="ru-RU" smtClean="0"/>
              <a:t>МОУ "Средняя школа №14", 2014</a:t>
            </a:r>
            <a:endParaRPr lang="ru-RU"/>
          </a:p>
        </p:txBody>
      </p:sp>
      <p:sp>
        <p:nvSpPr>
          <p:cNvPr id="7" name="Номер слайда 6"/>
          <p:cNvSpPr>
            <a:spLocks noGrp="1"/>
          </p:cNvSpPr>
          <p:nvPr>
            <p:ph type="sldNum" sz="quarter" idx="12"/>
          </p:nvPr>
        </p:nvSpPr>
        <p:spPr/>
        <p:txBody>
          <a:bodyPr/>
          <a:lstStyle/>
          <a:p>
            <a:fld id="{892F126A-CDE8-42B3-98F8-B8C0A78ED74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84700C8-5360-434B-B8C4-936D78ED27AE}" type="datetime1">
              <a:rPr lang="ru-RU" smtClean="0"/>
              <a:pPr/>
              <a:t>17.11.2019</a:t>
            </a:fld>
            <a:endParaRPr lang="ru-RU"/>
          </a:p>
        </p:txBody>
      </p:sp>
      <p:sp>
        <p:nvSpPr>
          <p:cNvPr id="8" name="Нижний колонтитул 7"/>
          <p:cNvSpPr>
            <a:spLocks noGrp="1"/>
          </p:cNvSpPr>
          <p:nvPr>
            <p:ph type="ftr" sz="quarter" idx="11"/>
          </p:nvPr>
        </p:nvSpPr>
        <p:spPr/>
        <p:txBody>
          <a:bodyPr/>
          <a:lstStyle/>
          <a:p>
            <a:r>
              <a:rPr lang="ru-RU" smtClean="0"/>
              <a:t>МОУ "Средняя школа №14", 2014</a:t>
            </a:r>
            <a:endParaRPr lang="ru-RU"/>
          </a:p>
        </p:txBody>
      </p:sp>
      <p:sp>
        <p:nvSpPr>
          <p:cNvPr id="9" name="Номер слайда 8"/>
          <p:cNvSpPr>
            <a:spLocks noGrp="1"/>
          </p:cNvSpPr>
          <p:nvPr>
            <p:ph type="sldNum" sz="quarter" idx="12"/>
          </p:nvPr>
        </p:nvSpPr>
        <p:spPr/>
        <p:txBody>
          <a:bodyPr/>
          <a:lstStyle/>
          <a:p>
            <a:fld id="{892F126A-CDE8-42B3-98F8-B8C0A78ED74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AC38102F-F884-4482-9D5C-0895D9FE4EF8}" type="datetime1">
              <a:rPr lang="ru-RU" smtClean="0"/>
              <a:pPr/>
              <a:t>17.11.2019</a:t>
            </a:fld>
            <a:endParaRPr lang="ru-RU"/>
          </a:p>
        </p:txBody>
      </p:sp>
      <p:sp>
        <p:nvSpPr>
          <p:cNvPr id="4" name="Нижний колонтитул 3"/>
          <p:cNvSpPr>
            <a:spLocks noGrp="1"/>
          </p:cNvSpPr>
          <p:nvPr>
            <p:ph type="ftr" sz="quarter" idx="11"/>
          </p:nvPr>
        </p:nvSpPr>
        <p:spPr/>
        <p:txBody>
          <a:bodyPr/>
          <a:lstStyle/>
          <a:p>
            <a:r>
              <a:rPr lang="ru-RU" smtClean="0"/>
              <a:t>МОУ "Средняя школа №14", 2014</a:t>
            </a:r>
            <a:endParaRPr lang="ru-RU"/>
          </a:p>
        </p:txBody>
      </p:sp>
      <p:sp>
        <p:nvSpPr>
          <p:cNvPr id="5" name="Номер слайда 4"/>
          <p:cNvSpPr>
            <a:spLocks noGrp="1"/>
          </p:cNvSpPr>
          <p:nvPr>
            <p:ph type="sldNum" sz="quarter" idx="12"/>
          </p:nvPr>
        </p:nvSpPr>
        <p:spPr/>
        <p:txBody>
          <a:bodyPr/>
          <a:lstStyle/>
          <a:p>
            <a:fld id="{892F126A-CDE8-42B3-98F8-B8C0A78ED74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4F977FC-55C4-41D8-B037-D00771FDB962}" type="datetime1">
              <a:rPr lang="ru-RU" smtClean="0"/>
              <a:pPr/>
              <a:t>17.11.2019</a:t>
            </a:fld>
            <a:endParaRPr lang="ru-RU"/>
          </a:p>
        </p:txBody>
      </p:sp>
      <p:sp>
        <p:nvSpPr>
          <p:cNvPr id="3" name="Нижний колонтитул 2"/>
          <p:cNvSpPr>
            <a:spLocks noGrp="1"/>
          </p:cNvSpPr>
          <p:nvPr>
            <p:ph type="ftr" sz="quarter" idx="11"/>
          </p:nvPr>
        </p:nvSpPr>
        <p:spPr/>
        <p:txBody>
          <a:bodyPr/>
          <a:lstStyle/>
          <a:p>
            <a:r>
              <a:rPr lang="ru-RU" smtClean="0"/>
              <a:t>МОУ "Средняя школа №14", 2014</a:t>
            </a:r>
            <a:endParaRPr lang="ru-RU"/>
          </a:p>
        </p:txBody>
      </p:sp>
      <p:sp>
        <p:nvSpPr>
          <p:cNvPr id="4" name="Номер слайда 3"/>
          <p:cNvSpPr>
            <a:spLocks noGrp="1"/>
          </p:cNvSpPr>
          <p:nvPr>
            <p:ph type="sldNum" sz="quarter" idx="12"/>
          </p:nvPr>
        </p:nvSpPr>
        <p:spPr/>
        <p:txBody>
          <a:bodyPr/>
          <a:lstStyle/>
          <a:p>
            <a:fld id="{892F126A-CDE8-42B3-98F8-B8C0A78ED74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DD0144A-A46F-4078-8E49-4BB3F0D709F3}" type="datetime1">
              <a:rPr lang="ru-RU" smtClean="0"/>
              <a:pPr/>
              <a:t>17.11.2019</a:t>
            </a:fld>
            <a:endParaRPr lang="ru-RU"/>
          </a:p>
        </p:txBody>
      </p:sp>
      <p:sp>
        <p:nvSpPr>
          <p:cNvPr id="6" name="Нижний колонтитул 5"/>
          <p:cNvSpPr>
            <a:spLocks noGrp="1"/>
          </p:cNvSpPr>
          <p:nvPr>
            <p:ph type="ftr" sz="quarter" idx="11"/>
          </p:nvPr>
        </p:nvSpPr>
        <p:spPr/>
        <p:txBody>
          <a:bodyPr/>
          <a:lstStyle/>
          <a:p>
            <a:r>
              <a:rPr lang="ru-RU" smtClean="0"/>
              <a:t>МОУ "Средняя школа №14", 2014</a:t>
            </a:r>
            <a:endParaRPr lang="ru-RU"/>
          </a:p>
        </p:txBody>
      </p:sp>
      <p:sp>
        <p:nvSpPr>
          <p:cNvPr id="7" name="Номер слайда 6"/>
          <p:cNvSpPr>
            <a:spLocks noGrp="1"/>
          </p:cNvSpPr>
          <p:nvPr>
            <p:ph type="sldNum" sz="quarter" idx="12"/>
          </p:nvPr>
        </p:nvSpPr>
        <p:spPr/>
        <p:txBody>
          <a:bodyPr/>
          <a:lstStyle/>
          <a:p>
            <a:fld id="{892F126A-CDE8-42B3-98F8-B8C0A78ED74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EC6547E3-8A19-4CAC-9B14-0998D9B69439}" type="datetime1">
              <a:rPr lang="ru-RU" smtClean="0"/>
              <a:pPr/>
              <a:t>17.11.2019</a:t>
            </a:fld>
            <a:endParaRPr lang="ru-RU"/>
          </a:p>
        </p:txBody>
      </p:sp>
      <p:sp>
        <p:nvSpPr>
          <p:cNvPr id="6" name="Нижний колонтитул 5"/>
          <p:cNvSpPr>
            <a:spLocks noGrp="1"/>
          </p:cNvSpPr>
          <p:nvPr>
            <p:ph type="ftr" sz="quarter" idx="11"/>
          </p:nvPr>
        </p:nvSpPr>
        <p:spPr/>
        <p:txBody>
          <a:bodyPr/>
          <a:lstStyle/>
          <a:p>
            <a:r>
              <a:rPr lang="ru-RU" smtClean="0"/>
              <a:t>МОУ "Средняя школа №14", 2014</a:t>
            </a:r>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892F126A-CDE8-42B3-98F8-B8C0A78ED74A}"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C2FCD45-AB2A-4B0B-907C-2E5480282FD2}" type="datetime1">
              <a:rPr lang="ru-RU" smtClean="0"/>
              <a:pPr/>
              <a:t>17.11.2019</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ru-RU" smtClean="0"/>
              <a:t>МОУ "Средняя школа №14", 2014</a:t>
            </a: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92F126A-CDE8-42B3-98F8-B8C0A78ED74A}"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28662" y="1714488"/>
            <a:ext cx="7406640" cy="1472184"/>
          </a:xfrm>
        </p:spPr>
        <p:txBody>
          <a:bodyPr>
            <a:noAutofit/>
          </a:bodyPr>
          <a:lstStyle/>
          <a:p>
            <a:pPr algn="ctr"/>
            <a:r>
              <a:rPr lang="ru-RU" sz="11500" dirty="0" smtClean="0">
                <a:solidFill>
                  <a:schemeClr val="accent1">
                    <a:lumMod val="40000"/>
                    <a:lumOff val="60000"/>
                  </a:schemeClr>
                </a:solidFill>
                <a:latin typeface="Georgia" pitchFamily="18" charset="0"/>
              </a:rPr>
              <a:t>Гжель</a:t>
            </a:r>
            <a:endParaRPr lang="ru-RU" sz="11500" dirty="0">
              <a:solidFill>
                <a:schemeClr val="accent1">
                  <a:lumMod val="40000"/>
                  <a:lumOff val="60000"/>
                </a:schemeClr>
              </a:solidFill>
              <a:latin typeface="Georgia" pitchFamily="18" charset="0"/>
            </a:endParaRPr>
          </a:p>
        </p:txBody>
      </p:sp>
      <p:sp>
        <p:nvSpPr>
          <p:cNvPr id="8" name="TextBox 7"/>
          <p:cNvSpPr txBox="1"/>
          <p:nvPr/>
        </p:nvSpPr>
        <p:spPr>
          <a:xfrm>
            <a:off x="1191502" y="4653136"/>
            <a:ext cx="7143800" cy="2031325"/>
          </a:xfrm>
          <a:prstGeom prst="rect">
            <a:avLst/>
          </a:prstGeom>
          <a:noFill/>
        </p:spPr>
        <p:txBody>
          <a:bodyPr wrap="square" rtlCol="0">
            <a:spAutoFit/>
          </a:bodyPr>
          <a:lstStyle/>
          <a:p>
            <a:pPr algn="ctr"/>
            <a:r>
              <a:rPr lang="ru-RU" b="1" dirty="0" smtClean="0">
                <a:solidFill>
                  <a:schemeClr val="tx1">
                    <a:lumMod val="95000"/>
                  </a:schemeClr>
                </a:solidFill>
                <a:effectLst>
                  <a:outerShdw blurRad="38100" dist="38100" dir="2700000" algn="tl">
                    <a:srgbClr val="000000">
                      <a:alpha val="43137"/>
                    </a:srgbClr>
                  </a:outerShdw>
                </a:effectLst>
              </a:rPr>
              <a:t>Презентацию подготовила: </a:t>
            </a:r>
            <a:endParaRPr lang="ru-RU" b="1" dirty="0">
              <a:solidFill>
                <a:schemeClr val="tx1">
                  <a:lumMod val="95000"/>
                </a:schemeClr>
              </a:solidFill>
              <a:effectLst>
                <a:outerShdw blurRad="38100" dist="38100" dir="2700000" algn="tl">
                  <a:srgbClr val="000000">
                    <a:alpha val="43137"/>
                  </a:srgbClr>
                </a:outerShdw>
              </a:effectLst>
            </a:endParaRPr>
          </a:p>
          <a:p>
            <a:pPr algn="ctr"/>
            <a:r>
              <a:rPr lang="ru-RU" b="1" dirty="0" err="1" smtClean="0">
                <a:solidFill>
                  <a:schemeClr val="tx1">
                    <a:lumMod val="95000"/>
                  </a:schemeClr>
                </a:solidFill>
                <a:effectLst>
                  <a:outerShdw blurRad="38100" dist="38100" dir="2700000" algn="tl">
                    <a:srgbClr val="000000">
                      <a:alpha val="43137"/>
                    </a:srgbClr>
                  </a:outerShdw>
                </a:effectLst>
              </a:rPr>
              <a:t>Зяблицева</a:t>
            </a:r>
            <a:r>
              <a:rPr lang="ru-RU" b="1" dirty="0" smtClean="0">
                <a:solidFill>
                  <a:schemeClr val="tx1">
                    <a:lumMod val="95000"/>
                  </a:schemeClr>
                </a:solidFill>
                <a:effectLst>
                  <a:outerShdw blurRad="38100" dist="38100" dir="2700000" algn="tl">
                    <a:srgbClr val="000000">
                      <a:alpha val="43137"/>
                    </a:srgbClr>
                  </a:outerShdw>
                </a:effectLst>
              </a:rPr>
              <a:t> Валерия,  14 </a:t>
            </a:r>
            <a:r>
              <a:rPr lang="ru-RU" b="1" dirty="0" smtClean="0">
                <a:solidFill>
                  <a:schemeClr val="tx1">
                    <a:lumMod val="95000"/>
                  </a:schemeClr>
                </a:solidFill>
                <a:effectLst>
                  <a:outerShdw blurRad="38100" dist="38100" dir="2700000" algn="tl">
                    <a:srgbClr val="000000">
                      <a:alpha val="43137"/>
                    </a:srgbClr>
                  </a:outerShdw>
                </a:effectLst>
              </a:rPr>
              <a:t>лет</a:t>
            </a:r>
          </a:p>
          <a:p>
            <a:pPr algn="ctr"/>
            <a:r>
              <a:rPr lang="ru-RU" b="1" dirty="0" smtClean="0">
                <a:solidFill>
                  <a:schemeClr val="tx1">
                    <a:lumMod val="95000"/>
                  </a:schemeClr>
                </a:solidFill>
                <a:effectLst>
                  <a:outerShdw blurRad="38100" dist="38100" dir="2700000" algn="tl">
                    <a:srgbClr val="000000">
                      <a:alpha val="43137"/>
                    </a:srgbClr>
                  </a:outerShdw>
                </a:effectLst>
              </a:rPr>
              <a:t>Номинация: «Народные промыслы»</a:t>
            </a:r>
            <a:endParaRPr lang="ru-RU" b="1" dirty="0" smtClean="0">
              <a:solidFill>
                <a:schemeClr val="tx1">
                  <a:lumMod val="95000"/>
                </a:schemeClr>
              </a:solidFill>
              <a:effectLst>
                <a:outerShdw blurRad="38100" dist="38100" dir="2700000" algn="tl">
                  <a:srgbClr val="000000">
                    <a:alpha val="43137"/>
                  </a:srgbClr>
                </a:outerShdw>
              </a:effectLst>
            </a:endParaRPr>
          </a:p>
          <a:p>
            <a:pPr algn="ctr"/>
            <a:r>
              <a:rPr lang="ru-RU" b="1" dirty="0" smtClean="0">
                <a:solidFill>
                  <a:schemeClr val="tx1">
                    <a:lumMod val="95000"/>
                  </a:schemeClr>
                </a:solidFill>
                <a:effectLst>
                  <a:outerShdw blurRad="38100" dist="38100" dir="2700000" algn="tl">
                    <a:srgbClr val="000000">
                      <a:alpha val="43137"/>
                    </a:srgbClr>
                  </a:outerShdw>
                </a:effectLst>
              </a:rPr>
              <a:t>МБОУ ДО «Центр развития творчества»</a:t>
            </a:r>
          </a:p>
          <a:p>
            <a:pPr algn="ctr"/>
            <a:r>
              <a:rPr lang="ru-RU" b="1" dirty="0" smtClean="0">
                <a:solidFill>
                  <a:schemeClr val="tx1">
                    <a:lumMod val="95000"/>
                  </a:schemeClr>
                </a:solidFill>
                <a:effectLst>
                  <a:outerShdw blurRad="38100" dist="38100" dir="2700000" algn="tl">
                    <a:srgbClr val="000000">
                      <a:alpha val="43137"/>
                    </a:srgbClr>
                  </a:outerShdw>
                </a:effectLst>
              </a:rPr>
              <a:t>Изостудия «Акварель»</a:t>
            </a:r>
          </a:p>
          <a:p>
            <a:pPr algn="ctr"/>
            <a:r>
              <a:rPr lang="ru-RU" b="1" dirty="0" smtClean="0">
                <a:solidFill>
                  <a:schemeClr val="tx1">
                    <a:lumMod val="95000"/>
                  </a:schemeClr>
                </a:solidFill>
                <a:effectLst>
                  <a:outerShdw blurRad="38100" dist="38100" dir="2700000" algn="tl">
                    <a:srgbClr val="000000">
                      <a:alpha val="43137"/>
                    </a:srgbClr>
                  </a:outerShdw>
                </a:effectLst>
              </a:rPr>
              <a:t>Руководитель : Москвина Наталья Александровна</a:t>
            </a:r>
          </a:p>
          <a:p>
            <a:endParaRPr lang="ru-RU"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1">
                    <a:lumMod val="25000"/>
                  </a:schemeClr>
                </a:solidFill>
                <a:effectLst>
                  <a:outerShdw blurRad="38100" dist="38100" dir="2700000" algn="tl">
                    <a:srgbClr val="000000">
                      <a:alpha val="43137"/>
                    </a:srgbClr>
                  </a:outerShdw>
                </a:effectLst>
              </a:rPr>
              <a:t>Элементы росписи</a:t>
            </a:r>
            <a:endParaRPr lang="ru-RU" dirty="0">
              <a:solidFill>
                <a:schemeClr val="accent1">
                  <a:lumMod val="25000"/>
                </a:schemeClr>
              </a:solidFill>
              <a:effectLst>
                <a:outerShdw blurRad="38100" dist="38100" dir="2700000" algn="tl">
                  <a:srgbClr val="000000">
                    <a:alpha val="43137"/>
                  </a:srgbClr>
                </a:outerShdw>
              </a:effectLst>
            </a:endParaRPr>
          </a:p>
        </p:txBody>
      </p:sp>
      <p:sp>
        <p:nvSpPr>
          <p:cNvPr id="6" name="Содержимое 5"/>
          <p:cNvSpPr>
            <a:spLocks noGrp="1"/>
          </p:cNvSpPr>
          <p:nvPr>
            <p:ph sz="half" idx="1"/>
          </p:nvPr>
        </p:nvSpPr>
        <p:spPr>
          <a:xfrm>
            <a:off x="428596" y="1285860"/>
            <a:ext cx="8286808" cy="428627"/>
          </a:xfrm>
        </p:spPr>
        <p:txBody>
          <a:bodyPr>
            <a:noAutofit/>
          </a:bodyPr>
          <a:lstStyle/>
          <a:p>
            <a:pPr algn="ctr">
              <a:buNone/>
            </a:pPr>
            <a:r>
              <a:rPr lang="ru-RU" sz="3200" dirty="0" smtClean="0">
                <a:solidFill>
                  <a:schemeClr val="accent1">
                    <a:lumMod val="25000"/>
                  </a:schemeClr>
                </a:solidFill>
              </a:rPr>
              <a:t>Розы</a:t>
            </a:r>
            <a:endParaRPr lang="ru-RU" sz="3200" dirty="0">
              <a:solidFill>
                <a:schemeClr val="accent1">
                  <a:lumMod val="25000"/>
                </a:schemeClr>
              </a:solidFill>
            </a:endParaRPr>
          </a:p>
        </p:txBody>
      </p:sp>
      <p:sp>
        <p:nvSpPr>
          <p:cNvPr id="4" name="Номер слайда 3"/>
          <p:cNvSpPr>
            <a:spLocks noGrp="1"/>
          </p:cNvSpPr>
          <p:nvPr>
            <p:ph type="sldNum" sz="quarter" idx="12"/>
          </p:nvPr>
        </p:nvSpPr>
        <p:spPr/>
        <p:txBody>
          <a:bodyPr/>
          <a:lstStyle/>
          <a:p>
            <a:fld id="{892F126A-CDE8-42B3-98F8-B8C0A78ED74A}" type="slidenum">
              <a:rPr lang="ru-RU" smtClean="0"/>
              <a:pPr/>
              <a:t>10</a:t>
            </a:fld>
            <a:endParaRPr lang="ru-RU"/>
          </a:p>
        </p:txBody>
      </p:sp>
      <p:pic>
        <p:nvPicPr>
          <p:cNvPr id="6146" name="Picture 2"/>
          <p:cNvPicPr>
            <a:picLocks noChangeAspect="1" noChangeArrowheads="1"/>
          </p:cNvPicPr>
          <p:nvPr/>
        </p:nvPicPr>
        <p:blipFill>
          <a:blip r:embed="rId2"/>
          <a:srcRect/>
          <a:stretch>
            <a:fillRect/>
          </a:stretch>
        </p:blipFill>
        <p:spPr bwMode="auto">
          <a:xfrm>
            <a:off x="285720" y="2428868"/>
            <a:ext cx="2725227" cy="285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3"/>
          <a:srcRect/>
          <a:stretch>
            <a:fillRect/>
          </a:stretch>
        </p:blipFill>
        <p:spPr bwMode="auto">
          <a:xfrm>
            <a:off x="3357554" y="2428868"/>
            <a:ext cx="5500726" cy="2873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85794"/>
            <a:ext cx="8229600" cy="510334"/>
          </a:xfrm>
        </p:spPr>
        <p:txBody>
          <a:bodyPr>
            <a:normAutofit fontScale="90000"/>
          </a:bodyPr>
          <a:lstStyle/>
          <a:p>
            <a:pPr algn="ct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ru-RU" sz="4400" dirty="0" smtClean="0">
                <a:ln w="10541" cmpd="sng">
                  <a:solidFill>
                    <a:schemeClr val="accent1">
                      <a:shade val="88000"/>
                      <a:satMod val="110000"/>
                    </a:schemeClr>
                  </a:solidFill>
                  <a:prstDash val="solid"/>
                </a:ln>
                <a:solidFill>
                  <a:schemeClr val="accent1">
                    <a:lumMod val="25000"/>
                  </a:schemeClr>
                </a:solidFill>
              </a:rPr>
              <a:t>Сеточка (элементы росписи)</a:t>
            </a:r>
            <a:endParaRPr lang="ru-RU" dirty="0">
              <a:solidFill>
                <a:schemeClr val="accent1">
                  <a:lumMod val="25000"/>
                </a:schemeClr>
              </a:solidFill>
            </a:endParaRPr>
          </a:p>
        </p:txBody>
      </p:sp>
      <p:sp>
        <p:nvSpPr>
          <p:cNvPr id="4" name="Номер слайда 3"/>
          <p:cNvSpPr>
            <a:spLocks noGrp="1"/>
          </p:cNvSpPr>
          <p:nvPr>
            <p:ph type="sldNum" sz="quarter" idx="12"/>
          </p:nvPr>
        </p:nvSpPr>
        <p:spPr/>
        <p:txBody>
          <a:bodyPr/>
          <a:lstStyle/>
          <a:p>
            <a:fld id="{892F126A-CDE8-42B3-98F8-B8C0A78ED74A}" type="slidenum">
              <a:rPr lang="ru-RU" smtClean="0"/>
              <a:pPr/>
              <a:t>11</a:t>
            </a:fld>
            <a:endParaRPr lang="ru-RU"/>
          </a:p>
        </p:txBody>
      </p:sp>
      <p:pic>
        <p:nvPicPr>
          <p:cNvPr id="7170" name="Picture 2"/>
          <p:cNvPicPr>
            <a:picLocks noChangeAspect="1" noChangeArrowheads="1"/>
          </p:cNvPicPr>
          <p:nvPr/>
        </p:nvPicPr>
        <p:blipFill>
          <a:blip r:embed="rId2"/>
          <a:srcRect/>
          <a:stretch>
            <a:fillRect/>
          </a:stretch>
        </p:blipFill>
        <p:spPr bwMode="auto">
          <a:xfrm>
            <a:off x="399689" y="1272426"/>
            <a:ext cx="3571880" cy="3571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p:cNvPicPr>
            <a:picLocks noChangeAspect="1" noChangeArrowheads="1"/>
          </p:cNvPicPr>
          <p:nvPr/>
        </p:nvPicPr>
        <p:blipFill>
          <a:blip r:embed="rId3"/>
          <a:srcRect/>
          <a:stretch>
            <a:fillRect/>
          </a:stretch>
        </p:blipFill>
        <p:spPr bwMode="auto">
          <a:xfrm>
            <a:off x="4430883" y="3133631"/>
            <a:ext cx="4545896" cy="3071834"/>
          </a:xfrm>
          <a:prstGeom prst="ellipse">
            <a:avLst/>
          </a:prstGeom>
          <a:ln w="5715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Рисунок 2"/>
          <p:cNvPicPr>
            <a:picLocks noChangeAspect="1"/>
          </p:cNvPicPr>
          <p:nvPr/>
        </p:nvPicPr>
        <p:blipFill>
          <a:blip r:embed="rId4"/>
          <a:stretch>
            <a:fillRect/>
          </a:stretch>
        </p:blipFill>
        <p:spPr>
          <a:xfrm>
            <a:off x="2483768" y="4678333"/>
            <a:ext cx="2342443" cy="1953240"/>
          </a:xfrm>
          <a:prstGeom prst="rect">
            <a:avLst/>
          </a:prstGeom>
        </p:spPr>
      </p:pic>
      <p:pic>
        <p:nvPicPr>
          <p:cNvPr id="6" name="Рисунок 5"/>
          <p:cNvPicPr>
            <a:picLocks noChangeAspect="1"/>
          </p:cNvPicPr>
          <p:nvPr/>
        </p:nvPicPr>
        <p:blipFill rotWithShape="1">
          <a:blip r:embed="rId5"/>
          <a:srcRect b="8265"/>
          <a:stretch/>
        </p:blipFill>
        <p:spPr>
          <a:xfrm>
            <a:off x="6888659" y="1346365"/>
            <a:ext cx="2072281" cy="1787266"/>
          </a:xfrm>
          <a:prstGeom prst="rect">
            <a:avLst/>
          </a:prstGeom>
        </p:spPr>
      </p:pic>
      <p:pic>
        <p:nvPicPr>
          <p:cNvPr id="10" name="Рисунок 9"/>
          <p:cNvPicPr>
            <a:picLocks noChangeAspect="1"/>
          </p:cNvPicPr>
          <p:nvPr/>
        </p:nvPicPr>
        <p:blipFill>
          <a:blip r:embed="rId6"/>
          <a:stretch>
            <a:fillRect/>
          </a:stretch>
        </p:blipFill>
        <p:spPr>
          <a:xfrm>
            <a:off x="4543396" y="1555090"/>
            <a:ext cx="1522260" cy="142765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85794"/>
            <a:ext cx="8229600" cy="500066"/>
          </a:xfrm>
        </p:spPr>
        <p:txBody>
          <a:bodyPr>
            <a:normAutofit fontScale="90000"/>
          </a:bodyPr>
          <a:lstStyle/>
          <a:p>
            <a:pPr algn="ctr"/>
            <a:r>
              <a:rPr lang="ru-RU" dirty="0" smtClean="0"/>
              <a:t>Капельки</a:t>
            </a:r>
            <a:endParaRPr lang="ru-RU" dirty="0"/>
          </a:p>
        </p:txBody>
      </p:sp>
      <p:sp>
        <p:nvSpPr>
          <p:cNvPr id="4" name="Номер слайда 3"/>
          <p:cNvSpPr>
            <a:spLocks noGrp="1"/>
          </p:cNvSpPr>
          <p:nvPr>
            <p:ph type="sldNum" sz="quarter" idx="12"/>
          </p:nvPr>
        </p:nvSpPr>
        <p:spPr/>
        <p:txBody>
          <a:bodyPr/>
          <a:lstStyle/>
          <a:p>
            <a:fld id="{892F126A-CDE8-42B3-98F8-B8C0A78ED74A}" type="slidenum">
              <a:rPr lang="ru-RU" smtClean="0"/>
              <a:pPr/>
              <a:t>12</a:t>
            </a:fld>
            <a:endParaRPr lang="ru-RU"/>
          </a:p>
        </p:txBody>
      </p:sp>
      <p:pic>
        <p:nvPicPr>
          <p:cNvPr id="3" name="Рисунок 2"/>
          <p:cNvPicPr>
            <a:picLocks noChangeAspect="1"/>
          </p:cNvPicPr>
          <p:nvPr/>
        </p:nvPicPr>
        <p:blipFill rotWithShape="1">
          <a:blip r:embed="rId2"/>
          <a:srcRect l="9838" t="1177" r="2750" b="4325"/>
          <a:stretch/>
        </p:blipFill>
        <p:spPr>
          <a:xfrm>
            <a:off x="251520" y="1684776"/>
            <a:ext cx="5328592" cy="4447231"/>
          </a:xfrm>
          <a:prstGeom prst="rect">
            <a:avLst/>
          </a:prstGeom>
        </p:spPr>
      </p:pic>
      <p:pic>
        <p:nvPicPr>
          <p:cNvPr id="6" name="Рисунок 5"/>
          <p:cNvPicPr>
            <a:picLocks noChangeAspect="1"/>
          </p:cNvPicPr>
          <p:nvPr/>
        </p:nvPicPr>
        <p:blipFill>
          <a:blip r:embed="rId3"/>
          <a:stretch>
            <a:fillRect/>
          </a:stretch>
        </p:blipFill>
        <p:spPr>
          <a:xfrm>
            <a:off x="6012160" y="1721973"/>
            <a:ext cx="2834680" cy="441003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857232"/>
            <a:ext cx="8229600" cy="428628"/>
          </a:xfrm>
        </p:spPr>
        <p:txBody>
          <a:bodyPr>
            <a:noAutofit/>
          </a:bodyPr>
          <a:lstStyle/>
          <a:p>
            <a:pPr algn="ctr"/>
            <a:r>
              <a:rPr lang="ru-RU" sz="4400" dirty="0" smtClean="0"/>
              <a:t>Бордюры</a:t>
            </a:r>
            <a:endParaRPr lang="ru-RU" sz="4400" dirty="0"/>
          </a:p>
        </p:txBody>
      </p:sp>
      <p:sp>
        <p:nvSpPr>
          <p:cNvPr id="4" name="Номер слайда 3"/>
          <p:cNvSpPr>
            <a:spLocks noGrp="1"/>
          </p:cNvSpPr>
          <p:nvPr>
            <p:ph type="sldNum" sz="quarter" idx="12"/>
          </p:nvPr>
        </p:nvSpPr>
        <p:spPr/>
        <p:txBody>
          <a:bodyPr/>
          <a:lstStyle/>
          <a:p>
            <a:fld id="{892F126A-CDE8-42B3-98F8-B8C0A78ED74A}" type="slidenum">
              <a:rPr lang="ru-RU" smtClean="0"/>
              <a:pPr/>
              <a:t>13</a:t>
            </a:fld>
            <a:endParaRPr lang="ru-RU"/>
          </a:p>
        </p:txBody>
      </p:sp>
      <p:pic>
        <p:nvPicPr>
          <p:cNvPr id="9218" name="Picture 2"/>
          <p:cNvPicPr>
            <a:picLocks noChangeAspect="1" noChangeArrowheads="1"/>
          </p:cNvPicPr>
          <p:nvPr/>
        </p:nvPicPr>
        <p:blipFill>
          <a:blip r:embed="rId2"/>
          <a:srcRect/>
          <a:stretch>
            <a:fillRect/>
          </a:stretch>
        </p:blipFill>
        <p:spPr bwMode="auto">
          <a:xfrm>
            <a:off x="142844" y="1571612"/>
            <a:ext cx="2857500" cy="212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19" name="Picture 3"/>
          <p:cNvPicPr>
            <a:picLocks noChangeAspect="1" noChangeArrowheads="1"/>
          </p:cNvPicPr>
          <p:nvPr/>
        </p:nvPicPr>
        <p:blipFill>
          <a:blip r:embed="rId3"/>
          <a:srcRect/>
          <a:stretch>
            <a:fillRect/>
          </a:stretch>
        </p:blipFill>
        <p:spPr bwMode="auto">
          <a:xfrm>
            <a:off x="3143240" y="1500174"/>
            <a:ext cx="2786082" cy="2238375"/>
          </a:xfrm>
          <a:prstGeom prst="ellipse">
            <a:avLst/>
          </a:prstGeom>
          <a:ln w="28575"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20" name="Picture 4"/>
          <p:cNvPicPr>
            <a:picLocks noChangeAspect="1" noChangeArrowheads="1"/>
          </p:cNvPicPr>
          <p:nvPr/>
        </p:nvPicPr>
        <p:blipFill>
          <a:blip r:embed="rId4"/>
          <a:srcRect/>
          <a:stretch>
            <a:fillRect/>
          </a:stretch>
        </p:blipFill>
        <p:spPr bwMode="auto">
          <a:xfrm>
            <a:off x="6072198" y="1571612"/>
            <a:ext cx="2928938" cy="2071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1" name="Picture 5"/>
          <p:cNvPicPr>
            <a:picLocks noChangeAspect="1" noChangeArrowheads="1"/>
          </p:cNvPicPr>
          <p:nvPr/>
        </p:nvPicPr>
        <p:blipFill>
          <a:blip r:embed="rId5"/>
          <a:srcRect/>
          <a:stretch>
            <a:fillRect/>
          </a:stretch>
        </p:blipFill>
        <p:spPr bwMode="auto">
          <a:xfrm>
            <a:off x="1214414" y="4000504"/>
            <a:ext cx="6657975" cy="2324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10334"/>
          </a:xfrm>
        </p:spPr>
        <p:txBody>
          <a:bodyPr>
            <a:noAutofit/>
          </a:bodyPr>
          <a:lstStyle/>
          <a:p>
            <a:pPr algn="ctr"/>
            <a:r>
              <a:rPr lang="ru-RU" sz="3600" dirty="0" smtClean="0">
                <a:effectLst>
                  <a:outerShdw blurRad="38100" dist="38100" dir="2700000" algn="tl">
                    <a:srgbClr val="000000">
                      <a:alpha val="43137"/>
                    </a:srgbClr>
                  </a:outerShdw>
                </a:effectLst>
              </a:rPr>
              <a:t>Виды бордюров</a:t>
            </a:r>
            <a:endParaRPr lang="ru-RU" sz="3600" dirty="0">
              <a:effectLst>
                <a:outerShdw blurRad="38100" dist="38100" dir="2700000" algn="tl">
                  <a:srgbClr val="000000">
                    <a:alpha val="43137"/>
                  </a:srgbClr>
                </a:outerShdw>
              </a:effectLst>
            </a:endParaRPr>
          </a:p>
        </p:txBody>
      </p:sp>
      <p:sp>
        <p:nvSpPr>
          <p:cNvPr id="8" name="Содержимое 7"/>
          <p:cNvSpPr>
            <a:spLocks noGrp="1"/>
          </p:cNvSpPr>
          <p:nvPr>
            <p:ph sz="half" idx="2"/>
          </p:nvPr>
        </p:nvSpPr>
        <p:spPr>
          <a:xfrm>
            <a:off x="3571868" y="1357298"/>
            <a:ext cx="5429288" cy="4997627"/>
          </a:xfrm>
        </p:spPr>
        <p:txBody>
          <a:bodyPr>
            <a:normAutofit fontScale="92500" lnSpcReduction="20000"/>
          </a:bodyPr>
          <a:lstStyle/>
          <a:p>
            <a:r>
              <a:rPr lang="ru-RU" sz="2400" dirty="0" smtClean="0">
                <a:solidFill>
                  <a:schemeClr val="tx2">
                    <a:lumMod val="75000"/>
                    <a:lumOff val="25000"/>
                  </a:schemeClr>
                </a:solidFill>
              </a:rPr>
              <a:t>Волнистая линия с точкой</a:t>
            </a:r>
          </a:p>
          <a:p>
            <a:endParaRPr lang="ru-RU" sz="2400" dirty="0" smtClean="0">
              <a:solidFill>
                <a:schemeClr val="tx2">
                  <a:lumMod val="75000"/>
                  <a:lumOff val="25000"/>
                </a:schemeClr>
              </a:solidFill>
            </a:endParaRPr>
          </a:p>
          <a:p>
            <a:r>
              <a:rPr lang="ru-RU" sz="2400" dirty="0" smtClean="0">
                <a:solidFill>
                  <a:schemeClr val="tx2">
                    <a:lumMod val="75000"/>
                    <a:lumOff val="25000"/>
                  </a:schemeClr>
                </a:solidFill>
              </a:rPr>
              <a:t>Спиралеобразная</a:t>
            </a:r>
          </a:p>
          <a:p>
            <a:endParaRPr lang="ru-RU" sz="2400" dirty="0" smtClean="0">
              <a:solidFill>
                <a:schemeClr val="tx2">
                  <a:lumMod val="75000"/>
                  <a:lumOff val="25000"/>
                </a:schemeClr>
              </a:solidFill>
            </a:endParaRPr>
          </a:p>
          <a:p>
            <a:r>
              <a:rPr lang="ru-RU" sz="2400" dirty="0" smtClean="0">
                <a:solidFill>
                  <a:schemeClr val="tx2">
                    <a:lumMod val="75000"/>
                    <a:lumOff val="25000"/>
                  </a:schemeClr>
                </a:solidFill>
              </a:rPr>
              <a:t>Дугообразная</a:t>
            </a:r>
          </a:p>
          <a:p>
            <a:endParaRPr lang="ru-RU" sz="2400" dirty="0" smtClean="0">
              <a:solidFill>
                <a:schemeClr val="tx2">
                  <a:lumMod val="75000"/>
                  <a:lumOff val="25000"/>
                </a:schemeClr>
              </a:solidFill>
            </a:endParaRPr>
          </a:p>
          <a:p>
            <a:r>
              <a:rPr lang="ru-RU" sz="2400" dirty="0" smtClean="0">
                <a:solidFill>
                  <a:schemeClr val="tx2">
                    <a:lumMod val="75000"/>
                    <a:lumOff val="25000"/>
                  </a:schemeClr>
                </a:solidFill>
              </a:rPr>
              <a:t>Разносторонние дугообразные</a:t>
            </a:r>
          </a:p>
          <a:p>
            <a:endParaRPr lang="ru-RU" sz="2400" dirty="0" smtClean="0">
              <a:solidFill>
                <a:schemeClr val="tx2">
                  <a:lumMod val="75000"/>
                  <a:lumOff val="25000"/>
                </a:schemeClr>
              </a:solidFill>
            </a:endParaRPr>
          </a:p>
          <a:p>
            <a:r>
              <a:rPr lang="ru-RU" sz="2400" dirty="0" smtClean="0">
                <a:solidFill>
                  <a:schemeClr val="tx2">
                    <a:lumMod val="75000"/>
                    <a:lumOff val="25000"/>
                  </a:schemeClr>
                </a:solidFill>
              </a:rPr>
              <a:t>Односторонние дугообразные линии</a:t>
            </a:r>
          </a:p>
          <a:p>
            <a:endParaRPr lang="ru-RU" sz="2400" dirty="0" smtClean="0">
              <a:solidFill>
                <a:schemeClr val="tx2">
                  <a:lumMod val="75000"/>
                  <a:lumOff val="25000"/>
                </a:schemeClr>
              </a:solidFill>
            </a:endParaRPr>
          </a:p>
          <a:p>
            <a:r>
              <a:rPr lang="ru-RU" sz="2400" dirty="0" smtClean="0">
                <a:solidFill>
                  <a:schemeClr val="tx2">
                    <a:lumMod val="75000"/>
                    <a:lumOff val="25000"/>
                  </a:schemeClr>
                </a:solidFill>
              </a:rPr>
              <a:t>Односторонние дугообразные линии с штриховкой</a:t>
            </a:r>
          </a:p>
          <a:p>
            <a:endParaRPr lang="ru-RU" sz="2400" dirty="0" smtClean="0">
              <a:solidFill>
                <a:schemeClr val="tx2">
                  <a:lumMod val="75000"/>
                  <a:lumOff val="25000"/>
                </a:schemeClr>
              </a:solidFill>
            </a:endParaRPr>
          </a:p>
          <a:p>
            <a:r>
              <a:rPr lang="ru-RU" sz="2400" dirty="0" smtClean="0">
                <a:solidFill>
                  <a:schemeClr val="tx2">
                    <a:lumMod val="75000"/>
                    <a:lumOff val="25000"/>
                  </a:schemeClr>
                </a:solidFill>
              </a:rPr>
              <a:t>Односторонние дугообразные линии с сеточкой</a:t>
            </a:r>
          </a:p>
          <a:p>
            <a:endParaRPr lang="ru-RU" sz="2400" dirty="0"/>
          </a:p>
        </p:txBody>
      </p:sp>
      <p:sp>
        <p:nvSpPr>
          <p:cNvPr id="4" name="Номер слайда 3"/>
          <p:cNvSpPr>
            <a:spLocks noGrp="1"/>
          </p:cNvSpPr>
          <p:nvPr>
            <p:ph type="sldNum" sz="quarter" idx="12"/>
          </p:nvPr>
        </p:nvSpPr>
        <p:spPr/>
        <p:txBody>
          <a:bodyPr/>
          <a:lstStyle/>
          <a:p>
            <a:fld id="{892F126A-CDE8-42B3-98F8-B8C0A78ED74A}" type="slidenum">
              <a:rPr lang="ru-RU" smtClean="0"/>
              <a:pPr/>
              <a:t>14</a:t>
            </a:fld>
            <a:endParaRPr lang="ru-RU"/>
          </a:p>
        </p:txBody>
      </p:sp>
      <p:pic>
        <p:nvPicPr>
          <p:cNvPr id="6"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20" y="1357298"/>
            <a:ext cx="2844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285720" y="1928802"/>
            <a:ext cx="28479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20" y="2571744"/>
            <a:ext cx="28082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5720" y="3286124"/>
            <a:ext cx="28082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5720" y="4000504"/>
            <a:ext cx="2844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5720" y="4786322"/>
            <a:ext cx="284321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57158" y="5715016"/>
            <a:ext cx="2830653" cy="42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sz="4000" dirty="0" err="1" smtClean="0">
                <a:effectLst>
                  <a:outerShdw blurRad="38100" dist="38100" dir="2700000" algn="tl">
                    <a:srgbClr val="000000">
                      <a:alpha val="43137"/>
                    </a:srgbClr>
                  </a:outerShdw>
                </a:effectLst>
              </a:rPr>
              <a:t>Мазковая</a:t>
            </a:r>
            <a:r>
              <a:rPr lang="ru-RU" sz="4000" dirty="0" smtClean="0">
                <a:effectLst>
                  <a:outerShdw blurRad="38100" dist="38100" dir="2700000" algn="tl">
                    <a:srgbClr val="000000">
                      <a:alpha val="43137"/>
                    </a:srgbClr>
                  </a:outerShdw>
                </a:effectLst>
              </a:rPr>
              <a:t> роспись: цветочек</a:t>
            </a:r>
            <a:endParaRPr lang="ru-RU" sz="4000"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892F126A-CDE8-42B3-98F8-B8C0A78ED74A}" type="slidenum">
              <a:rPr lang="ru-RU" smtClean="0"/>
              <a:pPr/>
              <a:t>15</a:t>
            </a:fld>
            <a:endParaRPr lang="ru-RU"/>
          </a:p>
        </p:txBody>
      </p:sp>
      <p:pic>
        <p:nvPicPr>
          <p:cNvPr id="3" name="Рисунок 2"/>
          <p:cNvPicPr>
            <a:picLocks noChangeAspect="1"/>
          </p:cNvPicPr>
          <p:nvPr/>
        </p:nvPicPr>
        <p:blipFill>
          <a:blip r:embed="rId2"/>
          <a:stretch>
            <a:fillRect/>
          </a:stretch>
        </p:blipFill>
        <p:spPr>
          <a:xfrm>
            <a:off x="4860032" y="1484784"/>
            <a:ext cx="2693822" cy="2516878"/>
          </a:xfrm>
          <a:prstGeom prst="rect">
            <a:avLst/>
          </a:prstGeom>
        </p:spPr>
      </p:pic>
      <p:pic>
        <p:nvPicPr>
          <p:cNvPr id="7" name="Рисунок 6"/>
          <p:cNvPicPr>
            <a:picLocks noChangeAspect="1"/>
          </p:cNvPicPr>
          <p:nvPr/>
        </p:nvPicPr>
        <p:blipFill>
          <a:blip r:embed="rId3"/>
          <a:stretch>
            <a:fillRect/>
          </a:stretch>
        </p:blipFill>
        <p:spPr>
          <a:xfrm>
            <a:off x="175707" y="1700808"/>
            <a:ext cx="4396293" cy="4077072"/>
          </a:xfrm>
          <a:prstGeom prst="rect">
            <a:avLst/>
          </a:prstGeom>
        </p:spPr>
      </p:pic>
      <p:pic>
        <p:nvPicPr>
          <p:cNvPr id="8" name="Рисунок 7"/>
          <p:cNvPicPr>
            <a:picLocks noChangeAspect="1"/>
          </p:cNvPicPr>
          <p:nvPr/>
        </p:nvPicPr>
        <p:blipFill rotWithShape="1">
          <a:blip r:embed="rId4"/>
          <a:srcRect l="11143" t="4589" r="13139" b="12110"/>
          <a:stretch/>
        </p:blipFill>
        <p:spPr>
          <a:xfrm>
            <a:off x="5868144" y="4334332"/>
            <a:ext cx="2538481" cy="214034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457200" y="704088"/>
            <a:ext cx="8229600" cy="724648"/>
          </a:xfrm>
        </p:spPr>
        <p:txBody>
          <a:bodyPr>
            <a:normAutofit/>
          </a:bodyPr>
          <a:lstStyle/>
          <a:p>
            <a:pPr algn="ctr"/>
            <a:r>
              <a:rPr lang="ru-RU" sz="3600" dirty="0" smtClean="0">
                <a:effectLst>
                  <a:outerShdw blurRad="38100" dist="38100" dir="2700000" algn="tl">
                    <a:srgbClr val="000000">
                      <a:alpha val="43137"/>
                    </a:srgbClr>
                  </a:outerShdw>
                </a:effectLst>
              </a:rPr>
              <a:t>Используемые материалы</a:t>
            </a:r>
            <a:endParaRPr lang="ru-RU" sz="3600" dirty="0">
              <a:effectLst>
                <a:outerShdw blurRad="38100" dist="38100" dir="2700000" algn="tl">
                  <a:srgbClr val="000000">
                    <a:alpha val="43137"/>
                  </a:srgbClr>
                </a:outerShdw>
              </a:effectLst>
            </a:endParaRPr>
          </a:p>
        </p:txBody>
      </p:sp>
      <p:sp>
        <p:nvSpPr>
          <p:cNvPr id="9" name="Содержимое 8"/>
          <p:cNvSpPr>
            <a:spLocks noGrp="1"/>
          </p:cNvSpPr>
          <p:nvPr>
            <p:ph sz="half" idx="1"/>
          </p:nvPr>
        </p:nvSpPr>
        <p:spPr>
          <a:xfrm>
            <a:off x="457200" y="1920085"/>
            <a:ext cx="8329642" cy="4434840"/>
          </a:xfrm>
        </p:spPr>
        <p:txBody>
          <a:bodyPr>
            <a:normAutofit/>
          </a:bodyPr>
          <a:lstStyle/>
          <a:p>
            <a:r>
              <a:rPr lang="en-BZ" sz="1800" b="1" dirty="0" err="1" smtClean="0">
                <a:solidFill>
                  <a:schemeClr val="tx2">
                    <a:lumMod val="75000"/>
                    <a:lumOff val="2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www.ruszakladka.ru</a:t>
            </a:r>
            <a:r>
              <a:rPr lang="en-BZ" sz="1800" b="1" dirty="0" smtClean="0">
                <a:solidFill>
                  <a:schemeClr val="tx2">
                    <a:lumMod val="75000"/>
                    <a:lumOff val="2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/…/xudozhrospisi_17.htm</a:t>
            </a:r>
            <a:endParaRPr lang="ru-RU" sz="1800" b="1" dirty="0" smtClean="0">
              <a:solidFill>
                <a:schemeClr val="tx2">
                  <a:lumMod val="75000"/>
                  <a:lumOff val="25000"/>
                </a:schemeClr>
              </a:solidFill>
              <a:effectLst>
                <a:outerShdw blurRad="38100" dist="38100" dir="2700000" algn="tl">
                  <a:srgbClr val="000000">
                    <a:alpha val="43137"/>
                  </a:srgbClr>
                </a:outerShdw>
              </a:effectLst>
              <a:cs typeface="Aharoni" panose="02010803020104030203" pitchFamily="2" charset="-79"/>
            </a:endParaRPr>
          </a:p>
          <a:p>
            <a:r>
              <a:rPr lang="en-US" sz="1800" b="1" dirty="0" smtClean="0">
                <a:solidFill>
                  <a:schemeClr val="tx2">
                    <a:lumMod val="75000"/>
                    <a:lumOff val="2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http://www.russika.ru/ef.php?s=4463</a:t>
            </a:r>
            <a:endParaRPr lang="ru-RU" sz="1800" b="1" dirty="0" smtClean="0">
              <a:solidFill>
                <a:schemeClr val="tx2">
                  <a:lumMod val="75000"/>
                  <a:lumOff val="25000"/>
                </a:schemeClr>
              </a:solidFill>
              <a:effectLst>
                <a:outerShdw blurRad="38100" dist="38100" dir="2700000" algn="tl">
                  <a:srgbClr val="000000">
                    <a:alpha val="43137"/>
                  </a:srgbClr>
                </a:outerShdw>
              </a:effectLst>
              <a:cs typeface="Aharoni" panose="02010803020104030203" pitchFamily="2" charset="-79"/>
            </a:endParaRPr>
          </a:p>
          <a:p>
            <a:r>
              <a:rPr lang="en-US" sz="1800" b="1" dirty="0" smtClean="0">
                <a:solidFill>
                  <a:schemeClr val="tx2">
                    <a:lumMod val="75000"/>
                    <a:lumOff val="2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https://ru.wikipedia.org/wiki/%C3%E6%E5%EB%FC</a:t>
            </a:r>
            <a:endParaRPr lang="ru-RU" sz="1800" b="1" dirty="0" smtClean="0">
              <a:solidFill>
                <a:schemeClr val="tx2">
                  <a:lumMod val="75000"/>
                  <a:lumOff val="25000"/>
                </a:schemeClr>
              </a:solidFill>
              <a:effectLst>
                <a:outerShdw blurRad="38100" dist="38100" dir="2700000" algn="tl">
                  <a:srgbClr val="000000">
                    <a:alpha val="43137"/>
                  </a:srgbClr>
                </a:outerShdw>
              </a:effectLst>
              <a:cs typeface="Aharoni" panose="02010803020104030203" pitchFamily="2" charset="-79"/>
            </a:endParaRPr>
          </a:p>
          <a:p>
            <a:r>
              <a:rPr lang="en-BZ" sz="1800" b="1" dirty="0" smtClean="0">
                <a:solidFill>
                  <a:schemeClr val="tx2">
                    <a:lumMod val="75000"/>
                    <a:lumOff val="2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festival.1september.ru/articles/507040/</a:t>
            </a:r>
            <a:endParaRPr lang="ru-RU" sz="1800" b="1" dirty="0" smtClean="0">
              <a:solidFill>
                <a:schemeClr val="tx2">
                  <a:lumMod val="75000"/>
                  <a:lumOff val="25000"/>
                </a:schemeClr>
              </a:solidFill>
              <a:effectLst>
                <a:outerShdw blurRad="38100" dist="38100" dir="2700000" algn="tl">
                  <a:srgbClr val="000000">
                    <a:alpha val="43137"/>
                  </a:srgbClr>
                </a:outerShdw>
              </a:effectLst>
              <a:cs typeface="Aharoni" panose="02010803020104030203" pitchFamily="2" charset="-79"/>
            </a:endParaRPr>
          </a:p>
          <a:p>
            <a:r>
              <a:rPr lang="ru-RU" sz="1800" b="1" dirty="0" smtClean="0">
                <a:solidFill>
                  <a:schemeClr val="tx2">
                    <a:lumMod val="75000"/>
                    <a:lumOff val="25000"/>
                  </a:schemeClr>
                </a:solidFill>
                <a:effectLst>
                  <a:outerShdw blurRad="38100" dist="38100" dir="2700000" algn="tl">
                    <a:srgbClr val="000000">
                      <a:alpha val="43137"/>
                    </a:srgbClr>
                  </a:outerShdw>
                </a:effectLst>
                <a:cs typeface="Aharoni" panose="02010803020104030203" pitchFamily="2" charset="-79"/>
              </a:rPr>
              <a:t>Н.М</a:t>
            </a:r>
            <a:r>
              <a:rPr lang="ru-RU" sz="1800" b="1" dirty="0">
                <a:solidFill>
                  <a:schemeClr val="tx2">
                    <a:lumMod val="75000"/>
                    <a:lumOff val="25000"/>
                  </a:schemeClr>
                </a:solidFill>
                <a:effectLst>
                  <a:outerShdw blurRad="38100" dist="38100" dir="2700000" algn="tl">
                    <a:srgbClr val="000000">
                      <a:alpha val="43137"/>
                    </a:srgbClr>
                  </a:outerShdw>
                </a:effectLst>
                <a:cs typeface="Aharoni" panose="02010803020104030203" pitchFamily="2" charset="-79"/>
              </a:rPr>
              <a:t>. Сокольникова «Изобразительное искусство и методика его преподавание в начальной школе» М. АСАДЕМА, 2003</a:t>
            </a:r>
            <a:endParaRPr lang="ru-RU" sz="1800" b="1" dirty="0" smtClean="0">
              <a:solidFill>
                <a:schemeClr val="tx2">
                  <a:lumMod val="75000"/>
                  <a:lumOff val="25000"/>
                </a:schemeClr>
              </a:solidFill>
              <a:effectLst>
                <a:outerShdw blurRad="38100" dist="38100" dir="2700000" algn="tl">
                  <a:srgbClr val="000000">
                    <a:alpha val="43137"/>
                  </a:srgbClr>
                </a:outerShdw>
              </a:effectLst>
              <a:cs typeface="Aharoni" panose="02010803020104030203" pitchFamily="2" charset="-79"/>
            </a:endParaRPr>
          </a:p>
          <a:p>
            <a:endParaRPr lang="ru-RU" sz="1800" b="1" dirty="0" smtClean="0">
              <a:effectLst>
                <a:outerShdw blurRad="38100" dist="38100" dir="2700000" algn="tl">
                  <a:srgbClr val="000000">
                    <a:alpha val="43137"/>
                  </a:srgbClr>
                </a:outerShdw>
              </a:effectLst>
              <a:cs typeface="Aharoni" panose="02010803020104030203" pitchFamily="2" charset="-79"/>
            </a:endParaRPr>
          </a:p>
          <a:p>
            <a:endParaRPr lang="ru-RU" sz="2400"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892F126A-CDE8-42B3-98F8-B8C0A78ED74A}" type="slidenum">
              <a:rPr lang="ru-RU" smtClean="0"/>
              <a:pPr/>
              <a:t>16</a:t>
            </a:fld>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428596" y="357166"/>
            <a:ext cx="8229600" cy="857256"/>
          </a:xfrm>
        </p:spPr>
        <p:txBody>
          <a:bodyPr/>
          <a:lstStyle/>
          <a:p>
            <a:r>
              <a:rPr lang="ru-RU" dirty="0" smtClean="0">
                <a:effectLst>
                  <a:outerShdw blurRad="38100" dist="38100" dir="2700000" algn="tl">
                    <a:srgbClr val="000000">
                      <a:alpha val="43137"/>
                    </a:srgbClr>
                  </a:outerShdw>
                </a:effectLst>
              </a:rPr>
              <a:t>История</a:t>
            </a:r>
            <a:endParaRPr lang="ru-RU" dirty="0">
              <a:effectLst>
                <a:outerShdw blurRad="38100" dist="38100" dir="2700000" algn="tl">
                  <a:srgbClr val="000000">
                    <a:alpha val="43137"/>
                  </a:srgbClr>
                </a:outerShdw>
              </a:effectLst>
            </a:endParaRPr>
          </a:p>
        </p:txBody>
      </p:sp>
      <p:sp>
        <p:nvSpPr>
          <p:cNvPr id="3" name="Содержимое 2"/>
          <p:cNvSpPr>
            <a:spLocks noGrp="1"/>
          </p:cNvSpPr>
          <p:nvPr>
            <p:ph sz="half" idx="1"/>
          </p:nvPr>
        </p:nvSpPr>
        <p:spPr>
          <a:xfrm>
            <a:off x="357158" y="1357298"/>
            <a:ext cx="4138642" cy="5500702"/>
          </a:xfrm>
        </p:spPr>
        <p:txBody>
          <a:bodyPr>
            <a:normAutofit fontScale="70000" lnSpcReduction="20000"/>
          </a:bodyPr>
          <a:lstStyle/>
          <a:p>
            <a:r>
              <a:rPr lang="ru-RU" b="1" dirty="0">
                <a:solidFill>
                  <a:schemeClr val="tx2">
                    <a:lumMod val="75000"/>
                    <a:lumOff val="25000"/>
                  </a:schemeClr>
                </a:solidFill>
                <a:latin typeface="+mj-lt"/>
              </a:rPr>
              <a:t>Гжель – традиционная роспись на керамике, получившая известность, благодаря насыщенным кобальтовым оттенкам, яркой майолике и удивительной гармонией рисунков и орнаментов.</a:t>
            </a:r>
          </a:p>
          <a:p>
            <a:endParaRPr lang="ru-RU" b="1" dirty="0">
              <a:solidFill>
                <a:schemeClr val="tx2">
                  <a:lumMod val="75000"/>
                  <a:lumOff val="25000"/>
                </a:schemeClr>
              </a:solidFill>
              <a:latin typeface="+mj-lt"/>
            </a:endParaRPr>
          </a:p>
          <a:p>
            <a:r>
              <a:rPr lang="ru-RU" b="1" dirty="0">
                <a:solidFill>
                  <a:schemeClr val="tx2">
                    <a:lumMod val="75000"/>
                    <a:lumOff val="25000"/>
                  </a:schemeClr>
                </a:solidFill>
                <a:latin typeface="+mj-lt"/>
              </a:rPr>
              <a:t>Свое название роспись получила, благодаря живописному подмосковному району, известному также, как «Гжельский куст». Уже более 700 лет мастера Гжели создают настоящие произведения искусства – посуду, статуэтки, предметы интерьера, расписанные яркими орнаментами, изображающими цветы, животных или пейзажи. Вся работа выполняется только вручную, что придает ей ценности. Машинной гжельской росписи не существует, каждое изделие является оригинальным, отображая частицу вложенной автором души.</a:t>
            </a:r>
          </a:p>
        </p:txBody>
      </p:sp>
      <p:sp>
        <p:nvSpPr>
          <p:cNvPr id="4" name="Номер слайда 3"/>
          <p:cNvSpPr>
            <a:spLocks noGrp="1"/>
          </p:cNvSpPr>
          <p:nvPr>
            <p:ph type="sldNum" sz="quarter" idx="12"/>
          </p:nvPr>
        </p:nvSpPr>
        <p:spPr/>
        <p:txBody>
          <a:bodyPr/>
          <a:lstStyle/>
          <a:p>
            <a:fld id="{892F126A-CDE8-42B3-98F8-B8C0A78ED74A}" type="slidenum">
              <a:rPr lang="ru-RU" smtClean="0"/>
              <a:pPr/>
              <a:t>2</a:t>
            </a:fld>
            <a:endParaRPr lang="ru-RU"/>
          </a:p>
        </p:txBody>
      </p:sp>
      <p:pic>
        <p:nvPicPr>
          <p:cNvPr id="2" name="Рисунок 1"/>
          <p:cNvPicPr>
            <a:picLocks noChangeAspect="1"/>
          </p:cNvPicPr>
          <p:nvPr/>
        </p:nvPicPr>
        <p:blipFill>
          <a:blip r:embed="rId2"/>
          <a:stretch>
            <a:fillRect/>
          </a:stretch>
        </p:blipFill>
        <p:spPr>
          <a:xfrm>
            <a:off x="4788023" y="1913102"/>
            <a:ext cx="4176465" cy="338137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85728"/>
            <a:ext cx="8329642" cy="1000132"/>
          </a:xfrm>
        </p:spPr>
        <p:txBody>
          <a:bodyPr>
            <a:normAutofit/>
          </a:bodyPr>
          <a:lstStyle/>
          <a:p>
            <a:r>
              <a:rPr lang="ru-RU" dirty="0" smtClean="0">
                <a:effectLst>
                  <a:outerShdw blurRad="38100" dist="38100" dir="2700000" algn="tl">
                    <a:srgbClr val="000000">
                      <a:alpha val="43137"/>
                    </a:srgbClr>
                  </a:outerShdw>
                </a:effectLst>
              </a:rPr>
              <a:t>История</a:t>
            </a:r>
            <a:endParaRPr lang="ru-RU" dirty="0">
              <a:effectLst>
                <a:outerShdw blurRad="38100" dist="38100" dir="2700000" algn="tl">
                  <a:srgbClr val="000000">
                    <a:alpha val="43137"/>
                  </a:srgbClr>
                </a:outerShdw>
              </a:effectLst>
            </a:endParaRPr>
          </a:p>
        </p:txBody>
      </p:sp>
      <p:sp>
        <p:nvSpPr>
          <p:cNvPr id="3" name="Содержимое 2"/>
          <p:cNvSpPr>
            <a:spLocks noGrp="1"/>
          </p:cNvSpPr>
          <p:nvPr>
            <p:ph sz="half" idx="1"/>
          </p:nvPr>
        </p:nvSpPr>
        <p:spPr>
          <a:xfrm>
            <a:off x="142844" y="1428736"/>
            <a:ext cx="4352956" cy="5292739"/>
          </a:xfrm>
        </p:spPr>
        <p:txBody>
          <a:bodyPr>
            <a:normAutofit fontScale="77500" lnSpcReduction="20000"/>
          </a:bodyPr>
          <a:lstStyle/>
          <a:p>
            <a:r>
              <a:rPr lang="ru-RU" dirty="0">
                <a:solidFill>
                  <a:schemeClr val="tx2">
                    <a:lumMod val="75000"/>
                    <a:lumOff val="25000"/>
                  </a:schemeClr>
                </a:solidFill>
                <a:latin typeface="+mj-lt"/>
              </a:rPr>
              <a:t>Наивысшего исторического расцвета гжельский промысел достиг в конце XVIII века. В это время особого мастерства достигли умельцы, изготавливающие кувшины, </a:t>
            </a:r>
            <a:r>
              <a:rPr lang="ru-RU" dirty="0" err="1">
                <a:solidFill>
                  <a:schemeClr val="tx2">
                    <a:lumMod val="75000"/>
                    <a:lumOff val="25000"/>
                  </a:schemeClr>
                </a:solidFill>
                <a:latin typeface="+mj-lt"/>
              </a:rPr>
              <a:t>кумганы</a:t>
            </a:r>
            <a:r>
              <a:rPr lang="ru-RU" dirty="0">
                <a:solidFill>
                  <a:schemeClr val="tx2">
                    <a:lumMod val="75000"/>
                    <a:lumOff val="25000"/>
                  </a:schemeClr>
                </a:solidFill>
                <a:latin typeface="+mj-lt"/>
              </a:rPr>
              <a:t> и квасники. Мастер должен был обладать большим терпением и высокими навыками росписи, так как она делалась по еще не обожжённому изделию, которое было покрыто белой эмалью. Помимо посуды и глиняных игрушек в Гжели делали мелкую майоликовую пластику. Чаще всего это были сцены из повседневной жизни — солдаты, крестьянки, дамы и мужчины, занятые своими делами. Все было выполнено в простой и доходчивой, но очень выразительной форме.</a:t>
            </a:r>
            <a:endParaRPr lang="ru-RU" dirty="0">
              <a:solidFill>
                <a:schemeClr val="tx2">
                  <a:lumMod val="75000"/>
                  <a:lumOff val="25000"/>
                </a:schemeClr>
              </a:solidFill>
            </a:endParaRPr>
          </a:p>
        </p:txBody>
      </p:sp>
      <p:sp>
        <p:nvSpPr>
          <p:cNvPr id="6" name="Номер слайда 5"/>
          <p:cNvSpPr>
            <a:spLocks noGrp="1"/>
          </p:cNvSpPr>
          <p:nvPr>
            <p:ph type="sldNum" sz="quarter" idx="12"/>
          </p:nvPr>
        </p:nvSpPr>
        <p:spPr/>
        <p:txBody>
          <a:bodyPr/>
          <a:lstStyle/>
          <a:p>
            <a:fld id="{892F126A-CDE8-42B3-98F8-B8C0A78ED74A}" type="slidenum">
              <a:rPr lang="ru-RU" smtClean="0"/>
              <a:pPr/>
              <a:t>3</a:t>
            </a:fld>
            <a:endParaRPr lang="ru-RU"/>
          </a:p>
        </p:txBody>
      </p:sp>
      <p:pic>
        <p:nvPicPr>
          <p:cNvPr id="4" name="Рисунок 3"/>
          <p:cNvPicPr>
            <a:picLocks noChangeAspect="1"/>
          </p:cNvPicPr>
          <p:nvPr/>
        </p:nvPicPr>
        <p:blipFill>
          <a:blip r:embed="rId2"/>
          <a:stretch>
            <a:fillRect/>
          </a:stretch>
        </p:blipFill>
        <p:spPr>
          <a:xfrm>
            <a:off x="5053176" y="785794"/>
            <a:ext cx="3824769" cy="2996967"/>
          </a:xfrm>
          <a:prstGeom prst="rect">
            <a:avLst/>
          </a:prstGeom>
        </p:spPr>
      </p:pic>
      <p:pic>
        <p:nvPicPr>
          <p:cNvPr id="8" name="Рисунок 7"/>
          <p:cNvPicPr>
            <a:picLocks noChangeAspect="1"/>
          </p:cNvPicPr>
          <p:nvPr/>
        </p:nvPicPr>
        <p:blipFill>
          <a:blip r:embed="rId3"/>
          <a:stretch>
            <a:fillRect/>
          </a:stretch>
        </p:blipFill>
        <p:spPr>
          <a:xfrm>
            <a:off x="5074757" y="3933056"/>
            <a:ext cx="3803187" cy="25790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Autofit/>
          </a:bodyPr>
          <a:lstStyle/>
          <a:p>
            <a:r>
              <a:rPr lang="ru-RU" sz="4800" dirty="0" smtClean="0">
                <a:effectLst>
                  <a:outerShdw blurRad="38100" dist="38100" dir="2700000" algn="tl">
                    <a:srgbClr val="000000">
                      <a:alpha val="43137"/>
                    </a:srgbClr>
                  </a:outerShdw>
                </a:effectLst>
              </a:rPr>
              <a:t>История</a:t>
            </a:r>
            <a:endParaRPr lang="ru-RU" sz="4800" dirty="0">
              <a:effectLst>
                <a:outerShdw blurRad="38100" dist="38100" dir="2700000" algn="tl">
                  <a:srgbClr val="000000">
                    <a:alpha val="43137"/>
                  </a:srgbClr>
                </a:outerShdw>
              </a:effectLst>
            </a:endParaRPr>
          </a:p>
        </p:txBody>
      </p:sp>
      <p:sp>
        <p:nvSpPr>
          <p:cNvPr id="3" name="Содержимое 2"/>
          <p:cNvSpPr>
            <a:spLocks noGrp="1"/>
          </p:cNvSpPr>
          <p:nvPr>
            <p:ph sz="half" idx="1"/>
          </p:nvPr>
        </p:nvSpPr>
        <p:spPr>
          <a:xfrm>
            <a:off x="214282" y="1428736"/>
            <a:ext cx="4281518" cy="5168616"/>
          </a:xfrm>
        </p:spPr>
        <p:txBody>
          <a:bodyPr>
            <a:normAutofit fontScale="77500" lnSpcReduction="20000"/>
          </a:bodyPr>
          <a:lstStyle/>
          <a:p>
            <a:r>
              <a:rPr lang="ru-RU" dirty="0">
                <a:solidFill>
                  <a:schemeClr val="tx2">
                    <a:lumMod val="75000"/>
                    <a:lumOff val="25000"/>
                  </a:schemeClr>
                </a:solidFill>
              </a:rPr>
              <a:t>В 1802 году возле села </a:t>
            </a:r>
            <a:r>
              <a:rPr lang="ru-RU" dirty="0" err="1">
                <a:solidFill>
                  <a:schemeClr val="tx2">
                    <a:lumMod val="75000"/>
                    <a:lumOff val="25000"/>
                  </a:schemeClr>
                </a:solidFill>
              </a:rPr>
              <a:t>Минино</a:t>
            </a:r>
            <a:r>
              <a:rPr lang="ru-RU" dirty="0">
                <a:solidFill>
                  <a:schemeClr val="tx2">
                    <a:lumMod val="75000"/>
                    <a:lumOff val="25000"/>
                  </a:schemeClr>
                </a:solidFill>
              </a:rPr>
              <a:t> нашли светлую глину, после чего в этом регионе началось производство </a:t>
            </a:r>
            <a:r>
              <a:rPr lang="ru-RU" dirty="0" err="1">
                <a:solidFill>
                  <a:schemeClr val="tx2">
                    <a:lumMod val="75000"/>
                    <a:lumOff val="25000"/>
                  </a:schemeClr>
                </a:solidFill>
              </a:rPr>
              <a:t>полуфаянса</a:t>
            </a:r>
            <a:r>
              <a:rPr lang="ru-RU" dirty="0">
                <a:solidFill>
                  <a:schemeClr val="tx2">
                    <a:lumMod val="75000"/>
                    <a:lumOff val="25000"/>
                  </a:schemeClr>
                </a:solidFill>
              </a:rPr>
              <a:t>. Из него делали кувшины и квасники. Однако эти изделия выглядели грубо и были недолговечны из-за хрупкости материала. Со второй половины двадцатых годов XIX века в гжельской росписи стали преобладать синие краски.</a:t>
            </a:r>
          </a:p>
          <a:p>
            <a:endParaRPr lang="ru-RU" dirty="0">
              <a:solidFill>
                <a:schemeClr val="tx2">
                  <a:lumMod val="75000"/>
                  <a:lumOff val="25000"/>
                </a:schemeClr>
              </a:solidFill>
            </a:endParaRPr>
          </a:p>
          <a:p>
            <a:r>
              <a:rPr lang="ru-RU" dirty="0">
                <a:solidFill>
                  <a:schemeClr val="tx2">
                    <a:lumMod val="75000"/>
                    <a:lumOff val="25000"/>
                  </a:schemeClr>
                </a:solidFill>
              </a:rPr>
              <a:t>В начале XIX века в </a:t>
            </a:r>
            <a:r>
              <a:rPr lang="ru-RU" dirty="0" err="1">
                <a:solidFill>
                  <a:schemeClr val="tx2">
                    <a:lumMod val="75000"/>
                    <a:lumOff val="25000"/>
                  </a:schemeClr>
                </a:solidFill>
              </a:rPr>
              <a:t>Бронницком</a:t>
            </a:r>
            <a:r>
              <a:rPr lang="ru-RU" dirty="0">
                <a:solidFill>
                  <a:schemeClr val="tx2">
                    <a:lumMod val="75000"/>
                    <a:lumOff val="25000"/>
                  </a:schemeClr>
                </a:solidFill>
              </a:rPr>
              <a:t> уезде была найдена белая глина, пригодная для изготовления фарфора, после чего в селе Володино был построен первый фарфоровый завод. Основатель этого завода, Павел Куликов, </a:t>
            </a:r>
          </a:p>
        </p:txBody>
      </p:sp>
      <p:sp>
        <p:nvSpPr>
          <p:cNvPr id="6" name="Номер слайда 5"/>
          <p:cNvSpPr>
            <a:spLocks noGrp="1"/>
          </p:cNvSpPr>
          <p:nvPr>
            <p:ph type="sldNum" sz="quarter" idx="12"/>
          </p:nvPr>
        </p:nvSpPr>
        <p:spPr/>
        <p:txBody>
          <a:bodyPr/>
          <a:lstStyle/>
          <a:p>
            <a:fld id="{892F126A-CDE8-42B3-98F8-B8C0A78ED74A}" type="slidenum">
              <a:rPr lang="ru-RU" smtClean="0"/>
              <a:pPr/>
              <a:t>4</a:t>
            </a:fld>
            <a:endParaRPr lang="ru-RU"/>
          </a:p>
        </p:txBody>
      </p:sp>
      <p:pic>
        <p:nvPicPr>
          <p:cNvPr id="4" name="Рисунок 3"/>
          <p:cNvPicPr>
            <a:picLocks noChangeAspect="1"/>
          </p:cNvPicPr>
          <p:nvPr/>
        </p:nvPicPr>
        <p:blipFill>
          <a:blip r:embed="rId2"/>
          <a:stretch>
            <a:fillRect/>
          </a:stretch>
        </p:blipFill>
        <p:spPr>
          <a:xfrm>
            <a:off x="4788024" y="1700809"/>
            <a:ext cx="4067944" cy="302433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28596" y="571480"/>
            <a:ext cx="8229600" cy="581772"/>
          </a:xfrm>
        </p:spPr>
        <p:txBody>
          <a:bodyPr>
            <a:normAutofit fontScale="90000"/>
          </a:bodyPr>
          <a:lstStyle/>
          <a:p>
            <a:r>
              <a:rPr lang="ru-RU" dirty="0" smtClean="0">
                <a:effectLst>
                  <a:outerShdw blurRad="38100" dist="38100" dir="2700000" algn="tl">
                    <a:srgbClr val="000000">
                      <a:alpha val="43137"/>
                    </a:srgbClr>
                  </a:outerShdw>
                </a:effectLst>
              </a:rPr>
              <a:t>Типы гжели</a:t>
            </a:r>
            <a:endParaRPr lang="ru-RU" dirty="0">
              <a:effectLst>
                <a:outerShdw blurRad="38100" dist="38100" dir="2700000" algn="tl">
                  <a:srgbClr val="000000">
                    <a:alpha val="43137"/>
                  </a:srgbClr>
                </a:outerShdw>
              </a:effectLst>
            </a:endParaRPr>
          </a:p>
        </p:txBody>
      </p:sp>
      <p:sp>
        <p:nvSpPr>
          <p:cNvPr id="3" name="Содержимое 2"/>
          <p:cNvSpPr>
            <a:spLocks noGrp="1"/>
          </p:cNvSpPr>
          <p:nvPr>
            <p:ph sz="half" idx="1"/>
          </p:nvPr>
        </p:nvSpPr>
        <p:spPr>
          <a:xfrm>
            <a:off x="214282" y="1214422"/>
            <a:ext cx="4281518" cy="4997627"/>
          </a:xfrm>
        </p:spPr>
        <p:txBody>
          <a:bodyPr>
            <a:normAutofit fontScale="92500" lnSpcReduction="20000"/>
          </a:bodyPr>
          <a:lstStyle/>
          <a:p>
            <a:r>
              <a:rPr lang="ru-RU" dirty="0" smtClean="0">
                <a:solidFill>
                  <a:schemeClr val="tx2">
                    <a:lumMod val="75000"/>
                    <a:lumOff val="25000"/>
                  </a:schemeClr>
                </a:solidFill>
                <a:latin typeface="+mj-lt"/>
              </a:rPr>
              <a:t>Существует два основных типа гжели: </a:t>
            </a:r>
          </a:p>
          <a:p>
            <a:r>
              <a:rPr lang="ru-RU" dirty="0" smtClean="0">
                <a:solidFill>
                  <a:schemeClr val="tx2">
                    <a:lumMod val="75000"/>
                    <a:lumOff val="25000"/>
                  </a:schemeClr>
                </a:solidFill>
                <a:latin typeface="+mj-lt"/>
              </a:rPr>
              <a:t>Толстостенная - более толстая, менее хрупкая, но в то же время менее изящная.</a:t>
            </a:r>
          </a:p>
          <a:p>
            <a:r>
              <a:rPr lang="ru-RU" dirty="0" smtClean="0">
                <a:solidFill>
                  <a:schemeClr val="tx2">
                    <a:lumMod val="75000"/>
                    <a:lumOff val="25000"/>
                  </a:schemeClr>
                </a:solidFill>
                <a:latin typeface="+mj-lt"/>
              </a:rPr>
              <a:t>Тонкостенная  - изящная, тонкая, звонкая гжель. Именно такая ассоциируется со всем известной народной гжелью.</a:t>
            </a:r>
          </a:p>
          <a:p>
            <a:r>
              <a:rPr lang="ru-RU" dirty="0" smtClean="0">
                <a:solidFill>
                  <a:schemeClr val="tx2">
                    <a:lumMod val="75000"/>
                    <a:lumOff val="25000"/>
                  </a:schemeClr>
                </a:solidFill>
                <a:latin typeface="+mj-lt"/>
              </a:rPr>
              <a:t>Майолика - изделия из керамики, покрытые непрозрачной свинцово-оловянной глазурью, раскрашенные огнеупорными красками.</a:t>
            </a:r>
            <a:endParaRPr lang="ru-RU" dirty="0">
              <a:solidFill>
                <a:schemeClr val="tx2">
                  <a:lumMod val="75000"/>
                  <a:lumOff val="25000"/>
                </a:schemeClr>
              </a:solidFill>
              <a:latin typeface="+mj-lt"/>
            </a:endParaRPr>
          </a:p>
        </p:txBody>
      </p:sp>
      <p:sp>
        <p:nvSpPr>
          <p:cNvPr id="4" name="Номер слайда 3"/>
          <p:cNvSpPr>
            <a:spLocks noGrp="1"/>
          </p:cNvSpPr>
          <p:nvPr>
            <p:ph type="sldNum" sz="quarter" idx="12"/>
          </p:nvPr>
        </p:nvSpPr>
        <p:spPr/>
        <p:txBody>
          <a:bodyPr/>
          <a:lstStyle/>
          <a:p>
            <a:fld id="{892F126A-CDE8-42B3-98F8-B8C0A78ED74A}" type="slidenum">
              <a:rPr lang="ru-RU" smtClean="0"/>
              <a:pPr/>
              <a:t>5</a:t>
            </a:fld>
            <a:endParaRPr lang="ru-RU"/>
          </a:p>
        </p:txBody>
      </p:sp>
      <p:pic>
        <p:nvPicPr>
          <p:cNvPr id="2053" name="Picture 5"/>
          <p:cNvPicPr>
            <a:picLocks noChangeAspect="1" noChangeArrowheads="1"/>
          </p:cNvPicPr>
          <p:nvPr/>
        </p:nvPicPr>
        <p:blipFill>
          <a:blip r:embed="rId2"/>
          <a:srcRect/>
          <a:stretch>
            <a:fillRect/>
          </a:stretch>
        </p:blipFill>
        <p:spPr bwMode="auto">
          <a:xfrm>
            <a:off x="4857752" y="1571612"/>
            <a:ext cx="3833822" cy="3752722"/>
          </a:xfrm>
          <a:prstGeom prst="ellipse">
            <a:avLst/>
          </a:prstGeom>
          <a:ln w="9525"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Цвета гжельской росписи</a:t>
            </a:r>
            <a:br>
              <a:rPr lang="ru-RU" dirty="0"/>
            </a:br>
            <a:endParaRPr lang="ru-RU" dirty="0"/>
          </a:p>
        </p:txBody>
      </p:sp>
      <p:sp>
        <p:nvSpPr>
          <p:cNvPr id="3" name="Объект 2"/>
          <p:cNvSpPr>
            <a:spLocks noGrp="1"/>
          </p:cNvSpPr>
          <p:nvPr>
            <p:ph idx="1"/>
          </p:nvPr>
        </p:nvSpPr>
        <p:spPr>
          <a:xfrm>
            <a:off x="457200" y="1268760"/>
            <a:ext cx="7859216" cy="5055840"/>
          </a:xfrm>
        </p:spPr>
        <p:txBody>
          <a:bodyPr>
            <a:normAutofit fontScale="77500" lnSpcReduction="20000"/>
          </a:bodyPr>
          <a:lstStyle/>
          <a:p>
            <a:endParaRPr lang="ru-RU" dirty="0"/>
          </a:p>
          <a:p>
            <a:r>
              <a:rPr lang="ru-RU" dirty="0">
                <a:solidFill>
                  <a:schemeClr val="tx2">
                    <a:lumMod val="75000"/>
                    <a:lumOff val="25000"/>
                  </a:schemeClr>
                </a:solidFill>
              </a:rPr>
              <a:t>Особенностью гжельской росписи является исключительно ручная работа, в каждый орнамент художники вкладывают частицу себя и своего видения природы и окружения. </a:t>
            </a:r>
            <a:endParaRPr lang="ru-RU" dirty="0" smtClean="0">
              <a:solidFill>
                <a:schemeClr val="tx2">
                  <a:lumMod val="75000"/>
                  <a:lumOff val="25000"/>
                </a:schemeClr>
              </a:solidFill>
            </a:endParaRPr>
          </a:p>
          <a:p>
            <a:endParaRPr lang="ru-RU" dirty="0">
              <a:solidFill>
                <a:schemeClr val="tx2">
                  <a:lumMod val="75000"/>
                  <a:lumOff val="25000"/>
                </a:schemeClr>
              </a:solidFill>
            </a:endParaRPr>
          </a:p>
          <a:p>
            <a:pPr marL="0" indent="0">
              <a:buNone/>
            </a:pPr>
            <a:r>
              <a:rPr lang="ru-RU" dirty="0" smtClean="0">
                <a:solidFill>
                  <a:schemeClr val="tx2">
                    <a:lumMod val="75000"/>
                    <a:lumOff val="25000"/>
                  </a:schemeClr>
                </a:solidFill>
              </a:rPr>
              <a:t>Основными </a:t>
            </a:r>
            <a:r>
              <a:rPr lang="ru-RU" dirty="0">
                <a:solidFill>
                  <a:schemeClr val="tx2">
                    <a:lumMod val="75000"/>
                    <a:lumOff val="25000"/>
                  </a:schemeClr>
                </a:solidFill>
              </a:rPr>
              <a:t>цветами являются:</a:t>
            </a:r>
          </a:p>
          <a:p>
            <a:endParaRPr lang="ru-RU" dirty="0">
              <a:solidFill>
                <a:schemeClr val="tx2">
                  <a:lumMod val="75000"/>
                  <a:lumOff val="25000"/>
                </a:schemeClr>
              </a:solidFill>
            </a:endParaRPr>
          </a:p>
          <a:p>
            <a:endParaRPr lang="ru-RU" dirty="0">
              <a:solidFill>
                <a:schemeClr val="tx2">
                  <a:lumMod val="75000"/>
                  <a:lumOff val="25000"/>
                </a:schemeClr>
              </a:solidFill>
            </a:endParaRPr>
          </a:p>
          <a:p>
            <a:r>
              <a:rPr lang="ru-RU" dirty="0">
                <a:solidFill>
                  <a:schemeClr val="tx2">
                    <a:lumMod val="75000"/>
                    <a:lumOff val="25000"/>
                  </a:schemeClr>
                </a:solidFill>
              </a:rPr>
              <a:t>белый, используемый для костяного фарфора;</a:t>
            </a:r>
          </a:p>
          <a:p>
            <a:r>
              <a:rPr lang="ru-RU" dirty="0">
                <a:solidFill>
                  <a:schemeClr val="tx2">
                    <a:lumMod val="75000"/>
                    <a:lumOff val="25000"/>
                  </a:schemeClr>
                </a:solidFill>
              </a:rPr>
              <a:t>цветная майолика;</a:t>
            </a:r>
          </a:p>
          <a:p>
            <a:r>
              <a:rPr lang="ru-RU" dirty="0">
                <a:solidFill>
                  <a:schemeClr val="tx2">
                    <a:lumMod val="75000"/>
                    <a:lumOff val="25000"/>
                  </a:schemeClr>
                </a:solidFill>
              </a:rPr>
              <a:t>оттенки кобальтового и ярко-синего цветов</a:t>
            </a:r>
            <a:r>
              <a:rPr lang="ru-RU" dirty="0" smtClean="0">
                <a:solidFill>
                  <a:schemeClr val="tx2">
                    <a:lumMod val="75000"/>
                    <a:lumOff val="25000"/>
                  </a:schemeClr>
                </a:solidFill>
              </a:rPr>
              <a:t>, начиная </a:t>
            </a:r>
            <a:r>
              <a:rPr lang="ru-RU" dirty="0">
                <a:solidFill>
                  <a:schemeClr val="tx2">
                    <a:lumMod val="75000"/>
                    <a:lumOff val="25000"/>
                  </a:schemeClr>
                </a:solidFill>
              </a:rPr>
              <a:t>небесно-голубым и заканчивая </a:t>
            </a:r>
            <a:r>
              <a:rPr lang="ru-RU" dirty="0" smtClean="0">
                <a:solidFill>
                  <a:schemeClr val="tx2">
                    <a:lumMod val="75000"/>
                    <a:lumOff val="25000"/>
                  </a:schemeClr>
                </a:solidFill>
              </a:rPr>
              <a:t>насыщенным</a:t>
            </a:r>
            <a:r>
              <a:rPr lang="ru-RU" dirty="0">
                <a:solidFill>
                  <a:schemeClr val="tx2">
                    <a:lumMod val="75000"/>
                    <a:lumOff val="25000"/>
                  </a:schemeClr>
                </a:solidFill>
              </a:rPr>
              <a:t>, темно-синим;</a:t>
            </a:r>
          </a:p>
          <a:p>
            <a:r>
              <a:rPr lang="ru-RU" dirty="0">
                <a:solidFill>
                  <a:schemeClr val="tx2">
                    <a:lumMod val="75000"/>
                    <a:lumOff val="25000"/>
                  </a:schemeClr>
                </a:solidFill>
              </a:rPr>
              <a:t>глухой кобальт.</a:t>
            </a:r>
          </a:p>
          <a:p>
            <a:r>
              <a:rPr lang="ru-RU" dirty="0">
                <a:solidFill>
                  <a:schemeClr val="tx2">
                    <a:lumMod val="75000"/>
                    <a:lumOff val="25000"/>
                  </a:schemeClr>
                </a:solidFill>
              </a:rPr>
              <a:t>Очень интересен процесс проявления характерного насыщенного цвета – во время работы он черно-белый, </a:t>
            </a:r>
            <a:r>
              <a:rPr lang="ru-RU" dirty="0" smtClean="0">
                <a:solidFill>
                  <a:schemeClr val="tx2">
                    <a:lumMod val="75000"/>
                    <a:lumOff val="25000"/>
                  </a:schemeClr>
                </a:solidFill>
              </a:rPr>
              <a:t>а </a:t>
            </a:r>
            <a:r>
              <a:rPr lang="ru-RU" dirty="0">
                <a:solidFill>
                  <a:schemeClr val="tx2">
                    <a:lumMod val="75000"/>
                    <a:lumOff val="25000"/>
                  </a:schemeClr>
                </a:solidFill>
              </a:rPr>
              <a:t>синий и кобальтовый оттенки проявляются только при обжиге готового изделия при помощи высоких температур.</a:t>
            </a:r>
          </a:p>
          <a:p>
            <a:endParaRPr lang="ru-RU" dirty="0"/>
          </a:p>
          <a:p>
            <a:endParaRPr lang="ru-RU" dirty="0"/>
          </a:p>
        </p:txBody>
      </p:sp>
      <p:sp>
        <p:nvSpPr>
          <p:cNvPr id="5" name="Номер слайда 4"/>
          <p:cNvSpPr>
            <a:spLocks noGrp="1"/>
          </p:cNvSpPr>
          <p:nvPr>
            <p:ph type="sldNum" sz="quarter" idx="12"/>
          </p:nvPr>
        </p:nvSpPr>
        <p:spPr/>
        <p:txBody>
          <a:bodyPr/>
          <a:lstStyle/>
          <a:p>
            <a:fld id="{892F126A-CDE8-42B3-98F8-B8C0A78ED74A}" type="slidenum">
              <a:rPr lang="ru-RU" smtClean="0"/>
              <a:pPr/>
              <a:t>6</a:t>
            </a:fld>
            <a:endParaRPr lang="ru-RU"/>
          </a:p>
        </p:txBody>
      </p:sp>
      <p:pic>
        <p:nvPicPr>
          <p:cNvPr id="8" name="Рисунок 7"/>
          <p:cNvPicPr>
            <a:picLocks noChangeAspect="1"/>
          </p:cNvPicPr>
          <p:nvPr/>
        </p:nvPicPr>
        <p:blipFill>
          <a:blip r:embed="rId2"/>
          <a:stretch>
            <a:fillRect/>
          </a:stretch>
        </p:blipFill>
        <p:spPr>
          <a:xfrm>
            <a:off x="6660232" y="2385797"/>
            <a:ext cx="2189832" cy="1728000"/>
          </a:xfrm>
          <a:prstGeom prst="rect">
            <a:avLst/>
          </a:prstGeom>
        </p:spPr>
      </p:pic>
    </p:spTree>
    <p:extLst>
      <p:ext uri="{BB962C8B-B14F-4D97-AF65-F5344CB8AC3E}">
        <p14:creationId xmlns:p14="http://schemas.microsoft.com/office/powerpoint/2010/main" val="296406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tretch>
            <a:fillRect/>
          </a:stretch>
        </p:blipFill>
        <p:spPr bwMode="auto">
          <a:xfrm>
            <a:off x="4745796" y="170543"/>
            <a:ext cx="4183921" cy="332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p:cNvPicPr>
            <a:picLocks noChangeAspect="1" noChangeArrowheads="1"/>
          </p:cNvPicPr>
          <p:nvPr/>
        </p:nvPicPr>
        <p:blipFill>
          <a:blip r:embed="rId3"/>
          <a:stretch>
            <a:fillRect/>
          </a:stretch>
        </p:blipFill>
        <p:spPr bwMode="auto">
          <a:xfrm>
            <a:off x="4786314" y="3857628"/>
            <a:ext cx="4191484" cy="285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p:cNvPicPr>
            <a:picLocks noChangeAspect="1" noChangeArrowheads="1"/>
          </p:cNvPicPr>
          <p:nvPr/>
        </p:nvPicPr>
        <p:blipFill>
          <a:blip r:embed="rId4"/>
          <a:stretch>
            <a:fillRect/>
          </a:stretch>
        </p:blipFill>
        <p:spPr bwMode="auto">
          <a:xfrm>
            <a:off x="214282" y="192964"/>
            <a:ext cx="4143372" cy="2906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p:cNvPicPr>
            <a:picLocks noChangeAspect="1" noChangeArrowheads="1"/>
          </p:cNvPicPr>
          <p:nvPr/>
        </p:nvPicPr>
        <p:blipFill>
          <a:blip r:embed="rId5"/>
          <a:stretch>
            <a:fillRect/>
          </a:stretch>
        </p:blipFill>
        <p:spPr bwMode="auto">
          <a:xfrm>
            <a:off x="142845" y="3390128"/>
            <a:ext cx="4286279" cy="3340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3357553" y="142852"/>
            <a:ext cx="2361713" cy="3357586"/>
          </a:xfrm>
          <a:prstGeom prst="rect">
            <a:avLst/>
          </a:prstGeom>
          <a:ln>
            <a:noFill/>
          </a:ln>
          <a:effectLst>
            <a:softEdge rad="112500"/>
          </a:effectLst>
        </p:spPr>
      </p:pic>
      <p:pic>
        <p:nvPicPr>
          <p:cNvPr id="4100" name="Picture 4"/>
          <p:cNvPicPr>
            <a:picLocks noChangeAspect="1" noChangeArrowheads="1"/>
          </p:cNvPicPr>
          <p:nvPr/>
        </p:nvPicPr>
        <p:blipFill>
          <a:blip r:embed="rId3"/>
          <a:srcRect/>
          <a:stretch>
            <a:fillRect/>
          </a:stretch>
        </p:blipFill>
        <p:spPr bwMode="auto">
          <a:xfrm>
            <a:off x="428596" y="142852"/>
            <a:ext cx="2786082" cy="3463778"/>
          </a:xfrm>
          <a:prstGeom prst="rect">
            <a:avLst/>
          </a:prstGeom>
          <a:ln>
            <a:noFill/>
          </a:ln>
          <a:effectLst>
            <a:softEdge rad="112500"/>
          </a:effectLst>
        </p:spPr>
      </p:pic>
      <p:pic>
        <p:nvPicPr>
          <p:cNvPr id="4102" name="Picture 6"/>
          <p:cNvPicPr>
            <a:picLocks noChangeAspect="1" noChangeArrowheads="1"/>
          </p:cNvPicPr>
          <p:nvPr/>
        </p:nvPicPr>
        <p:blipFill>
          <a:blip r:embed="rId4"/>
          <a:srcRect/>
          <a:stretch>
            <a:fillRect/>
          </a:stretch>
        </p:blipFill>
        <p:spPr bwMode="auto">
          <a:xfrm>
            <a:off x="428596" y="3643314"/>
            <a:ext cx="4336088" cy="2928958"/>
          </a:xfrm>
          <a:prstGeom prst="rect">
            <a:avLst/>
          </a:prstGeom>
          <a:ln>
            <a:noFill/>
          </a:ln>
          <a:effectLst>
            <a:softEdge rad="112500"/>
          </a:effectLst>
        </p:spPr>
      </p:pic>
      <p:pic>
        <p:nvPicPr>
          <p:cNvPr id="4103" name="Picture 7"/>
          <p:cNvPicPr>
            <a:picLocks noChangeAspect="1" noChangeArrowheads="1"/>
          </p:cNvPicPr>
          <p:nvPr/>
        </p:nvPicPr>
        <p:blipFill>
          <a:blip r:embed="rId5"/>
          <a:srcRect/>
          <a:stretch>
            <a:fillRect/>
          </a:stretch>
        </p:blipFill>
        <p:spPr bwMode="auto">
          <a:xfrm>
            <a:off x="5857884" y="142852"/>
            <a:ext cx="2981760" cy="3429024"/>
          </a:xfrm>
          <a:prstGeom prst="rect">
            <a:avLst/>
          </a:prstGeom>
          <a:ln>
            <a:noFill/>
          </a:ln>
          <a:effectLst>
            <a:softEdge rad="112500"/>
          </a:effectLst>
        </p:spPr>
      </p:pic>
      <p:pic>
        <p:nvPicPr>
          <p:cNvPr id="4105" name="Picture 9"/>
          <p:cNvPicPr>
            <a:picLocks noChangeAspect="1" noChangeArrowheads="1"/>
          </p:cNvPicPr>
          <p:nvPr/>
        </p:nvPicPr>
        <p:blipFill>
          <a:blip r:embed="rId6"/>
          <a:srcRect/>
          <a:stretch>
            <a:fillRect/>
          </a:stretch>
        </p:blipFill>
        <p:spPr bwMode="auto">
          <a:xfrm>
            <a:off x="4643438" y="3643313"/>
            <a:ext cx="4286249" cy="292895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ome\Desktop\09_gzhelskiy_farfor-vi.jpg"/>
          <p:cNvPicPr>
            <a:picLocks noChangeAspect="1" noChangeArrowheads="1"/>
          </p:cNvPicPr>
          <p:nvPr/>
        </p:nvPicPr>
        <p:blipFill>
          <a:blip r:embed="rId2"/>
          <a:srcRect/>
          <a:stretch>
            <a:fillRect/>
          </a:stretch>
        </p:blipFill>
        <p:spPr bwMode="auto">
          <a:xfrm>
            <a:off x="142845" y="142853"/>
            <a:ext cx="4121330" cy="2857520"/>
          </a:xfrm>
          <a:prstGeom prst="rect">
            <a:avLst/>
          </a:prstGeom>
          <a:noFill/>
        </p:spPr>
      </p:pic>
      <p:pic>
        <p:nvPicPr>
          <p:cNvPr id="5123" name="Picture 3" descr="C:\Users\Home\Desktop\8285.jpg"/>
          <p:cNvPicPr>
            <a:picLocks noChangeAspect="1" noChangeArrowheads="1"/>
          </p:cNvPicPr>
          <p:nvPr/>
        </p:nvPicPr>
        <p:blipFill>
          <a:blip r:embed="rId3"/>
          <a:srcRect/>
          <a:stretch>
            <a:fillRect/>
          </a:stretch>
        </p:blipFill>
        <p:spPr bwMode="auto">
          <a:xfrm>
            <a:off x="142844" y="3214686"/>
            <a:ext cx="4259347" cy="2928958"/>
          </a:xfrm>
          <a:prstGeom prst="rect">
            <a:avLst/>
          </a:prstGeom>
          <a:noFill/>
        </p:spPr>
      </p:pic>
      <p:pic>
        <p:nvPicPr>
          <p:cNvPr id="5124" name="Picture 4"/>
          <p:cNvPicPr>
            <a:picLocks noChangeAspect="1" noChangeArrowheads="1"/>
          </p:cNvPicPr>
          <p:nvPr/>
        </p:nvPicPr>
        <p:blipFill>
          <a:blip r:embed="rId4"/>
          <a:srcRect/>
          <a:stretch>
            <a:fillRect/>
          </a:stretch>
        </p:blipFill>
        <p:spPr bwMode="auto">
          <a:xfrm>
            <a:off x="4643438" y="3286124"/>
            <a:ext cx="4357717" cy="2770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5" name="Picture 5"/>
          <p:cNvPicPr>
            <a:picLocks noChangeAspect="1" noChangeArrowheads="1"/>
          </p:cNvPicPr>
          <p:nvPr/>
        </p:nvPicPr>
        <p:blipFill>
          <a:blip r:embed="rId5"/>
          <a:srcRect/>
          <a:stretch>
            <a:fillRect/>
          </a:stretch>
        </p:blipFill>
        <p:spPr bwMode="auto">
          <a:xfrm>
            <a:off x="4500562" y="214290"/>
            <a:ext cx="4529042" cy="2771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Другая 39">
      <a:dk1>
        <a:sysClr val="windowText" lastClr="000000"/>
      </a:dk1>
      <a:lt1>
        <a:srgbClr val="DFEBFE"/>
      </a:lt1>
      <a:dk2>
        <a:srgbClr val="002060"/>
      </a:dk2>
      <a:lt2>
        <a:srgbClr val="FFFFFF"/>
      </a:lt2>
      <a:accent1>
        <a:srgbClr val="ABCBFA"/>
      </a:accent1>
      <a:accent2>
        <a:srgbClr val="5F9BFC"/>
      </a:accent2>
      <a:accent3>
        <a:srgbClr val="349AE0"/>
      </a:accent3>
      <a:accent4>
        <a:srgbClr val="3D87F5"/>
      </a:accent4>
      <a:accent5>
        <a:srgbClr val="FFEBA3"/>
      </a:accent5>
      <a:accent6>
        <a:srgbClr val="CDA3D6"/>
      </a:accent6>
      <a:hlink>
        <a:srgbClr val="FFDE66"/>
      </a:hlink>
      <a:folHlink>
        <a:srgbClr val="D490C5"/>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159</TotalTime>
  <Words>541</Words>
  <Application>Microsoft Office PowerPoint</Application>
  <PresentationFormat>Экран (4:3)</PresentationFormat>
  <Paragraphs>72</Paragraphs>
  <Slides>16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16</vt:i4>
      </vt:variant>
    </vt:vector>
  </HeadingPairs>
  <TitlesOfParts>
    <vt:vector size="22" baseType="lpstr">
      <vt:lpstr>Aharoni</vt:lpstr>
      <vt:lpstr>Calibri</vt:lpstr>
      <vt:lpstr>Constantia</vt:lpstr>
      <vt:lpstr>Georgia</vt:lpstr>
      <vt:lpstr>Wingdings 2</vt:lpstr>
      <vt:lpstr>Поток</vt:lpstr>
      <vt:lpstr>Гжель</vt:lpstr>
      <vt:lpstr>История</vt:lpstr>
      <vt:lpstr>История</vt:lpstr>
      <vt:lpstr>История</vt:lpstr>
      <vt:lpstr>Типы гжели</vt:lpstr>
      <vt:lpstr>Цвета гжельской росписи </vt:lpstr>
      <vt:lpstr>Презентация PowerPoint</vt:lpstr>
      <vt:lpstr>Презентация PowerPoint</vt:lpstr>
      <vt:lpstr>Презентация PowerPoint</vt:lpstr>
      <vt:lpstr>Элементы росписи</vt:lpstr>
      <vt:lpstr> Сеточка (элементы росписи)</vt:lpstr>
      <vt:lpstr>Капельки</vt:lpstr>
      <vt:lpstr>Бордюры</vt:lpstr>
      <vt:lpstr>Виды бордюров</vt:lpstr>
      <vt:lpstr>Мазковая роспись: цветочек</vt:lpstr>
      <vt:lpstr>Используемые материалы</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Гжель</dc:title>
  <dc:creator>Home</dc:creator>
  <cp:lastModifiedBy>User</cp:lastModifiedBy>
  <cp:revision>22</cp:revision>
  <dcterms:created xsi:type="dcterms:W3CDTF">2014-12-07T17:12:31Z</dcterms:created>
  <dcterms:modified xsi:type="dcterms:W3CDTF">2019-11-17T11:30:11Z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819487</vt:lpwstr>
  </property>
  <property fmtid="{D5CDD505-2E9C-101B-9397-08002B2CF9AE}" pid="3" name="NXPowerLiteSettings">
    <vt:lpwstr>F6000400038000</vt:lpwstr>
  </property>
  <property fmtid="{D5CDD505-2E9C-101B-9397-08002B2CF9AE}" pid="4" name="NXPowerLiteVersion">
    <vt:lpwstr>D4.3.1</vt:lpwstr>
  </property>
</Properties>
</file>