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9" r:id="rId20"/>
    <p:sldId id="280" r:id="rId21"/>
    <p:sldId id="281" r:id="rId22"/>
    <p:sldId id="282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33FF"/>
    <a:srgbClr val="0000FF"/>
    <a:srgbClr val="003399"/>
    <a:srgbClr val="3366FF"/>
    <a:srgbClr val="CC00FF"/>
    <a:srgbClr val="33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12F88-DFCE-41B3-8579-44CDB10B3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A30E-B262-437F-8715-E2545F074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39A0-A6DA-4BBA-99FD-A087DE7EE0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96B84F-26AB-43A8-A257-08DF2C8E8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5A38-2C27-4DA8-961A-CDA12F6E1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304C3-CBE4-4349-93C5-D9510505E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7491-6201-437A-BDFA-30C130B85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8668-3906-4544-B172-7EF99DFA1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CC68F-6A47-4788-B14F-3CFE68205D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85E6-954D-437C-869B-819A7BCF1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0429-9BAD-40AE-9E4B-29837C912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920E-F96A-4A65-B7E8-5AFBA058F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26933B-7F66-4626-B56F-4EA9D7052B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852738"/>
          </a:xfr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такие рыбы?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738"/>
            <a:ext cx="9144000" cy="4005262"/>
          </a:xfr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18900000" scaled="1"/>
          </a:gradFill>
        </p:spPr>
        <p:txBody>
          <a:bodyPr/>
          <a:lstStyle/>
          <a:p>
            <a:r>
              <a:rPr lang="ru-RU" dirty="0"/>
              <a:t>Окружающий мир . 1 класс.</a:t>
            </a:r>
          </a:p>
          <a:p>
            <a:r>
              <a:rPr lang="ru-RU" dirty="0"/>
              <a:t>К учебнику А</a:t>
            </a:r>
            <a:r>
              <a:rPr lang="ru-RU" dirty="0" smtClean="0"/>
              <a:t>. А.Плешакова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6324921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МБОУ СОШ № 26, Карпова С. 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213100"/>
          </a:xfr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r>
              <a:rPr lang="ru-RU"/>
              <a:t>Сом</a:t>
            </a:r>
          </a:p>
        </p:txBody>
      </p:sp>
      <p:pic>
        <p:nvPicPr>
          <p:cNvPr id="13318" name="Picture 6" descr="1212_club-fi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13100"/>
            <a:ext cx="4495800" cy="3644900"/>
          </a:xfrm>
          <a:noFill/>
          <a:ln/>
        </p:spPr>
      </p:pic>
      <p:pic>
        <p:nvPicPr>
          <p:cNvPr id="13324" name="Picture 12" descr="wels254cm-112,0k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257550"/>
            <a:ext cx="4643437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/>
              <a:t>Хвостом виляет,</a:t>
            </a:r>
            <a:br>
              <a:rPr lang="ru-RU"/>
            </a:br>
            <a:r>
              <a:rPr lang="ru-RU"/>
              <a:t>Зубаста, а не лает.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9138"/>
          </a:xfr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18900000" scaled="1"/>
          </a:gradFill>
        </p:spPr>
        <p:txBody>
          <a:bodyPr/>
          <a:lstStyle/>
          <a:p>
            <a:r>
              <a:rPr lang="ru-RU"/>
              <a:t>Щука</a:t>
            </a:r>
          </a:p>
        </p:txBody>
      </p:sp>
      <p:pic>
        <p:nvPicPr>
          <p:cNvPr id="15367" name="Picture 7" descr="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0150" y="1981200"/>
            <a:ext cx="4133850" cy="4876800"/>
          </a:xfrm>
          <a:noFill/>
          <a:ln/>
        </p:spPr>
      </p:pic>
      <p:pic>
        <p:nvPicPr>
          <p:cNvPr id="15370" name="Picture 10" descr="493ff764d949c9aa9d0c53675665d1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89138"/>
            <a:ext cx="5003800" cy="486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/>
              <a:t>Мастер шубу себе сшил,</a:t>
            </a:r>
            <a:br>
              <a:rPr lang="ru-RU"/>
            </a:br>
            <a:r>
              <a:rPr lang="ru-RU"/>
              <a:t>Иглы вынуть позабыл.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997200"/>
          </a:xfr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r>
              <a:rPr lang="ru-RU"/>
              <a:t>Ёрш</a:t>
            </a:r>
          </a:p>
        </p:txBody>
      </p:sp>
      <p:pic>
        <p:nvPicPr>
          <p:cNvPr id="35846" name="Picture 6" descr="ead1723875126d333f58216ad57021f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70213"/>
            <a:ext cx="4643438" cy="3887787"/>
          </a:xfrm>
          <a:noFill/>
          <a:ln/>
        </p:spPr>
      </p:pic>
      <p:pic>
        <p:nvPicPr>
          <p:cNvPr id="35849" name="Picture 9" descr="black_sea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970213"/>
            <a:ext cx="4495800" cy="3887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08275"/>
          </a:xfr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18900000" scaled="1"/>
          </a:gradFill>
        </p:spPr>
        <p:txBody>
          <a:bodyPr/>
          <a:lstStyle/>
          <a:p>
            <a:r>
              <a:rPr lang="ru-RU"/>
              <a:t>Окунь</a:t>
            </a:r>
          </a:p>
        </p:txBody>
      </p:sp>
      <p:pic>
        <p:nvPicPr>
          <p:cNvPr id="51206" name="Picture 6" descr="окунь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08275"/>
            <a:ext cx="4643438" cy="4149725"/>
          </a:xfrm>
          <a:noFill/>
          <a:ln/>
        </p:spPr>
      </p:pic>
      <p:pic>
        <p:nvPicPr>
          <p:cNvPr id="51209" name="Picture 9" descr="оку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708275"/>
            <a:ext cx="4495800" cy="4149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49500"/>
          </a:xfrm>
          <a:gradFill rotWithShape="1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</p:spPr>
        <p:txBody>
          <a:bodyPr/>
          <a:lstStyle/>
          <a:p>
            <a:r>
              <a:rPr lang="ru-RU"/>
              <a:t>Морская рыба -камбала</a:t>
            </a:r>
          </a:p>
        </p:txBody>
      </p:sp>
      <p:pic>
        <p:nvPicPr>
          <p:cNvPr id="49158" name="Picture 6" descr="post-3-129588242789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349500"/>
            <a:ext cx="4356100" cy="4508500"/>
          </a:xfrm>
          <a:noFill/>
          <a:ln/>
        </p:spPr>
      </p:pic>
      <p:pic>
        <p:nvPicPr>
          <p:cNvPr id="49161" name="Picture 9" descr="pleuronectes_plates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349500"/>
            <a:ext cx="4787900" cy="4508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357563"/>
          </a:xfrm>
          <a:gradFill rotWithShape="1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</p:spPr>
        <p:txBody>
          <a:bodyPr/>
          <a:lstStyle/>
          <a:p>
            <a:r>
              <a:rPr lang="ru-RU"/>
              <a:t>Треска</a:t>
            </a:r>
          </a:p>
        </p:txBody>
      </p:sp>
      <p:pic>
        <p:nvPicPr>
          <p:cNvPr id="50182" name="Picture 6" descr="трес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643438" cy="2736850"/>
          </a:xfrm>
          <a:noFill/>
          <a:ln/>
        </p:spPr>
      </p:pic>
      <p:pic>
        <p:nvPicPr>
          <p:cNvPr id="50185" name="Picture 9" descr="треск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357563"/>
            <a:ext cx="4495800" cy="3500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65400"/>
          </a:xfrm>
          <a:gradFill rotWithShape="1">
            <a:gsLst>
              <a:gs pos="0">
                <a:srgbClr val="003399"/>
              </a:gs>
              <a:gs pos="50000">
                <a:schemeClr val="bg1"/>
              </a:gs>
              <a:gs pos="100000">
                <a:srgbClr val="003399"/>
              </a:gs>
            </a:gsLst>
            <a:lin ang="2700000" scaled="1"/>
          </a:gradFill>
          <a:ln>
            <a:pattFill prst="pct5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/>
              <a:t>Морской окунь</a:t>
            </a:r>
          </a:p>
        </p:txBody>
      </p:sp>
      <p:pic>
        <p:nvPicPr>
          <p:cNvPr id="60420" name="Picture 4" descr="мор окунь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538413"/>
            <a:ext cx="6875462" cy="43195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sea-background-sea-pattern-background-with-5WVhFX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а 4 из 9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9388" y="0"/>
            <a:ext cx="1655762" cy="7651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окунь</a:t>
            </a:r>
          </a:p>
        </p:txBody>
      </p:sp>
      <p:pic>
        <p:nvPicPr>
          <p:cNvPr id="6" name="Picture 2" descr="Картинка 25 из 171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0738" y="26035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6858000" y="142875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щука</a:t>
            </a:r>
          </a:p>
        </p:txBody>
      </p:sp>
      <p:pic>
        <p:nvPicPr>
          <p:cNvPr id="8" name="Picture 2" descr="Картинка 3 из 64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525838"/>
            <a:ext cx="4032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0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карась</a:t>
            </a:r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3933825"/>
            <a:ext cx="44275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7000875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ёрш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2276475"/>
            <a:ext cx="3671888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 рыбы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rgbClr val="0000FF"/>
          </a:solidFill>
        </p:spPr>
        <p:txBody>
          <a:bodyPr/>
          <a:lstStyle/>
          <a:p>
            <a:r>
              <a:rPr lang="ru-RU" sz="3200">
                <a:solidFill>
                  <a:srgbClr val="FFFFFF"/>
                </a:solidFill>
              </a:rPr>
              <a:t>Что вы знаете о рыбах?</a:t>
            </a:r>
          </a:p>
        </p:txBody>
      </p:sp>
      <p:pic>
        <p:nvPicPr>
          <p:cNvPr id="4102" name="Picture 6" descr="09084a07e553125a2e48807c7d9daaf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esktop\sea-background-sea-pattern-background-with-5WVhFX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а 17 из 5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418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0" y="4445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сельдь</a:t>
            </a:r>
          </a:p>
        </p:txBody>
      </p:sp>
      <p:pic>
        <p:nvPicPr>
          <p:cNvPr id="9" name="Picture 4" descr="Картинка 27 из 26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33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4 из 331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978275"/>
            <a:ext cx="410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0" y="3573463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акула</a:t>
            </a:r>
          </a:p>
        </p:txBody>
      </p:sp>
      <p:pic>
        <p:nvPicPr>
          <p:cNvPr id="13" name="Picture 2" descr="Картинка 9 из 34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44913"/>
            <a:ext cx="4213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7000875" y="3500438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треска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88125" y="188913"/>
            <a:ext cx="2341563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камбала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213" y="2492375"/>
            <a:ext cx="3816350" cy="1873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 рыбы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sea-background-sea-pattern-background-with-5WVhFX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487363"/>
            <a:ext cx="3887787" cy="3013075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894138"/>
            <a:ext cx="40560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488950"/>
            <a:ext cx="40322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572000" y="3644900"/>
            <a:ext cx="4176713" cy="3168650"/>
            <a:chOff x="2627783" y="1196752"/>
            <a:chExt cx="4440493" cy="3312368"/>
          </a:xfrm>
        </p:grpSpPr>
        <p:pic>
          <p:nvPicPr>
            <p:cNvPr id="20491" name="Рисунок 7" descr="23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27783" y="2852936"/>
              <a:ext cx="229657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Рисунок 8" descr="24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60031" y="1196752"/>
              <a:ext cx="22082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Рисунок 9" descr="25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27784" y="1196752"/>
              <a:ext cx="2232248" cy="167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Рисунок 10" descr="26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32041" y="2852936"/>
              <a:ext cx="2088231" cy="163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Выноска-облако 3"/>
          <p:cNvSpPr/>
          <p:nvPr/>
        </p:nvSpPr>
        <p:spPr>
          <a:xfrm>
            <a:off x="0" y="-26988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гуппи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308850" y="3213100"/>
            <a:ext cx="1943100" cy="782638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петушки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0" y="3644900"/>
            <a:ext cx="1944688" cy="7921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гурами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092950" y="0"/>
            <a:ext cx="2051050" cy="9810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Золотая рыбка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75" y="2565400"/>
            <a:ext cx="381635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Аквариумные  рыбки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sea-background-sea-pattern-background-with-5WVhFX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4313" y="214313"/>
            <a:ext cx="8715375" cy="64293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92150"/>
            <a:ext cx="9144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 - 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5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КОТОРЫХ   ТЕЛО ПОКРЫТО</a:t>
            </a:r>
            <a:r>
              <a:rPr lang="ru-RU" sz="5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ЧЕШУЕЙ</a:t>
            </a: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133600"/>
            <a:ext cx="435768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25" y="2997200"/>
            <a:ext cx="324008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3" y="4643438"/>
            <a:ext cx="3214687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ПЕРЬЯМИ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5661025"/>
            <a:ext cx="2930525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ЧЕШУЕЙ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643438"/>
            <a:ext cx="464343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8" y="5643563"/>
            <a:ext cx="4500562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8459788" y="6165850"/>
            <a:ext cx="684212" cy="692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/>
              <a:t>Что вы можете рассказать о рыбах?</a:t>
            </a:r>
            <a:br>
              <a:rPr lang="ru-RU"/>
            </a:br>
            <a:r>
              <a:rPr lang="ru-RU"/>
              <a:t>На какие две большие группы можно разделить рыб?</a:t>
            </a:r>
            <a:br>
              <a:rPr lang="ru-RU"/>
            </a:br>
            <a:r>
              <a:rPr lang="ru-RU"/>
              <a:t>Приведите примеры речных и морских рыб?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05038"/>
          </a:xfrm>
          <a:solidFill>
            <a:srgbClr val="0066FF"/>
          </a:solidFill>
        </p:spPr>
        <p:txBody>
          <a:bodyPr/>
          <a:lstStyle/>
          <a:p>
            <a:r>
              <a:rPr lang="ru-RU" sz="2000">
                <a:solidFill>
                  <a:srgbClr val="FFFFFF"/>
                </a:solidFill>
              </a:rPr>
              <a:t>Рыбы прекрасно приспособлены для жизни вводе.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опрокинуться на бок. Грудные и брюшные плавники работают, как рули: с их помощью рыба поворачивает влево и вправо, погружается и всплывает.</a:t>
            </a:r>
          </a:p>
        </p:txBody>
      </p:sp>
      <p:pic>
        <p:nvPicPr>
          <p:cNvPr id="5124" name="Picture 4" descr="67002858_e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05038"/>
            <a:ext cx="9144000" cy="4652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  <a:solidFill>
            <a:srgbClr val="CCFFFF"/>
          </a:solidFill>
        </p:spPr>
        <p:txBody>
          <a:bodyPr/>
          <a:lstStyle/>
          <a:p>
            <a:r>
              <a:rPr lang="ru-RU" sz="2400">
                <a:solidFill>
                  <a:srgbClr val="6600CC"/>
                </a:solidFill>
              </a:rPr>
              <a:t>Рыбы не могут жить без кислорода. Большинство рыб получают его из воды с помощью жабр. Рыба заглатывает ртом воду и сразу же плотно его закрывает. Вода проходит через жабры, и содержащийся в ней кислород попадает в кровь. Вода выходит наружу через жаберные щели.</a:t>
            </a:r>
          </a:p>
        </p:txBody>
      </p:sp>
      <p:pic>
        <p:nvPicPr>
          <p:cNvPr id="6150" name="Picture 6" descr="shark_un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76475"/>
            <a:ext cx="4859338" cy="4581525"/>
          </a:xfrm>
          <a:noFill/>
          <a:ln/>
        </p:spPr>
      </p:pic>
      <p:pic>
        <p:nvPicPr>
          <p:cNvPr id="6153" name="Picture 9" descr="oke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276475"/>
            <a:ext cx="4211637" cy="458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CCCCFF"/>
          </a:solidFill>
        </p:spPr>
        <p:txBody>
          <a:bodyPr/>
          <a:lstStyle/>
          <a:p>
            <a:r>
              <a:rPr lang="ru-RU" sz="2400"/>
              <a:t>Удивительный орган рыб- боковая линия. Она проходит вдоль каждого бока рыбы и состоит из маленьких отверстий. С их помощью рыба чувствует малейшие колебания воды и таким образом избегает опасности.</a:t>
            </a:r>
          </a:p>
        </p:txBody>
      </p:sp>
      <p:pic>
        <p:nvPicPr>
          <p:cNvPr id="9223" name="Picture 7" descr="005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73238"/>
            <a:ext cx="6000750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33CCCC"/>
          </a:solidFill>
        </p:spPr>
        <p:txBody>
          <a:bodyPr/>
          <a:lstStyle/>
          <a:p>
            <a:r>
              <a:rPr lang="ru-RU" sz="2400"/>
              <a:t>Отличительный признак рыб -чешуя. Рыбья чешуя растёт всю жизнь, нарастая колечками. Летом рыба быстро растёт – и колечко на чешуе широкое, а зимой почти не растёт и колечко получается узкое.</a:t>
            </a:r>
          </a:p>
        </p:txBody>
      </p:sp>
      <p:pic>
        <p:nvPicPr>
          <p:cNvPr id="10244" name="Picture 4" descr="orig_341_1297563729Fh3fAb29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7632700" cy="5084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sea-background-sea-pattern-background-with-5WVhFX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14298"/>
            <a:ext cx="7772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Есть у рыб плавательный пузырь, ни у кого другого его нет! – который помогает рыбам нырять, всплывать.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 descr="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" y="1628775"/>
            <a:ext cx="7994650" cy="4997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49500"/>
          </a:xfrm>
          <a:solidFill>
            <a:srgbClr val="CCFF66"/>
          </a:solidFill>
        </p:spPr>
        <p:txBody>
          <a:bodyPr/>
          <a:lstStyle/>
          <a:p>
            <a:r>
              <a:rPr lang="ru-RU" sz="3200"/>
              <a:t>Рыбы бывают  речные и морские.</a:t>
            </a:r>
          </a:p>
        </p:txBody>
      </p:sp>
      <p:pic>
        <p:nvPicPr>
          <p:cNvPr id="11274" name="Picture 10" descr="оку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20938"/>
            <a:ext cx="4572000" cy="4437062"/>
          </a:xfrm>
          <a:noFill/>
          <a:ln/>
        </p:spPr>
      </p:pic>
      <p:pic>
        <p:nvPicPr>
          <p:cNvPr id="11280" name="Picture 16" descr="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20938"/>
            <a:ext cx="4495800" cy="443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/>
              <a:t>На дне, где тихо и темно,</a:t>
            </a:r>
            <a:br>
              <a:rPr lang="ru-RU"/>
            </a:br>
            <a:r>
              <a:rPr lang="ru-RU"/>
              <a:t>лежит усатое бревно.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304</Words>
  <Application>Microsoft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Кто такие рыбы?</vt:lpstr>
      <vt:lpstr>Что вы знаете о рыбах?</vt:lpstr>
      <vt:lpstr>Рыбы прекрасно приспособлены для жизни вводе.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опрокинуться на бок. Грудные и брюшные плавники работают, как рули: с их помощью рыба поворачивает влево и вправо, погружается и всплывает.</vt:lpstr>
      <vt:lpstr>Рыбы не могут жить без кислорода. Большинство рыб получают его из воды с помощью жабр. Рыба заглатывает ртом воду и сразу же плотно его закрывает. Вода проходит через жабры, и содержащийся в ней кислород попадает в кровь. Вода выходит наружу через жаберные щели.</vt:lpstr>
      <vt:lpstr>Удивительный орган рыб- боковая линия. Она проходит вдоль каждого бока рыбы и состоит из маленьких отверстий. С их помощью рыба чувствует малейшие колебания воды и таким образом избегает опасности.</vt:lpstr>
      <vt:lpstr>Отличительный признак рыб -чешуя. Рыбья чешуя растёт всю жизнь, нарастая колечками. Летом рыба быстро растёт – и колечко на чешуе широкое, а зимой почти не растёт и колечко получается узкое.</vt:lpstr>
      <vt:lpstr>Есть у рыб плавательный пузырь, ни у кого другого его нет! – который помогает рыбам нырять, всплывать.</vt:lpstr>
      <vt:lpstr>Рыбы бывают  речные и морские.</vt:lpstr>
      <vt:lpstr>На дне, где тихо и темно, лежит усатое бревно.</vt:lpstr>
      <vt:lpstr>Сом</vt:lpstr>
      <vt:lpstr>Хвостом виляет, Зубаста, а не лает.</vt:lpstr>
      <vt:lpstr>Щука</vt:lpstr>
      <vt:lpstr>Мастер шубу себе сшил, Иглы вынуть позабыл.</vt:lpstr>
      <vt:lpstr>Ёрш</vt:lpstr>
      <vt:lpstr>Окунь</vt:lpstr>
      <vt:lpstr>Морская рыба -камбала</vt:lpstr>
      <vt:lpstr>Треска</vt:lpstr>
      <vt:lpstr>Морской окунь</vt:lpstr>
      <vt:lpstr>Слайд 19</vt:lpstr>
      <vt:lpstr>Слайд 20</vt:lpstr>
      <vt:lpstr>Слайд 21</vt:lpstr>
      <vt:lpstr>Слайд 22</vt:lpstr>
      <vt:lpstr>Что вы можете рассказать о рыбах? На какие две большие группы можно разделить рыб? Приведите примеры речных и морских рыб?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A1</cp:lastModifiedBy>
  <cp:revision>9</cp:revision>
  <dcterms:created xsi:type="dcterms:W3CDTF">1601-01-01T00:00:00Z</dcterms:created>
  <dcterms:modified xsi:type="dcterms:W3CDTF">2019-12-22T17:19:49Z</dcterms:modified>
</cp:coreProperties>
</file>