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71" r:id="rId2"/>
    <p:sldId id="258" r:id="rId3"/>
    <p:sldId id="256" r:id="rId4"/>
    <p:sldId id="257" r:id="rId5"/>
    <p:sldId id="259" r:id="rId6"/>
    <p:sldId id="260" r:id="rId7"/>
    <p:sldId id="261" r:id="rId8"/>
    <p:sldId id="262" r:id="rId9"/>
    <p:sldId id="263" r:id="rId10"/>
    <p:sldId id="272" r:id="rId11"/>
    <p:sldId id="264" r:id="rId12"/>
    <p:sldId id="265" r:id="rId13"/>
    <p:sldId id="266" r:id="rId14"/>
    <p:sldId id="267" r:id="rId15"/>
    <p:sldId id="268" r:id="rId16"/>
    <p:sldId id="269" r:id="rId17"/>
    <p:sldId id="273" r:id="rId18"/>
    <p:sldId id="274" r:id="rId19"/>
    <p:sldId id="275" r:id="rId20"/>
    <p:sldId id="270" r:id="rId2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1428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dirty="0"/>
              <a:t>Образец заголовка</a:t>
            </a:r>
            <a:endParaRPr kumimoji="0" lang="en-US" dirty="0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30.12.2019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dirty="0"/>
              <a:t>Образец заголовка</a:t>
            </a:r>
            <a:endParaRPr kumimoji="0" lang="en-US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30.12.2019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dirty="0"/>
              <a:t>Образец заголовка</a:t>
            </a:r>
            <a:endParaRPr kumimoji="0" lang="en-US" dirty="0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30.12.2019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30.12.2019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dirty="0"/>
              <a:t>Образец заголовка</a:t>
            </a:r>
            <a:endParaRPr kumimoji="0" lang="en-US" dirty="0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dirty="0"/>
              <a:t>Образец заголовка</a:t>
            </a:r>
            <a:endParaRPr kumimoji="0" lang="en-US" dirty="0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30.12.2019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://nashydetky.com/wp-content/uploads/2012/07/rekomendatsii-roditelyam-budushhih-pervoklassnikov.jpg" TargetMode="Externa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785786" y="1500174"/>
            <a:ext cx="767504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>
                <a:solidFill>
                  <a:srgbClr val="002060"/>
                </a:solidFill>
              </a:rPr>
              <a:t>Психологическая диагностика</a:t>
            </a:r>
            <a:endParaRPr lang="en-US" sz="3600" b="1" dirty="0">
              <a:solidFill>
                <a:srgbClr val="002060"/>
              </a:solidFill>
            </a:endParaRPr>
          </a:p>
          <a:p>
            <a:pPr algn="ctr"/>
            <a:r>
              <a:rPr lang="ru-RU" sz="3600" b="1" dirty="0">
                <a:solidFill>
                  <a:srgbClr val="002060"/>
                </a:solidFill>
              </a:rPr>
              <a:t> дошкольников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857884" y="5286388"/>
            <a:ext cx="251415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i="1" dirty="0">
                <a:solidFill>
                  <a:srgbClr val="002060"/>
                </a:solidFill>
              </a:rPr>
              <a:t>Коротких Наталья </a:t>
            </a:r>
          </a:p>
          <a:p>
            <a:r>
              <a:rPr lang="ru-RU" b="1" i="1" dirty="0">
                <a:solidFill>
                  <a:srgbClr val="002060"/>
                </a:solidFill>
              </a:rPr>
              <a:t>Михайловна</a:t>
            </a:r>
          </a:p>
          <a:p>
            <a:r>
              <a:rPr lang="ru-RU" b="1" i="1" dirty="0">
                <a:solidFill>
                  <a:srgbClr val="002060"/>
                </a:solidFill>
              </a:rPr>
              <a:t>педагог-психолог</a:t>
            </a:r>
          </a:p>
        </p:txBody>
      </p:sp>
      <p:pic>
        <p:nvPicPr>
          <p:cNvPr id="5" name="Picture 13" descr="i?id=274988704-37-72&amp;n=2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57224" y="3359256"/>
            <a:ext cx="4071966" cy="2894762"/>
          </a:xfrm>
          <a:prstGeom prst="rect">
            <a:avLst/>
          </a:prstGeom>
          <a:noFill/>
          <a:ln w="19050">
            <a:solidFill>
              <a:srgbClr val="000000"/>
            </a:solidFill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285728"/>
            <a:ext cx="8229600" cy="642942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 </a:t>
            </a:r>
            <a:r>
              <a:rPr lang="ru-RU" sz="2700" b="1" dirty="0"/>
              <a:t>Общие правила взаимодействия ребенка и психолога.</a:t>
            </a:r>
            <a:r>
              <a:rPr lang="ru-RU" sz="2700" dirty="0"/>
              <a:t> 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5357850"/>
          </a:xfrm>
        </p:spPr>
        <p:txBody>
          <a:bodyPr>
            <a:normAutofit lnSpcReduction="10000"/>
          </a:bodyPr>
          <a:lstStyle/>
          <a:p>
            <a:r>
              <a:rPr lang="ru-RU" dirty="0">
                <a:solidFill>
                  <a:srgbClr val="0070C0"/>
                </a:solidFill>
              </a:rPr>
              <a:t>В</a:t>
            </a:r>
            <a:r>
              <a:rPr lang="ru-RU" sz="2000" dirty="0">
                <a:solidFill>
                  <a:srgbClr val="0070C0"/>
                </a:solidFill>
              </a:rPr>
              <a:t>о-первых, при проведении обследования нужно учитывать эмоциональное состояние ребенка: если он подавлен или, наоборот, чрезмерно возбужден, скорее всего, физически находясь рядом, он переживает иную ситуацию, что помешает ему «включиться» в обследование. </a:t>
            </a:r>
          </a:p>
          <a:p>
            <a:r>
              <a:rPr lang="ru-RU" sz="2000" dirty="0">
                <a:solidFill>
                  <a:srgbClr val="0070C0"/>
                </a:solidFill>
              </a:rPr>
              <a:t>Во-вторых, следует помнить о том, что нервная система дошкольников еще не сформирована, а потому переживать длительные нагрузки они не в состоянии. Максимальная продолжительность занятия с ребенком 6—7 лет — 40 минут. </a:t>
            </a:r>
          </a:p>
          <a:p>
            <a:r>
              <a:rPr lang="ru-RU" sz="2000" dirty="0">
                <a:solidFill>
                  <a:srgbClr val="0070C0"/>
                </a:solidFill>
              </a:rPr>
              <a:t>В-третьих, при проведении обследования сначала рекомендуется предлагать ребенку достаточно простые методики, которые вызывали бы у него ощущение успеха а затем переходить к методикам более сложным. </a:t>
            </a:r>
            <a:endParaRPr lang="en-US" sz="2000" dirty="0">
              <a:solidFill>
                <a:srgbClr val="0070C0"/>
              </a:solidFill>
            </a:endParaRPr>
          </a:p>
          <a:p>
            <a:r>
              <a:rPr lang="ru-RU" sz="2000" dirty="0">
                <a:solidFill>
                  <a:srgbClr val="0070C0"/>
                </a:solidFill>
              </a:rPr>
              <a:t> </a:t>
            </a:r>
            <a:r>
              <a:rPr lang="en-US" sz="2000" dirty="0">
                <a:solidFill>
                  <a:srgbClr val="0070C0"/>
                </a:solidFill>
              </a:rPr>
              <a:t>C</a:t>
            </a:r>
            <a:r>
              <a:rPr lang="ru-RU" sz="2000" dirty="0">
                <a:solidFill>
                  <a:srgbClr val="0070C0"/>
                </a:solidFill>
              </a:rPr>
              <a:t>начала проводятся методики, предназначенные для диагностики познавательной и </a:t>
            </a:r>
            <a:r>
              <a:rPr lang="ru-RU" sz="2000" dirty="0" err="1">
                <a:solidFill>
                  <a:srgbClr val="0070C0"/>
                </a:solidFill>
              </a:rPr>
              <a:t>мотивационно-потребностной</a:t>
            </a:r>
            <a:r>
              <a:rPr lang="ru-RU" sz="2000" dirty="0">
                <a:solidFill>
                  <a:srgbClr val="0070C0"/>
                </a:solidFill>
              </a:rPr>
              <a:t> сфер, и лишь в конце встречи, когда установлен эмоциональный контакт с дошкольником, предлагается методика, предназначенная для диагностики эмоционально-личностной сферы. </a:t>
            </a:r>
          </a:p>
          <a:p>
            <a:endParaRPr lang="ru-RU" sz="2000" dirty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285720" y="857233"/>
            <a:ext cx="8358246" cy="5467368"/>
          </a:xfrm>
        </p:spPr>
        <p:txBody>
          <a:bodyPr>
            <a:normAutofit fontScale="92500" lnSpcReduction="20000"/>
          </a:bodyPr>
          <a:lstStyle/>
          <a:p>
            <a:r>
              <a:rPr lang="ru-RU" dirty="0">
                <a:solidFill>
                  <a:srgbClr val="0070C0"/>
                </a:solidFill>
              </a:rPr>
              <a:t>После обработки данных и получения результатов диагностического обследования необходимо информировать об этом родителей ребенка или педагогов, работающих с ним.</a:t>
            </a:r>
            <a:r>
              <a:rPr lang="en-US" dirty="0">
                <a:solidFill>
                  <a:srgbClr val="0070C0"/>
                </a:solidFill>
              </a:rPr>
              <a:t> </a:t>
            </a:r>
          </a:p>
          <a:p>
            <a:r>
              <a:rPr lang="ru-RU" dirty="0">
                <a:solidFill>
                  <a:srgbClr val="0070C0"/>
                </a:solidFill>
              </a:rPr>
              <a:t>При этом нужно помнить о том, что у каждого дошкольника есть сильные и слабые стороны. </a:t>
            </a:r>
          </a:p>
          <a:p>
            <a:r>
              <a:rPr lang="ru-RU" dirty="0">
                <a:solidFill>
                  <a:srgbClr val="0070C0"/>
                </a:solidFill>
              </a:rPr>
              <a:t>Полученные результаты говорят не только о проблемах, которые могут быть у ребенка, но и о тех его достижениях, отталкиваясь от которых можно преодолеть большинство трудностей. </a:t>
            </a:r>
          </a:p>
          <a:p>
            <a:r>
              <a:rPr lang="ru-RU" dirty="0">
                <a:solidFill>
                  <a:srgbClr val="0070C0"/>
                </a:solidFill>
              </a:rPr>
              <a:t>    Проведенная диагностика дает примерную картину психического развития дошкольника и может выступить в качестве основания для дополнительного исследования.</a:t>
            </a:r>
            <a:r>
              <a:rPr lang="en-US" dirty="0">
                <a:solidFill>
                  <a:srgbClr val="0070C0"/>
                </a:solidFill>
              </a:rPr>
              <a:t> </a:t>
            </a:r>
            <a:endParaRPr lang="ru-RU" dirty="0">
              <a:solidFill>
                <a:srgbClr val="0070C0"/>
              </a:solidFill>
            </a:endParaRPr>
          </a:p>
          <a:p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ru-RU" dirty="0">
                <a:solidFill>
                  <a:srgbClr val="0070C0"/>
                </a:solidFill>
              </a:rPr>
              <a:t>Ни в коем случае она не должна восприниматься как достаточное условие для вынесения решения по поводу развития ребенка. 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4290"/>
            <a:ext cx="8229600" cy="71438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700" b="1" i="1" dirty="0"/>
              <a:t>Схе</a:t>
            </a:r>
            <a:r>
              <a:rPr lang="ru-RU" sz="2700" b="1" i="1" dirty="0">
                <a:solidFill>
                  <a:srgbClr val="002060"/>
                </a:solidFill>
              </a:rPr>
              <a:t>ма проведения диагностического обследования детей </a:t>
            </a:r>
            <a:br>
              <a:rPr lang="ru-RU" sz="2700" dirty="0">
                <a:solidFill>
                  <a:srgbClr val="002060"/>
                </a:solidFill>
              </a:rPr>
            </a:br>
            <a:r>
              <a:rPr lang="ru-RU" sz="2700" b="1" i="1" dirty="0">
                <a:solidFill>
                  <a:srgbClr val="002060"/>
                </a:solidFill>
              </a:rPr>
              <a:t>3—5 лет </a:t>
            </a:r>
            <a:endParaRPr lang="ru-RU" sz="2700" dirty="0">
              <a:solidFill>
                <a:srgbClr val="002060"/>
              </a:solidFill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214282" y="1142984"/>
            <a:ext cx="8715436" cy="5429288"/>
          </a:xfrm>
        </p:spPr>
        <p:txBody>
          <a:bodyPr>
            <a:normAutofit fontScale="92500"/>
          </a:bodyPr>
          <a:lstStyle/>
          <a:p>
            <a:r>
              <a:rPr lang="ru-RU" sz="2000" dirty="0">
                <a:solidFill>
                  <a:srgbClr val="0070C0"/>
                </a:solidFill>
              </a:rPr>
              <a:t>исследовании уровня развития познавательной, </a:t>
            </a:r>
            <a:r>
              <a:rPr lang="ru-RU" sz="2000" dirty="0" err="1">
                <a:solidFill>
                  <a:srgbClr val="0070C0"/>
                </a:solidFill>
              </a:rPr>
              <a:t>мотивационно-потребностной</a:t>
            </a:r>
            <a:r>
              <a:rPr lang="ru-RU" sz="2000" dirty="0">
                <a:solidFill>
                  <a:srgbClr val="0070C0"/>
                </a:solidFill>
              </a:rPr>
              <a:t>, эмоционально-личностной и социальной сфер. </a:t>
            </a:r>
          </a:p>
          <a:p>
            <a:r>
              <a:rPr lang="ru-RU" sz="2000" i="1" dirty="0">
                <a:solidFill>
                  <a:srgbClr val="0070C0"/>
                </a:solidFill>
              </a:rPr>
              <a:t>Познавательная сфера </a:t>
            </a:r>
            <a:r>
              <a:rPr lang="ru-RU" sz="2000" dirty="0">
                <a:solidFill>
                  <a:srgbClr val="0070C0"/>
                </a:solidFill>
              </a:rPr>
              <a:t>отвечает за реализацию позиции, особенно характерной для дошкольного возраста, которую можно обозначить с </a:t>
            </a:r>
            <a:r>
              <a:rPr lang="ru-RU" sz="2000" dirty="0" err="1">
                <a:solidFill>
                  <a:srgbClr val="0070C0"/>
                </a:solidFill>
              </a:rPr>
              <a:t>по-мощью</a:t>
            </a:r>
            <a:r>
              <a:rPr lang="ru-RU" sz="2000" dirty="0">
                <a:solidFill>
                  <a:srgbClr val="0070C0"/>
                </a:solidFill>
              </a:rPr>
              <a:t> вопроса «Что это такое?».</a:t>
            </a:r>
          </a:p>
          <a:p>
            <a:r>
              <a:rPr lang="ru-RU" sz="2000" i="1" dirty="0" err="1">
                <a:solidFill>
                  <a:srgbClr val="0070C0"/>
                </a:solidFill>
              </a:rPr>
              <a:t>Мышление.</a:t>
            </a:r>
            <a:r>
              <a:rPr lang="ru-RU" sz="2000" dirty="0" err="1">
                <a:solidFill>
                  <a:srgbClr val="0070C0"/>
                </a:solidFill>
              </a:rPr>
              <a:t>У</a:t>
            </a:r>
            <a:r>
              <a:rPr lang="ru-RU" sz="2000" dirty="0">
                <a:solidFill>
                  <a:srgbClr val="0070C0"/>
                </a:solidFill>
              </a:rPr>
              <a:t> детей в возрасте 3—5 лет доминирует наглядно-образное мышление. Для диагностики его развития используется методика «</a:t>
            </a:r>
            <a:r>
              <a:rPr lang="ru-RU" sz="2200" dirty="0">
                <a:solidFill>
                  <a:srgbClr val="0070C0"/>
                </a:solidFill>
              </a:rPr>
              <a:t>Нарисуй человека» (Ф. </a:t>
            </a:r>
            <a:r>
              <a:rPr lang="ru-RU" sz="2200" dirty="0" err="1">
                <a:solidFill>
                  <a:srgbClr val="0070C0"/>
                </a:solidFill>
              </a:rPr>
              <a:t>Гудинаф</a:t>
            </a:r>
            <a:r>
              <a:rPr lang="ru-RU" sz="2200" dirty="0">
                <a:solidFill>
                  <a:srgbClr val="0070C0"/>
                </a:solidFill>
              </a:rPr>
              <a:t> — Д. Харрис). </a:t>
            </a:r>
          </a:p>
          <a:p>
            <a:r>
              <a:rPr lang="ru-RU" sz="2200" i="1" dirty="0">
                <a:solidFill>
                  <a:srgbClr val="0070C0"/>
                </a:solidFill>
              </a:rPr>
              <a:t>Восприятие </a:t>
            </a:r>
            <a:r>
              <a:rPr lang="ru-RU" sz="2200" dirty="0">
                <a:solidFill>
                  <a:srgbClr val="0070C0"/>
                </a:solidFill>
              </a:rPr>
              <a:t>— это процесс построения образа объекта при непосредственном контакте с объектом. Для диагностики рекомендуется использовать следующие методики: «Коробка форм», «Мисочки», «Пирамидка», «Разрезные картинки», «Конструирование по образцу». </a:t>
            </a:r>
          </a:p>
          <a:p>
            <a:r>
              <a:rPr lang="ru-RU" sz="2200" i="1" dirty="0">
                <a:solidFill>
                  <a:srgbClr val="0070C0"/>
                </a:solidFill>
              </a:rPr>
              <a:t>Память </a:t>
            </a:r>
            <a:r>
              <a:rPr lang="ru-RU" sz="2200" dirty="0">
                <a:solidFill>
                  <a:srgbClr val="0070C0"/>
                </a:solidFill>
              </a:rPr>
              <a:t>— это процесс сохранения и воспроизведения полученных ранее впечатлений (или информации). В дошкольном возрасте она </a:t>
            </a:r>
            <a:r>
              <a:rPr lang="ru-RU" sz="2200" dirty="0" err="1">
                <a:solidFill>
                  <a:srgbClr val="0070C0"/>
                </a:solidFill>
              </a:rPr>
              <a:t>но-сит</a:t>
            </a:r>
            <a:r>
              <a:rPr lang="ru-RU" sz="2200" dirty="0">
                <a:solidFill>
                  <a:srgbClr val="0070C0"/>
                </a:solidFill>
              </a:rPr>
              <a:t> в основном непосредственный характер, поэтому для детей 3—5 лет используется методика «Десять слов» (А. Р. </a:t>
            </a:r>
            <a:r>
              <a:rPr lang="ru-RU" sz="2200" dirty="0" err="1">
                <a:solidFill>
                  <a:srgbClr val="0070C0"/>
                </a:solidFill>
              </a:rPr>
              <a:t>Лурия</a:t>
            </a:r>
            <a:r>
              <a:rPr lang="ru-RU" sz="2200" dirty="0">
                <a:solidFill>
                  <a:srgbClr val="0070C0"/>
                </a:solidFill>
              </a:rPr>
              <a:t>). </a:t>
            </a:r>
          </a:p>
          <a:p>
            <a:endParaRPr lang="ru-RU" dirty="0"/>
          </a:p>
          <a:p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428596" y="500043"/>
            <a:ext cx="8358246" cy="5824558"/>
          </a:xfrm>
        </p:spPr>
        <p:txBody>
          <a:bodyPr>
            <a:normAutofit fontScale="92500" lnSpcReduction="20000"/>
          </a:bodyPr>
          <a:lstStyle/>
          <a:p>
            <a:r>
              <a:rPr lang="ru-RU" b="1" i="1" dirty="0">
                <a:solidFill>
                  <a:srgbClr val="0070C0"/>
                </a:solidFill>
              </a:rPr>
              <a:t>Воображение </a:t>
            </a:r>
            <a:r>
              <a:rPr lang="ru-RU" dirty="0">
                <a:solidFill>
                  <a:srgbClr val="0070C0"/>
                </a:solidFill>
              </a:rPr>
              <a:t>— это процесс построения нового образа и отнесения его к другой реальности. Для его анализа используется методика «</a:t>
            </a:r>
            <a:r>
              <a:rPr lang="ru-RU" dirty="0" err="1">
                <a:solidFill>
                  <a:srgbClr val="0070C0"/>
                </a:solidFill>
              </a:rPr>
              <a:t>Дорисовывание</a:t>
            </a:r>
            <a:r>
              <a:rPr lang="ru-RU" dirty="0">
                <a:solidFill>
                  <a:srgbClr val="0070C0"/>
                </a:solidFill>
              </a:rPr>
              <a:t> фигур» (О. М. Дьяченко), ), которая позволяет рассмотреть следующие показатели развития воображения: </a:t>
            </a:r>
          </a:p>
          <a:p>
            <a:r>
              <a:rPr lang="ru-RU" dirty="0">
                <a:solidFill>
                  <a:srgbClr val="0070C0"/>
                </a:solidFill>
              </a:rPr>
              <a:t>гибкость — способность применять разнообразные стратегии при решении проблем (то есть сколько разных образов может создать ребенок); </a:t>
            </a:r>
          </a:p>
          <a:p>
            <a:r>
              <a:rPr lang="ru-RU" dirty="0">
                <a:solidFill>
                  <a:srgbClr val="0070C0"/>
                </a:solidFill>
              </a:rPr>
              <a:t>оригинальность — способность продуцировать необычные, нестандартные идеи (другими словами, это показатель, отражающий способность ребенка использовать такие действия воображения, как </a:t>
            </a:r>
            <a:r>
              <a:rPr lang="ru-RU" dirty="0" err="1">
                <a:solidFill>
                  <a:srgbClr val="0070C0"/>
                </a:solidFill>
              </a:rPr>
              <a:t>опредмечивание</a:t>
            </a:r>
            <a:r>
              <a:rPr lang="ru-RU" dirty="0">
                <a:solidFill>
                  <a:srgbClr val="0070C0"/>
                </a:solidFill>
              </a:rPr>
              <a:t> и включение); </a:t>
            </a:r>
          </a:p>
          <a:p>
            <a:r>
              <a:rPr lang="ru-RU" dirty="0">
                <a:solidFill>
                  <a:srgbClr val="0070C0"/>
                </a:solidFill>
              </a:rPr>
              <a:t>разработанность — уровень детализации образа. </a:t>
            </a:r>
          </a:p>
          <a:p>
            <a:r>
              <a:rPr lang="ru-RU" dirty="0">
                <a:solidFill>
                  <a:srgbClr val="0070C0"/>
                </a:solidFill>
              </a:rPr>
              <a:t>Также для изучения этого показателя развития воображения используется методика «Детский апперцептивный тест» (Л. </a:t>
            </a:r>
            <a:r>
              <a:rPr lang="ru-RU" dirty="0" err="1">
                <a:solidFill>
                  <a:srgbClr val="0070C0"/>
                </a:solidFill>
              </a:rPr>
              <a:t>Беллак</a:t>
            </a:r>
            <a:r>
              <a:rPr lang="ru-RU" dirty="0">
                <a:solidFill>
                  <a:srgbClr val="0070C0"/>
                </a:solidFill>
              </a:rPr>
              <a:t>, С. </a:t>
            </a:r>
            <a:r>
              <a:rPr lang="ru-RU" dirty="0" err="1">
                <a:solidFill>
                  <a:srgbClr val="0070C0"/>
                </a:solidFill>
              </a:rPr>
              <a:t>Беллак</a:t>
            </a:r>
            <a:r>
              <a:rPr lang="ru-RU" dirty="0">
                <a:solidFill>
                  <a:srgbClr val="0070C0"/>
                </a:solidFill>
              </a:rPr>
              <a:t>).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571472" y="500043"/>
            <a:ext cx="8072494" cy="5824558"/>
          </a:xfrm>
        </p:spPr>
        <p:txBody>
          <a:bodyPr/>
          <a:lstStyle/>
          <a:p>
            <a:r>
              <a:rPr lang="ru-RU" sz="2400" dirty="0"/>
              <a:t> </a:t>
            </a:r>
            <a:r>
              <a:rPr lang="ru-RU" sz="2400" dirty="0">
                <a:solidFill>
                  <a:srgbClr val="0070C0"/>
                </a:solidFill>
              </a:rPr>
              <a:t>Диагностика </a:t>
            </a:r>
            <a:r>
              <a:rPr lang="ru-RU" sz="2400" dirty="0" err="1">
                <a:solidFill>
                  <a:srgbClr val="0070C0"/>
                </a:solidFill>
              </a:rPr>
              <a:t>мотивационно-потребностной</a:t>
            </a:r>
            <a:r>
              <a:rPr lang="ru-RU" sz="2400" dirty="0">
                <a:solidFill>
                  <a:srgbClr val="0070C0"/>
                </a:solidFill>
              </a:rPr>
              <a:t> сферы, при ее анализе нас будут интересовать актуализированные у ребенка мотивы и их характер. С этой целью используется методика «Три желания» (А. М. Прихожан, Н. Н. Толстых). </a:t>
            </a:r>
          </a:p>
          <a:p>
            <a:r>
              <a:rPr lang="ru-RU" sz="2400" dirty="0">
                <a:solidFill>
                  <a:srgbClr val="0070C0"/>
                </a:solidFill>
              </a:rPr>
              <a:t>Самооценка ребенка в узком смысле определяется как аффективная (эмоциональная) оценка образа Я. С этой целью используются методики «Рисунок человека» (К. </a:t>
            </a:r>
            <a:r>
              <a:rPr lang="ru-RU" sz="2400" dirty="0" err="1">
                <a:solidFill>
                  <a:srgbClr val="0070C0"/>
                </a:solidFill>
              </a:rPr>
              <a:t>Маховер</a:t>
            </a:r>
            <a:r>
              <a:rPr lang="ru-RU" sz="2400" dirty="0">
                <a:solidFill>
                  <a:srgbClr val="0070C0"/>
                </a:solidFill>
              </a:rPr>
              <a:t>), «Рисунок несуществующего животного», «Рисунок семьи», «Рисунок человека», «Детский апперцептивный тест» (Л. </a:t>
            </a:r>
            <a:r>
              <a:rPr lang="ru-RU" sz="2400" dirty="0" err="1">
                <a:solidFill>
                  <a:srgbClr val="0070C0"/>
                </a:solidFill>
              </a:rPr>
              <a:t>Беллак</a:t>
            </a:r>
            <a:r>
              <a:rPr lang="ru-RU" sz="2400" dirty="0">
                <a:solidFill>
                  <a:srgbClr val="0070C0"/>
                </a:solidFill>
              </a:rPr>
              <a:t>, С. </a:t>
            </a:r>
            <a:r>
              <a:rPr lang="ru-RU" sz="2400" dirty="0" err="1">
                <a:solidFill>
                  <a:srgbClr val="0070C0"/>
                </a:solidFill>
              </a:rPr>
              <a:t>Беллак</a:t>
            </a:r>
            <a:r>
              <a:rPr lang="ru-RU" sz="2400" dirty="0">
                <a:solidFill>
                  <a:srgbClr val="0070C0"/>
                </a:solidFill>
              </a:rPr>
              <a:t>), «Методика диагностики эмоционального благополучия» (Т. С. Воробьева).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57166"/>
            <a:ext cx="8229600" cy="71438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700" b="1" i="1" dirty="0">
                <a:solidFill>
                  <a:srgbClr val="002060"/>
                </a:solidFill>
              </a:rPr>
              <a:t>Схе</a:t>
            </a:r>
            <a:r>
              <a:rPr lang="ru-RU" sz="2200" b="1" i="1" dirty="0">
                <a:solidFill>
                  <a:srgbClr val="002060"/>
                </a:solidFill>
              </a:rPr>
              <a:t>ма проведения </a:t>
            </a:r>
            <a:r>
              <a:rPr lang="ru-RU" sz="2700" b="1" i="1" dirty="0">
                <a:solidFill>
                  <a:srgbClr val="002060"/>
                </a:solidFill>
              </a:rPr>
              <a:t>диагностического обследования детей </a:t>
            </a:r>
            <a:br>
              <a:rPr lang="ru-RU" sz="2700" dirty="0">
                <a:solidFill>
                  <a:srgbClr val="002060"/>
                </a:solidFill>
              </a:rPr>
            </a:br>
            <a:r>
              <a:rPr lang="ru-RU" sz="2700" b="1" i="1" dirty="0">
                <a:solidFill>
                  <a:srgbClr val="002060"/>
                </a:solidFill>
              </a:rPr>
              <a:t>5—7 лет </a:t>
            </a:r>
            <a:endParaRPr lang="ru-RU" sz="2700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1285860"/>
            <a:ext cx="8643998" cy="5357850"/>
          </a:xfrm>
        </p:spPr>
        <p:txBody>
          <a:bodyPr>
            <a:normAutofit fontScale="77500" lnSpcReduction="20000"/>
          </a:bodyPr>
          <a:lstStyle/>
          <a:p>
            <a:r>
              <a:rPr lang="ru-RU" dirty="0">
                <a:solidFill>
                  <a:srgbClr val="0070C0"/>
                </a:solidFill>
              </a:rPr>
              <a:t>В ходе анализа познавательной сферы изучаются такие процессы, как мышление, восприятие, память, внимание, воображение. </a:t>
            </a:r>
          </a:p>
          <a:p>
            <a:r>
              <a:rPr lang="ru-RU" dirty="0">
                <a:solidFill>
                  <a:srgbClr val="0070C0"/>
                </a:solidFill>
              </a:rPr>
              <a:t>В этом возрасте продолжает развиваться наглядно-образное </a:t>
            </a:r>
            <a:r>
              <a:rPr lang="ru-RU" i="1" dirty="0">
                <a:solidFill>
                  <a:srgbClr val="0070C0"/>
                </a:solidFill>
              </a:rPr>
              <a:t>мышление </a:t>
            </a:r>
            <a:r>
              <a:rPr lang="ru-RU" dirty="0">
                <a:solidFill>
                  <a:srgbClr val="0070C0"/>
                </a:solidFill>
              </a:rPr>
              <a:t>(как доминирующее), но при этом происходит переход к словесно-логическому мышлению. Для диагностики развития </a:t>
            </a:r>
            <a:r>
              <a:rPr lang="ru-RU" dirty="0" err="1">
                <a:solidFill>
                  <a:srgbClr val="0070C0"/>
                </a:solidFill>
              </a:rPr>
              <a:t>нагляднообразного</a:t>
            </a:r>
            <a:r>
              <a:rPr lang="ru-RU" dirty="0">
                <a:solidFill>
                  <a:srgbClr val="0070C0"/>
                </a:solidFill>
              </a:rPr>
              <a:t> мышления применяется методика «Нарисуй человека» (Ф. </a:t>
            </a:r>
            <a:r>
              <a:rPr lang="ru-RU" dirty="0" err="1">
                <a:solidFill>
                  <a:srgbClr val="0070C0"/>
                </a:solidFill>
              </a:rPr>
              <a:t>Гудинаф</a:t>
            </a:r>
            <a:r>
              <a:rPr lang="ru-RU" dirty="0">
                <a:solidFill>
                  <a:srgbClr val="0070C0"/>
                </a:solidFill>
              </a:rPr>
              <a:t> — Д. Харрис).</a:t>
            </a:r>
          </a:p>
          <a:p>
            <a:r>
              <a:rPr lang="ru-RU" dirty="0">
                <a:solidFill>
                  <a:srgbClr val="0070C0"/>
                </a:solidFill>
              </a:rPr>
              <a:t> Для диагностики развития словесно-логического мышления используется методика «Пиктограмма» (А.Р. </a:t>
            </a:r>
            <a:r>
              <a:rPr lang="ru-RU" dirty="0" err="1">
                <a:solidFill>
                  <a:srgbClr val="0070C0"/>
                </a:solidFill>
              </a:rPr>
              <a:t>Лурия</a:t>
            </a:r>
            <a:r>
              <a:rPr lang="ru-RU" dirty="0">
                <a:solidFill>
                  <a:srgbClr val="0070C0"/>
                </a:solidFill>
              </a:rPr>
              <a:t>), с помощью которой изучается такой показатель, как преобладание конкретных или абстрактных образов при построении ассоциаций. Также используется методика «Схематизация» (Р.И. Бардина), которая позволяет оценить умение ребенка ориентироваться на ключевые признаки.</a:t>
            </a:r>
          </a:p>
          <a:p>
            <a:r>
              <a:rPr lang="ru-RU" dirty="0">
                <a:solidFill>
                  <a:srgbClr val="0070C0"/>
                </a:solidFill>
              </a:rPr>
              <a:t> Для анализа уровня развития интеллекта (являющегося инструментом как наглядно-образного, так и словесно-логического мышления), который отражает общее развитие мышления дошкольника, используется методика «Цветные прогрессивные матрицы» (Дж. Равен).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4"/>
          <p:cNvSpPr>
            <a:spLocks noGrp="1"/>
          </p:cNvSpPr>
          <p:nvPr>
            <p:ph idx="4294967295"/>
          </p:nvPr>
        </p:nvSpPr>
        <p:spPr>
          <a:xfrm>
            <a:off x="285720" y="642918"/>
            <a:ext cx="8643998" cy="5857915"/>
          </a:xfrm>
        </p:spPr>
        <p:txBody>
          <a:bodyPr>
            <a:normAutofit fontScale="55000" lnSpcReduction="20000"/>
          </a:bodyPr>
          <a:lstStyle/>
          <a:p>
            <a:r>
              <a:rPr lang="ru-RU" sz="3300" dirty="0">
                <a:solidFill>
                  <a:srgbClr val="0070C0"/>
                </a:solidFill>
              </a:rPr>
              <a:t>Анализ </a:t>
            </a:r>
            <a:r>
              <a:rPr lang="ru-RU" sz="3300" i="1" dirty="0">
                <a:solidFill>
                  <a:srgbClr val="0070C0"/>
                </a:solidFill>
              </a:rPr>
              <a:t>восприятия </a:t>
            </a:r>
            <a:r>
              <a:rPr lang="ru-RU" sz="3300" dirty="0">
                <a:solidFill>
                  <a:srgbClr val="0070C0"/>
                </a:solidFill>
              </a:rPr>
              <a:t>строится на основе изучения успешности решения ребенком </a:t>
            </a:r>
            <a:r>
              <a:rPr lang="ru-RU" sz="3300" dirty="0" err="1">
                <a:solidFill>
                  <a:srgbClr val="0070C0"/>
                </a:solidFill>
              </a:rPr>
              <a:t>перцептивных</a:t>
            </a:r>
            <a:r>
              <a:rPr lang="ru-RU" sz="3300" dirty="0">
                <a:solidFill>
                  <a:srgbClr val="0070C0"/>
                </a:solidFill>
              </a:rPr>
              <a:t> задач, связанных с действием моделирования. Поэтому для анализа этого процесса используется методика «</a:t>
            </a:r>
            <a:r>
              <a:rPr lang="ru-RU" sz="3300" dirty="0" err="1">
                <a:solidFill>
                  <a:srgbClr val="0070C0"/>
                </a:solidFill>
              </a:rPr>
              <a:t>Перцептивное</a:t>
            </a:r>
            <a:r>
              <a:rPr lang="ru-RU" sz="3300" dirty="0">
                <a:solidFill>
                  <a:srgbClr val="0070C0"/>
                </a:solidFill>
              </a:rPr>
              <a:t> моделирование» (В.В. </a:t>
            </a:r>
            <a:r>
              <a:rPr lang="ru-RU" sz="3300" dirty="0" err="1">
                <a:solidFill>
                  <a:srgbClr val="0070C0"/>
                </a:solidFill>
              </a:rPr>
              <a:t>Холмовская</a:t>
            </a:r>
            <a:r>
              <a:rPr lang="ru-RU" sz="3300" dirty="0">
                <a:solidFill>
                  <a:srgbClr val="0070C0"/>
                </a:solidFill>
              </a:rPr>
              <a:t>). </a:t>
            </a:r>
          </a:p>
          <a:p>
            <a:r>
              <a:rPr lang="ru-RU" sz="3300" dirty="0">
                <a:solidFill>
                  <a:srgbClr val="0070C0"/>
                </a:solidFill>
              </a:rPr>
              <a:t>В ходе исследования </a:t>
            </a:r>
            <a:r>
              <a:rPr lang="ru-RU" sz="3300" i="1" dirty="0">
                <a:solidFill>
                  <a:srgbClr val="0070C0"/>
                </a:solidFill>
              </a:rPr>
              <a:t>памяти </a:t>
            </a:r>
            <a:r>
              <a:rPr lang="ru-RU" sz="3300" dirty="0">
                <a:solidFill>
                  <a:srgbClr val="0070C0"/>
                </a:solidFill>
              </a:rPr>
              <a:t>применяются методики, направленные на изучение как непосредственной, так и опосредствованной памяти. Для проверки непосредственной памяти используется методика «Десять слов» (А. Р. </a:t>
            </a:r>
            <a:r>
              <a:rPr lang="ru-RU" sz="3300" dirty="0" err="1">
                <a:solidFill>
                  <a:srgbClr val="0070C0"/>
                </a:solidFill>
              </a:rPr>
              <a:t>Лурия</a:t>
            </a:r>
            <a:r>
              <a:rPr lang="ru-RU" sz="3300" dirty="0">
                <a:solidFill>
                  <a:srgbClr val="0070C0"/>
                </a:solidFill>
              </a:rPr>
              <a:t>), а для диагностики опосредствованной памяти — методика «Пиктограмма» (А.Р. </a:t>
            </a:r>
            <a:r>
              <a:rPr lang="ru-RU" sz="3300" dirty="0" err="1">
                <a:solidFill>
                  <a:srgbClr val="0070C0"/>
                </a:solidFill>
              </a:rPr>
              <a:t>Лурия</a:t>
            </a:r>
            <a:r>
              <a:rPr lang="ru-RU" sz="3300" dirty="0">
                <a:solidFill>
                  <a:srgbClr val="0070C0"/>
                </a:solidFill>
              </a:rPr>
              <a:t>). </a:t>
            </a:r>
          </a:p>
          <a:p>
            <a:r>
              <a:rPr lang="ru-RU" sz="3300" i="1" dirty="0">
                <a:solidFill>
                  <a:srgbClr val="0070C0"/>
                </a:solidFill>
              </a:rPr>
              <a:t>Внимание </a:t>
            </a:r>
            <a:r>
              <a:rPr lang="ru-RU" sz="3300" dirty="0">
                <a:solidFill>
                  <a:srgbClr val="0070C0"/>
                </a:solidFill>
              </a:rPr>
              <a:t>— это способность психики сосредотачиваться на предмете деятельности. Она включает в себя такие показатели, как: </a:t>
            </a:r>
          </a:p>
          <a:p>
            <a:r>
              <a:rPr lang="ru-RU" sz="3300" dirty="0">
                <a:solidFill>
                  <a:srgbClr val="0070C0"/>
                </a:solidFill>
              </a:rPr>
              <a:t>1) распределение внимания (способность одновременно удерживать несколько целей); </a:t>
            </a:r>
          </a:p>
          <a:p>
            <a:r>
              <a:rPr lang="ru-RU" sz="3300" dirty="0">
                <a:solidFill>
                  <a:srgbClr val="0070C0"/>
                </a:solidFill>
              </a:rPr>
              <a:t>2) переключение внимания (способность быстро менять цели, то есть переходить от выполнения одной задачи к другой); </a:t>
            </a:r>
          </a:p>
          <a:p>
            <a:r>
              <a:rPr lang="ru-RU" sz="3300" dirty="0">
                <a:solidFill>
                  <a:srgbClr val="0070C0"/>
                </a:solidFill>
              </a:rPr>
              <a:t>3) устойчивость внимания (способность концентрироваться на выполнении деятельности). </a:t>
            </a:r>
          </a:p>
          <a:p>
            <a:r>
              <a:rPr lang="ru-RU" sz="3300" dirty="0">
                <a:solidFill>
                  <a:srgbClr val="0070C0"/>
                </a:solidFill>
              </a:rPr>
              <a:t>Для анализа распределения внимания используется методика «Пиктограмма» (А. Р. </a:t>
            </a:r>
            <a:r>
              <a:rPr lang="ru-RU" sz="3300" dirty="0" err="1">
                <a:solidFill>
                  <a:srgbClr val="0070C0"/>
                </a:solidFill>
              </a:rPr>
              <a:t>Лурия</a:t>
            </a:r>
            <a:r>
              <a:rPr lang="ru-RU" sz="3300" dirty="0">
                <a:solidFill>
                  <a:srgbClr val="0070C0"/>
                </a:solidFill>
              </a:rPr>
              <a:t>); </a:t>
            </a:r>
          </a:p>
          <a:p>
            <a:r>
              <a:rPr lang="ru-RU" sz="3300" dirty="0">
                <a:solidFill>
                  <a:srgbClr val="0070C0"/>
                </a:solidFill>
              </a:rPr>
              <a:t>для изучения переключения внимания применяется методика «Шифровка» (Д. Векслер), </a:t>
            </a:r>
          </a:p>
          <a:p>
            <a:r>
              <a:rPr lang="ru-RU" sz="3300" dirty="0">
                <a:solidFill>
                  <a:srgbClr val="0070C0"/>
                </a:solidFill>
              </a:rPr>
              <a:t>для исследования устойчивости внимания — методики «Пиктограмма» и «Шифровка».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рекомендации родителям будущих первоклассников">
            <a:hlinkClick r:id="rId2" tooltip="&quot;рекомендации родителям будущих первоклассников&quot;"/>
          </p:cNvPr>
          <p:cNvPicPr>
            <a:picLocks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6072198" y="4786322"/>
            <a:ext cx="2857500" cy="1895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285720" y="500043"/>
            <a:ext cx="8572560" cy="5824558"/>
          </a:xfrm>
        </p:spPr>
        <p:txBody>
          <a:bodyPr>
            <a:normAutofit/>
          </a:bodyPr>
          <a:lstStyle/>
          <a:p>
            <a:r>
              <a:rPr lang="ru-RU" sz="2400" dirty="0">
                <a:solidFill>
                  <a:srgbClr val="0070C0"/>
                </a:solidFill>
              </a:rPr>
              <a:t>При изучении </a:t>
            </a:r>
            <a:r>
              <a:rPr lang="ru-RU" sz="2400" i="1" dirty="0">
                <a:solidFill>
                  <a:srgbClr val="0070C0"/>
                </a:solidFill>
              </a:rPr>
              <a:t>воображения </a:t>
            </a:r>
            <a:r>
              <a:rPr lang="ru-RU" sz="2400" dirty="0">
                <a:solidFill>
                  <a:srgbClr val="0070C0"/>
                </a:solidFill>
              </a:rPr>
              <a:t>в качестве базовой используется методика «</a:t>
            </a:r>
            <a:r>
              <a:rPr lang="ru-RU" sz="2400" dirty="0" err="1">
                <a:solidFill>
                  <a:srgbClr val="0070C0"/>
                </a:solidFill>
              </a:rPr>
              <a:t>Дорисовывание</a:t>
            </a:r>
            <a:r>
              <a:rPr lang="ru-RU" sz="2400" dirty="0">
                <a:solidFill>
                  <a:srgbClr val="0070C0"/>
                </a:solidFill>
              </a:rPr>
              <a:t> фигур» (О.М. Дьяченко). </a:t>
            </a:r>
          </a:p>
          <a:p>
            <a:r>
              <a:rPr lang="ru-RU" sz="2400" dirty="0">
                <a:solidFill>
                  <a:srgbClr val="0070C0"/>
                </a:solidFill>
              </a:rPr>
              <a:t>Показатель гибкости анализируется с помощью методик «</a:t>
            </a:r>
            <a:r>
              <a:rPr lang="ru-RU" sz="2400" dirty="0" err="1">
                <a:solidFill>
                  <a:srgbClr val="0070C0"/>
                </a:solidFill>
              </a:rPr>
              <a:t>Дорисовывание</a:t>
            </a:r>
            <a:r>
              <a:rPr lang="ru-RU" sz="2400" dirty="0">
                <a:solidFill>
                  <a:srgbClr val="0070C0"/>
                </a:solidFill>
              </a:rPr>
              <a:t> фигур» и «Пиктограмма» (А.Р. </a:t>
            </a:r>
            <a:r>
              <a:rPr lang="ru-RU" sz="2400" dirty="0" err="1">
                <a:solidFill>
                  <a:srgbClr val="0070C0"/>
                </a:solidFill>
              </a:rPr>
              <a:t>Лурия</a:t>
            </a:r>
            <a:r>
              <a:rPr lang="ru-RU" sz="2400" dirty="0">
                <a:solidFill>
                  <a:srgbClr val="0070C0"/>
                </a:solidFill>
              </a:rPr>
              <a:t>); </a:t>
            </a:r>
          </a:p>
          <a:p>
            <a:r>
              <a:rPr lang="ru-RU" sz="2400" dirty="0">
                <a:solidFill>
                  <a:srgbClr val="0070C0"/>
                </a:solidFill>
              </a:rPr>
              <a:t>показатель оригинальности — с помощью методик «</a:t>
            </a:r>
            <a:r>
              <a:rPr lang="ru-RU" sz="2400" dirty="0" err="1">
                <a:solidFill>
                  <a:srgbClr val="0070C0"/>
                </a:solidFill>
              </a:rPr>
              <a:t>Дорисовывание</a:t>
            </a:r>
            <a:r>
              <a:rPr lang="ru-RU" sz="2400" dirty="0">
                <a:solidFill>
                  <a:srgbClr val="0070C0"/>
                </a:solidFill>
              </a:rPr>
              <a:t> фигур» и «Рисунок несуществующего животного»; </a:t>
            </a:r>
          </a:p>
          <a:p>
            <a:r>
              <a:rPr lang="ru-RU" sz="2400" dirty="0">
                <a:solidFill>
                  <a:srgbClr val="0070C0"/>
                </a:solidFill>
              </a:rPr>
              <a:t>показатель разработанности — с помощью методик «</a:t>
            </a:r>
            <a:r>
              <a:rPr lang="ru-RU" sz="2400" dirty="0" err="1">
                <a:solidFill>
                  <a:srgbClr val="0070C0"/>
                </a:solidFill>
              </a:rPr>
              <a:t>Дорисовывание</a:t>
            </a:r>
            <a:r>
              <a:rPr lang="ru-RU" sz="2400" dirty="0">
                <a:solidFill>
                  <a:srgbClr val="0070C0"/>
                </a:solidFill>
              </a:rPr>
              <a:t> фигур», «Пиктограмма», «Рисунок несуществующего животного», «Детский апперцептивный тест» (Л. </a:t>
            </a:r>
            <a:r>
              <a:rPr lang="ru-RU" sz="2400" dirty="0" err="1">
                <a:solidFill>
                  <a:srgbClr val="0070C0"/>
                </a:solidFill>
              </a:rPr>
              <a:t>Белак</a:t>
            </a:r>
            <a:r>
              <a:rPr lang="ru-RU" sz="2400" dirty="0">
                <a:solidFill>
                  <a:srgbClr val="0070C0"/>
                </a:solidFill>
              </a:rPr>
              <a:t>, С. </a:t>
            </a:r>
            <a:r>
              <a:rPr lang="ru-RU" sz="2400" dirty="0" err="1">
                <a:solidFill>
                  <a:srgbClr val="0070C0"/>
                </a:solidFill>
              </a:rPr>
              <a:t>Белак</a:t>
            </a:r>
            <a:r>
              <a:rPr lang="ru-RU" sz="2400" dirty="0">
                <a:solidFill>
                  <a:srgbClr val="0070C0"/>
                </a:solidFill>
              </a:rPr>
              <a:t>). 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700" dirty="0"/>
              <a:t>Анализ </a:t>
            </a:r>
            <a:r>
              <a:rPr lang="ru-RU" sz="2700" dirty="0" err="1"/>
              <a:t>мотивационно-потребностной</a:t>
            </a:r>
            <a:r>
              <a:rPr lang="ru-RU" sz="2700" dirty="0"/>
              <a:t> сферы сосредоточен на изучении формирования социального мотива, являющегося одним из критериев готовности ребенка к школе. 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>
                <a:solidFill>
                  <a:srgbClr val="0070C0"/>
                </a:solidFill>
              </a:rPr>
              <a:t>С этой целью используется методика «Три желания» (А. М. Прихожан, Н. Н. Толстых). </a:t>
            </a:r>
          </a:p>
          <a:p>
            <a:r>
              <a:rPr lang="ru-RU" dirty="0">
                <a:solidFill>
                  <a:srgbClr val="0070C0"/>
                </a:solidFill>
              </a:rPr>
              <a:t>При анализе эмоционально-личностной сферы основными показателями для нас будут самооценка ребенка и его личностные особенности.</a:t>
            </a:r>
          </a:p>
          <a:p>
            <a:r>
              <a:rPr lang="ru-RU" dirty="0">
                <a:solidFill>
                  <a:srgbClr val="0070C0"/>
                </a:solidFill>
              </a:rPr>
              <a:t> Для анализа самооценки в первую очередь используется «Методика диагностики самооценки» (Т.В. </a:t>
            </a:r>
            <a:r>
              <a:rPr lang="ru-RU" dirty="0" err="1">
                <a:solidFill>
                  <a:srgbClr val="0070C0"/>
                </a:solidFill>
              </a:rPr>
              <a:t>Дембо</a:t>
            </a:r>
            <a:r>
              <a:rPr lang="ru-RU" dirty="0">
                <a:solidFill>
                  <a:srgbClr val="0070C0"/>
                </a:solidFill>
              </a:rPr>
              <a:t>, С.Я. Рубинштейн), а также методики «Рисунок человека» (К. </a:t>
            </a:r>
            <a:r>
              <a:rPr lang="ru-RU" dirty="0" err="1">
                <a:solidFill>
                  <a:srgbClr val="0070C0"/>
                </a:solidFill>
              </a:rPr>
              <a:t>Маховер</a:t>
            </a:r>
            <a:r>
              <a:rPr lang="ru-RU" dirty="0">
                <a:solidFill>
                  <a:srgbClr val="0070C0"/>
                </a:solidFill>
              </a:rPr>
              <a:t>), «Рисунок несуществующего животного», «Цветовой тест отношений» (А. Эткинд). </a:t>
            </a:r>
          </a:p>
          <a:p>
            <a:r>
              <a:rPr lang="ru-RU" dirty="0">
                <a:solidFill>
                  <a:srgbClr val="0070C0"/>
                </a:solidFill>
              </a:rPr>
              <a:t>Для исследования личностных особенностей ребенка используются такие проективные методики, как «Рисунок семьи», «Рисунок человека», «Рисунок несуществующего животного», а также методики «Пиктограмма» (А.Р. </a:t>
            </a:r>
            <a:r>
              <a:rPr lang="ru-RU" dirty="0" err="1">
                <a:solidFill>
                  <a:srgbClr val="0070C0"/>
                </a:solidFill>
              </a:rPr>
              <a:t>Лурия</a:t>
            </a:r>
            <a:r>
              <a:rPr lang="ru-RU" dirty="0">
                <a:solidFill>
                  <a:srgbClr val="0070C0"/>
                </a:solidFill>
              </a:rPr>
              <a:t>), «Детский апперцептивный тест» (Л. </a:t>
            </a:r>
            <a:r>
              <a:rPr lang="ru-RU" dirty="0" err="1">
                <a:solidFill>
                  <a:srgbClr val="0070C0"/>
                </a:solidFill>
              </a:rPr>
              <a:t>Белак</a:t>
            </a:r>
            <a:r>
              <a:rPr lang="ru-RU" dirty="0">
                <a:solidFill>
                  <a:srgbClr val="0070C0"/>
                </a:solidFill>
              </a:rPr>
              <a:t>, С. </a:t>
            </a:r>
            <a:r>
              <a:rPr lang="ru-RU" dirty="0" err="1">
                <a:solidFill>
                  <a:srgbClr val="0070C0"/>
                </a:solidFill>
              </a:rPr>
              <a:t>Белак</a:t>
            </a:r>
            <a:r>
              <a:rPr lang="ru-RU" dirty="0">
                <a:solidFill>
                  <a:srgbClr val="0070C0"/>
                </a:solidFill>
              </a:rPr>
              <a:t>).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428596" y="642919"/>
            <a:ext cx="8286808" cy="5681682"/>
          </a:xfrm>
        </p:spPr>
        <p:txBody>
          <a:bodyPr>
            <a:normAutofit/>
          </a:bodyPr>
          <a:lstStyle/>
          <a:p>
            <a:r>
              <a:rPr lang="ru-RU" dirty="0">
                <a:solidFill>
                  <a:srgbClr val="0070C0"/>
                </a:solidFill>
              </a:rPr>
              <a:t>Не менее важным показателем успешности развития дошкольника служит гармоничность его социальной сферы, проявляющейся прежде всего в характере общения со сверстниками в группе детского сада.</a:t>
            </a:r>
          </a:p>
          <a:p>
            <a:r>
              <a:rPr lang="ru-RU" dirty="0">
                <a:solidFill>
                  <a:srgbClr val="0070C0"/>
                </a:solidFill>
              </a:rPr>
              <a:t> Для изучения этой сферы используются такие методики, как «Два дома» (И. </a:t>
            </a:r>
            <a:r>
              <a:rPr lang="ru-RU" dirty="0" err="1">
                <a:solidFill>
                  <a:srgbClr val="0070C0"/>
                </a:solidFill>
              </a:rPr>
              <a:t>Вандвик</a:t>
            </a:r>
            <a:r>
              <a:rPr lang="ru-RU" dirty="0">
                <a:solidFill>
                  <a:srgbClr val="0070C0"/>
                </a:solidFill>
              </a:rPr>
              <a:t>, П. </a:t>
            </a:r>
            <a:r>
              <a:rPr lang="ru-RU" dirty="0" err="1">
                <a:solidFill>
                  <a:srgbClr val="0070C0"/>
                </a:solidFill>
              </a:rPr>
              <a:t>Экблад</a:t>
            </a:r>
            <a:r>
              <a:rPr lang="ru-RU" dirty="0">
                <a:solidFill>
                  <a:srgbClr val="0070C0"/>
                </a:solidFill>
              </a:rPr>
              <a:t>), «Цветовой тест отношений» (А. Эткинд), «Секрет» (Т.А. Репина), «Оценочная методика» (Т. А. Репина). </a:t>
            </a:r>
          </a:p>
          <a:p>
            <a:r>
              <a:rPr lang="ru-RU" dirty="0">
                <a:solidFill>
                  <a:srgbClr val="0070C0"/>
                </a:solidFill>
              </a:rPr>
              <a:t>На основании полученных по данным методикам результатов можно составить общую картину о психическом развитии дошкольника.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653342"/>
          </a:xfrm>
        </p:spPr>
        <p:txBody>
          <a:bodyPr>
            <a:noAutofit/>
          </a:bodyPr>
          <a:lstStyle/>
          <a:p>
            <a:pPr marL="274320" indent="-274320" algn="just" fontAlgn="auto"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2060"/>
                </a:solidFill>
                <a:latin typeface="Calibri" pitchFamily="34" charset="0"/>
                <a:cs typeface="Times New Roman" pitchFamily="18" charset="0"/>
              </a:rPr>
              <a:t>Психологическая диагностика </a:t>
            </a:r>
            <a:r>
              <a:rPr lang="ru-RU" sz="2400" b="0" dirty="0">
                <a:solidFill>
                  <a:srgbClr val="002060"/>
                </a:solidFill>
                <a:latin typeface="Calibri" pitchFamily="34" charset="0"/>
                <a:cs typeface="Times New Roman" pitchFamily="18" charset="0"/>
              </a:rPr>
              <a:t>– один из основных видов деятельности практического психолога в дошкольном учреждении. Предметом психодиагностики в ДОУ являются индивидуально-возрастные особенности детей, причины нарушений и отклонений в их психическом развитии.</a:t>
            </a:r>
          </a:p>
        </p:txBody>
      </p:sp>
      <p:sp>
        <p:nvSpPr>
          <p:cNvPr id="7" name="Содержимое 6"/>
          <p:cNvSpPr>
            <a:spLocks noGrp="1"/>
          </p:cNvSpPr>
          <p:nvPr>
            <p:ph idx="1"/>
          </p:nvPr>
        </p:nvSpPr>
        <p:spPr>
          <a:xfrm>
            <a:off x="357158" y="2500306"/>
            <a:ext cx="8572560" cy="3824294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2400" dirty="0">
                <a:solidFill>
                  <a:srgbClr val="002060"/>
                </a:solidFill>
                <a:latin typeface="Calibri" pitchFamily="34" charset="0"/>
                <a:cs typeface="Times New Roman" pitchFamily="18" charset="0"/>
              </a:rPr>
              <a:t>    </a:t>
            </a:r>
            <a:r>
              <a:rPr lang="ru-RU" sz="2400" i="1" dirty="0">
                <a:solidFill>
                  <a:srgbClr val="002060"/>
                </a:solidFill>
                <a:latin typeface="Calibri" pitchFamily="34" charset="0"/>
                <a:cs typeface="Times New Roman" pitchFamily="18" charset="0"/>
              </a:rPr>
              <a:t>Психологическая диагностика проводится психологом по запросу администрации ДОУ, воспитателя или родителей. </a:t>
            </a:r>
            <a:r>
              <a:rPr lang="ru-RU" sz="2400" dirty="0">
                <a:solidFill>
                  <a:srgbClr val="002060"/>
                </a:solidFill>
                <a:latin typeface="Calibri" pitchFamily="34" charset="0"/>
                <a:cs typeface="Times New Roman" pitchFamily="18" charset="0"/>
              </a:rPr>
              <a:t>В зависимости от запроса, цели психодиагностического обследования также могут быть различными: определение общего уровня психического развития детей, решение вопроса об определении ребенка в специализированное дошкольное учреждение (речевой детский сад, ДОУ для детей с задержкой психического развития и пр.), психодиагностика в рамках психологического консультирования по вопросу детско-родительских отношений и </a:t>
            </a:r>
            <a:r>
              <a:rPr lang="ru-RU" sz="2400" dirty="0" err="1">
                <a:solidFill>
                  <a:srgbClr val="002060"/>
                </a:solidFill>
                <a:latin typeface="Calibri" pitchFamily="34" charset="0"/>
                <a:cs typeface="Times New Roman" pitchFamily="18" charset="0"/>
              </a:rPr>
              <a:t>т.д</a:t>
            </a:r>
            <a:endParaRPr lang="ru-RU" sz="2400" dirty="0">
              <a:solidFill>
                <a:srgbClr val="002060"/>
              </a:solidFill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8ba6ad11e63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714612" y="2428868"/>
            <a:ext cx="4406029" cy="4171959"/>
          </a:xfrm>
          <a:prstGeom prst="rect">
            <a:avLst/>
          </a:prstGeom>
          <a:noFill/>
          <a:ln w="28575">
            <a:solidFill>
              <a:srgbClr val="FFFF00"/>
            </a:solidFill>
            <a:miter lim="800000"/>
            <a:headEnd/>
            <a:tailEnd/>
          </a:ln>
        </p:spPr>
      </p:pic>
      <p:sp>
        <p:nvSpPr>
          <p:cNvPr id="15" name="TextBox 14"/>
          <p:cNvSpPr txBox="1"/>
          <p:nvPr/>
        </p:nvSpPr>
        <p:spPr>
          <a:xfrm>
            <a:off x="1928794" y="857232"/>
            <a:ext cx="594258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i="1" dirty="0">
                <a:solidFill>
                  <a:srgbClr val="0070C0"/>
                </a:solidFill>
              </a:rPr>
              <a:t>Успехов в работе !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100" b="1" dirty="0"/>
              <a:t>Проведение психологической диагностики традиционно разделяется на несколько этапов</a:t>
            </a:r>
            <a:r>
              <a:rPr lang="ru-RU" dirty="0"/>
              <a:t>: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800" dirty="0">
                <a:solidFill>
                  <a:srgbClr val="0070C0"/>
                </a:solidFill>
              </a:rPr>
              <a:t>сбор предварительной информации о ребенке (анамнез),</a:t>
            </a:r>
          </a:p>
          <a:p>
            <a:r>
              <a:rPr lang="ru-RU" sz="2800" dirty="0">
                <a:solidFill>
                  <a:srgbClr val="0070C0"/>
                </a:solidFill>
              </a:rPr>
              <a:t>подбор методик,</a:t>
            </a:r>
          </a:p>
          <a:p>
            <a:r>
              <a:rPr lang="ru-RU" sz="2800" dirty="0">
                <a:solidFill>
                  <a:srgbClr val="0070C0"/>
                </a:solidFill>
              </a:rPr>
              <a:t>их проведение,</a:t>
            </a:r>
          </a:p>
          <a:p>
            <a:r>
              <a:rPr lang="ru-RU" sz="2800" dirty="0">
                <a:solidFill>
                  <a:srgbClr val="0070C0"/>
                </a:solidFill>
              </a:rPr>
              <a:t> формулировка соответствующих рекомендаций. </a:t>
            </a:r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</p:txBody>
      </p:sp>
      <p:pic>
        <p:nvPicPr>
          <p:cNvPr id="5" name="Picture 12" descr="i?id=541866186-60-72&amp;n=2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388" y="3267314"/>
            <a:ext cx="2357454" cy="3101914"/>
          </a:xfrm>
          <a:prstGeom prst="rect">
            <a:avLst/>
          </a:prstGeom>
          <a:noFill/>
          <a:ln w="19050">
            <a:solidFill>
              <a:srgbClr val="000000"/>
            </a:solidFill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0042"/>
            <a:ext cx="8229600" cy="1000132"/>
          </a:xfrm>
        </p:spPr>
        <p:txBody>
          <a:bodyPr>
            <a:normAutofit fontScale="90000"/>
          </a:bodyPr>
          <a:lstStyle/>
          <a:p>
            <a:r>
              <a:rPr lang="ru-RU" sz="2400" b="1" dirty="0">
                <a:solidFill>
                  <a:srgbClr val="002060"/>
                </a:solidFill>
              </a:rPr>
              <a:t>Под анамнезом понимается история индивидуального психического развития ребенка. Заполняется мамой ребенка.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1643050"/>
            <a:ext cx="8329642" cy="4681550"/>
          </a:xfrm>
        </p:spPr>
        <p:txBody>
          <a:bodyPr/>
          <a:lstStyle/>
          <a:p>
            <a:pPr algn="ctr">
              <a:buNone/>
            </a:pPr>
            <a:r>
              <a:rPr lang="ru-RU" sz="2000" b="1" dirty="0">
                <a:solidFill>
                  <a:srgbClr val="0070C0"/>
                </a:solidFill>
              </a:rPr>
              <a:t>Основные разделы анамнестического </a:t>
            </a:r>
            <a:r>
              <a:rPr lang="ru-RU" sz="2000" b="1" dirty="0" err="1">
                <a:solidFill>
                  <a:srgbClr val="0070C0"/>
                </a:solidFill>
              </a:rPr>
              <a:t>опросника</a:t>
            </a:r>
            <a:endParaRPr lang="ru-RU" sz="2000" b="1" dirty="0">
              <a:solidFill>
                <a:srgbClr val="0070C0"/>
              </a:solidFill>
            </a:endParaRPr>
          </a:p>
          <a:p>
            <a:r>
              <a:rPr lang="ru-RU" i="1" dirty="0"/>
              <a:t> </a:t>
            </a:r>
            <a:r>
              <a:rPr lang="ru-RU" sz="2000" b="1" i="1" dirty="0">
                <a:solidFill>
                  <a:srgbClr val="0070C0"/>
                </a:solidFill>
              </a:rPr>
              <a:t>Анкетные данные ребенка и основные сведения о семье.</a:t>
            </a:r>
          </a:p>
          <a:p>
            <a:r>
              <a:rPr lang="ru-RU" sz="2000" b="1" i="1" dirty="0">
                <a:solidFill>
                  <a:srgbClr val="0070C0"/>
                </a:solidFill>
              </a:rPr>
              <a:t>Особенности перинатального периода развития ребенка. </a:t>
            </a:r>
          </a:p>
          <a:p>
            <a:r>
              <a:rPr lang="ru-RU" sz="2000" b="1" i="1" dirty="0">
                <a:solidFill>
                  <a:srgbClr val="0070C0"/>
                </a:solidFill>
              </a:rPr>
              <a:t>Состояние здоровья ребенка к моменту обследования и перенесенные заболевания. </a:t>
            </a:r>
          </a:p>
          <a:p>
            <a:r>
              <a:rPr lang="ru-RU" sz="2000" b="1" i="1" dirty="0">
                <a:solidFill>
                  <a:srgbClr val="0070C0"/>
                </a:solidFill>
              </a:rPr>
              <a:t>Где и с кем воспитывается ребенок, начиная с рождения?                   </a:t>
            </a:r>
          </a:p>
          <a:p>
            <a:r>
              <a:rPr lang="ru-RU" sz="2000" b="1" dirty="0">
                <a:solidFill>
                  <a:srgbClr val="0070C0"/>
                </a:solidFill>
              </a:rPr>
              <a:t> </a:t>
            </a:r>
            <a:r>
              <a:rPr lang="ru-RU" sz="2000" b="1" i="1" dirty="0">
                <a:solidFill>
                  <a:srgbClr val="0070C0"/>
                </a:solidFill>
              </a:rPr>
              <a:t>Развитие в младенчестве и раннем возрасте (до трех лет включительно). </a:t>
            </a:r>
          </a:p>
          <a:p>
            <a:r>
              <a:rPr lang="ru-RU" sz="2000" b="1" i="1" dirty="0">
                <a:solidFill>
                  <a:srgbClr val="0070C0"/>
                </a:solidFill>
              </a:rPr>
              <a:t> Развитие ребенка в дошкольном возрасте. </a:t>
            </a:r>
          </a:p>
          <a:p>
            <a:r>
              <a:rPr lang="ru-RU" sz="2000" b="1" i="1" dirty="0">
                <a:solidFill>
                  <a:srgbClr val="0070C0"/>
                </a:solidFill>
              </a:rPr>
              <a:t>Что еще, с точки зрения родителей, важно отметить в истории жизни ребенка? </a:t>
            </a:r>
          </a:p>
          <a:p>
            <a:endParaRPr lang="ru-RU" sz="2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28595" y="214290"/>
            <a:ext cx="850112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>
                <a:solidFill>
                  <a:srgbClr val="002060"/>
                </a:solidFill>
                <a:latin typeface="Calibri" pitchFamily="34" charset="0"/>
                <a:cs typeface="Times New Roman" pitchFamily="18" charset="0"/>
              </a:rPr>
              <a:t>Содержание психодиагностического обследования составляют  обязательные многократные наблюдения за ребёнком в различных ситуациях общения, игры, занятий </a:t>
            </a:r>
            <a:endParaRPr lang="ru-RU" sz="2400" b="1" dirty="0">
              <a:solidFill>
                <a:srgbClr val="002060"/>
              </a:solidFill>
              <a:latin typeface="Calibri" pitchFamily="34" charset="0"/>
            </a:endParaRPr>
          </a:p>
        </p:txBody>
      </p:sp>
      <p:sp>
        <p:nvSpPr>
          <p:cNvPr id="7" name="Содержимое 6"/>
          <p:cNvSpPr>
            <a:spLocks noGrp="1"/>
          </p:cNvSpPr>
          <p:nvPr>
            <p:ph idx="4294967295"/>
          </p:nvPr>
        </p:nvSpPr>
        <p:spPr>
          <a:xfrm>
            <a:off x="214282" y="1500174"/>
            <a:ext cx="8715436" cy="5000659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ru-RU" dirty="0">
                <a:solidFill>
                  <a:srgbClr val="0070C0"/>
                </a:solidFill>
              </a:rPr>
              <a:t>Схема наблюдения за ребенком. </a:t>
            </a:r>
          </a:p>
          <a:p>
            <a:pPr marL="457200" indent="-457200">
              <a:buAutoNum type="arabicPeriod"/>
            </a:pPr>
            <a:r>
              <a:rPr lang="ru-RU" sz="2000" b="1" i="1" dirty="0">
                <a:solidFill>
                  <a:srgbClr val="0070C0"/>
                </a:solidFill>
              </a:rPr>
              <a:t>Внешний вид. </a:t>
            </a:r>
            <a:r>
              <a:rPr lang="ru-RU" sz="2000" b="1" dirty="0">
                <a:solidFill>
                  <a:srgbClr val="0070C0"/>
                </a:solidFill>
              </a:rPr>
              <a:t>Отмечается телосложение ребенка; характеристика крупной моторики ; осанка; особенности мимики ; опрятность, аккуратность ;отмечаются особенности ребенка. </a:t>
            </a:r>
          </a:p>
          <a:p>
            <a:pPr marL="457200" indent="-457200">
              <a:buAutoNum type="arabicPeriod"/>
            </a:pPr>
            <a:r>
              <a:rPr lang="ru-RU" sz="2000" b="1" i="1" dirty="0">
                <a:solidFill>
                  <a:srgbClr val="0070C0"/>
                </a:solidFill>
              </a:rPr>
              <a:t> Организованность поведения. </a:t>
            </a:r>
            <a:r>
              <a:rPr lang="ru-RU" sz="2000" b="1" dirty="0">
                <a:solidFill>
                  <a:srgbClr val="0070C0"/>
                </a:solidFill>
              </a:rPr>
              <a:t>Под организованностью поведения понимается то, насколько ребенок умеет подчинить свою активность плану или задаче.</a:t>
            </a:r>
          </a:p>
          <a:p>
            <a:pPr marL="457200" indent="-457200">
              <a:buAutoNum type="arabicPeriod"/>
            </a:pPr>
            <a:r>
              <a:rPr lang="ru-RU" sz="2000" b="1" i="1" dirty="0">
                <a:solidFill>
                  <a:srgbClr val="0070C0"/>
                </a:solidFill>
              </a:rPr>
              <a:t>Особенности нервной системы ребенка.</a:t>
            </a:r>
            <a:r>
              <a:rPr lang="ru-RU" sz="2000" b="1" dirty="0">
                <a:solidFill>
                  <a:srgbClr val="0070C0"/>
                </a:solidFill>
              </a:rPr>
              <a:t> Характеристика нервной системы – врожденный факт. </a:t>
            </a:r>
          </a:p>
          <a:p>
            <a:pPr marL="457200" indent="-457200">
              <a:buAutoNum type="arabicPeriod"/>
            </a:pPr>
            <a:r>
              <a:rPr lang="ru-RU" sz="2000" b="1" i="1" dirty="0">
                <a:solidFill>
                  <a:srgbClr val="0070C0"/>
                </a:solidFill>
              </a:rPr>
              <a:t>Особенности мотивации. </a:t>
            </a:r>
            <a:r>
              <a:rPr lang="ru-RU" sz="2000" b="1" dirty="0">
                <a:solidFill>
                  <a:srgbClr val="0070C0"/>
                </a:solidFill>
              </a:rPr>
              <a:t>Понять мотивацию ребенка — значит понять, почему он совершает то или иное действие, что доставляет ему удовольствие, управляет его поведением.</a:t>
            </a:r>
          </a:p>
          <a:p>
            <a:pPr marL="457200" indent="-457200">
              <a:buAutoNum type="arabicPeriod"/>
            </a:pPr>
            <a:r>
              <a:rPr lang="ru-RU" sz="2000" b="1" i="1" dirty="0">
                <a:solidFill>
                  <a:srgbClr val="0070C0"/>
                </a:solidFill>
              </a:rPr>
              <a:t>Особенности эмоциональных проявлений ребенка. </a:t>
            </a:r>
            <a:r>
              <a:rPr lang="ru-RU" sz="2000" b="1" dirty="0">
                <a:solidFill>
                  <a:srgbClr val="0070C0"/>
                </a:solidFill>
              </a:rPr>
              <a:t>В первую очередь оценивается общий эмоциональный фон, преобладающий у ребенка.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857232"/>
            <a:ext cx="8229600" cy="2428892"/>
          </a:xfrm>
        </p:spPr>
        <p:txBody>
          <a:bodyPr>
            <a:normAutofit fontScale="90000"/>
          </a:bodyPr>
          <a:lstStyle/>
          <a:p>
            <a:r>
              <a:rPr lang="ru-RU" sz="2800" b="1" i="1" dirty="0">
                <a:solidFill>
                  <a:srgbClr val="002060"/>
                </a:solidFill>
              </a:rPr>
              <a:t>6. Особенности развития речи ребенка.</a:t>
            </a:r>
            <a:br>
              <a:rPr lang="ru-RU" sz="2800" i="1" dirty="0">
                <a:solidFill>
                  <a:srgbClr val="002060"/>
                </a:solidFill>
              </a:rPr>
            </a:br>
            <a:r>
              <a:rPr lang="ru-RU" sz="2400" dirty="0">
                <a:solidFill>
                  <a:srgbClr val="002060"/>
                </a:solidFill>
              </a:rPr>
              <a:t> </a:t>
            </a:r>
            <a:r>
              <a:rPr lang="ru-RU" sz="2700" dirty="0">
                <a:solidFill>
                  <a:srgbClr val="002060"/>
                </a:solidFill>
              </a:rPr>
              <a:t>Один из ключевых показателей развития ребенка — его словарный запас. Как правило, чем больше слов знает ребенок и чем больше слов он употребляет в речи, тем выше его умственное развитие. При этом оценивается грамотность речи и особенности произношения. Дефекты произношения в дальнейшем могут стать причиной трудностей освоения письма. Особое внимание 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357562"/>
            <a:ext cx="8229600" cy="2967038"/>
          </a:xfrm>
        </p:spPr>
        <p:txBody>
          <a:bodyPr/>
          <a:lstStyle/>
          <a:p>
            <a:pPr algn="ctr">
              <a:buNone/>
            </a:pPr>
            <a:r>
              <a:rPr lang="ru-RU" dirty="0">
                <a:solidFill>
                  <a:srgbClr val="0070C0"/>
                </a:solidFill>
              </a:rPr>
              <a:t>Схема для анализа уровня развития речи и его соответствия возрасту .</a:t>
            </a:r>
          </a:p>
          <a:p>
            <a:pPr>
              <a:buNone/>
            </a:pPr>
            <a:r>
              <a:rPr lang="ru-RU" dirty="0">
                <a:solidFill>
                  <a:srgbClr val="0070C0"/>
                </a:solidFill>
              </a:rPr>
              <a:t>1. Фонетическая сторона речи.</a:t>
            </a:r>
          </a:p>
          <a:p>
            <a:pPr>
              <a:buNone/>
            </a:pPr>
            <a:r>
              <a:rPr lang="ru-RU" dirty="0">
                <a:solidFill>
                  <a:srgbClr val="0070C0"/>
                </a:solidFill>
              </a:rPr>
              <a:t>2. Грамматическая сторона речи.</a:t>
            </a:r>
          </a:p>
          <a:p>
            <a:pPr>
              <a:buNone/>
            </a:pPr>
            <a:r>
              <a:rPr lang="ru-RU" dirty="0">
                <a:solidFill>
                  <a:srgbClr val="0070C0"/>
                </a:solidFill>
              </a:rPr>
              <a:t>3. Лексическая сторона речи.</a:t>
            </a:r>
          </a:p>
          <a:p>
            <a:pPr>
              <a:buNone/>
            </a:pPr>
            <a:r>
              <a:rPr lang="ru-RU" dirty="0">
                <a:solidFill>
                  <a:srgbClr val="0070C0"/>
                </a:solidFill>
              </a:rPr>
              <a:t>4. Диалогическая речь.</a:t>
            </a:r>
          </a:p>
        </p:txBody>
      </p:sp>
      <p:pic>
        <p:nvPicPr>
          <p:cNvPr id="4" name="Picture 12" descr="i?id=147432930-04-72&amp;n=2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572132" y="4480035"/>
            <a:ext cx="3327582" cy="2020799"/>
          </a:xfrm>
          <a:prstGeom prst="rect">
            <a:avLst/>
          </a:prstGeom>
          <a:noFill/>
          <a:ln w="19050">
            <a:solidFill>
              <a:srgbClr val="000000"/>
            </a:solidFill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57166"/>
            <a:ext cx="8229600" cy="2000264"/>
          </a:xfrm>
        </p:spPr>
        <p:txBody>
          <a:bodyPr>
            <a:normAutofit/>
          </a:bodyPr>
          <a:lstStyle/>
          <a:p>
            <a:r>
              <a:rPr lang="ru-RU" sz="2400" i="1" dirty="0"/>
              <a:t>7. </a:t>
            </a:r>
            <a:r>
              <a:rPr lang="ru-RU" sz="2400" b="1" i="1" dirty="0"/>
              <a:t>Уровень освоения игровой деятельности</a:t>
            </a:r>
            <a:r>
              <a:rPr lang="ru-RU" sz="2400" i="1" dirty="0"/>
              <a:t>.                                    </a:t>
            </a:r>
            <a:r>
              <a:rPr lang="ru-RU" sz="2400" dirty="0"/>
              <a:t> Игровая деятельность является ведущей в дошкольном возрасте. Она во многом определяет успешность взаимодействия ребенка со сверстниками и влияет на уровень познавательного развития.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500306"/>
            <a:ext cx="8229600" cy="3824294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2400" dirty="0">
                <a:solidFill>
                  <a:srgbClr val="0070C0"/>
                </a:solidFill>
              </a:rPr>
              <a:t>Основные параметры оценки</a:t>
            </a:r>
          </a:p>
          <a:p>
            <a:pPr>
              <a:buNone/>
            </a:pPr>
            <a:r>
              <a:rPr lang="ru-RU" sz="2400" i="1" dirty="0">
                <a:solidFill>
                  <a:srgbClr val="0070C0"/>
                </a:solidFill>
              </a:rPr>
              <a:t>3 – 4 года: </a:t>
            </a:r>
            <a:endParaRPr lang="ru-RU" sz="2400" dirty="0">
              <a:solidFill>
                <a:srgbClr val="0070C0"/>
              </a:solidFill>
            </a:endParaRPr>
          </a:p>
          <a:p>
            <a:pPr>
              <a:buNone/>
            </a:pPr>
            <a:r>
              <a:rPr lang="ru-RU" sz="2400" dirty="0">
                <a:solidFill>
                  <a:srgbClr val="0070C0"/>
                </a:solidFill>
              </a:rPr>
              <a:t>1. Характер игровых действий. Отдельные игровые действия, носящие условный характер. </a:t>
            </a:r>
          </a:p>
          <a:p>
            <a:pPr>
              <a:buNone/>
            </a:pPr>
            <a:r>
              <a:rPr lang="ru-RU" sz="2400" dirty="0">
                <a:solidFill>
                  <a:srgbClr val="0070C0"/>
                </a:solidFill>
              </a:rPr>
              <a:t>2. Выполнение роли. Роль осуществляется фактически, но не называется. </a:t>
            </a:r>
          </a:p>
          <a:p>
            <a:pPr>
              <a:buNone/>
            </a:pPr>
            <a:r>
              <a:rPr lang="ru-RU" sz="2400" dirty="0">
                <a:solidFill>
                  <a:srgbClr val="0070C0"/>
                </a:solidFill>
              </a:rPr>
              <a:t>3. Развитие сюжета в воображаемой ситуации. Сюжет — цепочка из двух действий; воображаемую ситуацию удерживает взрослый.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14282" y="785794"/>
            <a:ext cx="8643998" cy="52937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i="1" dirty="0">
                <a:solidFill>
                  <a:srgbClr val="0070C0"/>
                </a:solidFill>
              </a:rPr>
              <a:t>4 – 5 лет: </a:t>
            </a:r>
            <a:endParaRPr lang="ru-RU" sz="2000" b="1" dirty="0">
              <a:solidFill>
                <a:srgbClr val="0070C0"/>
              </a:solidFill>
            </a:endParaRPr>
          </a:p>
          <a:p>
            <a:pPr marL="342900" indent="-342900">
              <a:buAutoNum type="arabicPeriod"/>
            </a:pPr>
            <a:r>
              <a:rPr lang="ru-RU" sz="2000" dirty="0">
                <a:solidFill>
                  <a:srgbClr val="0070C0"/>
                </a:solidFill>
              </a:rPr>
              <a:t>Характер игровых действий. Взаимосвязанные игровые действия, </a:t>
            </a:r>
          </a:p>
          <a:p>
            <a:pPr marL="342900" indent="-342900"/>
            <a:r>
              <a:rPr lang="ru-RU" sz="2000" dirty="0">
                <a:solidFill>
                  <a:srgbClr val="0070C0"/>
                </a:solidFill>
              </a:rPr>
              <a:t>имеющие четкий ролевой характер. </a:t>
            </a:r>
          </a:p>
          <a:p>
            <a:r>
              <a:rPr lang="ru-RU" sz="2000" dirty="0">
                <a:solidFill>
                  <a:srgbClr val="0070C0"/>
                </a:solidFill>
              </a:rPr>
              <a:t>2. Выполнение роли. Роль называется: дети могут по ходу игры менять роль. </a:t>
            </a:r>
          </a:p>
          <a:p>
            <a:r>
              <a:rPr lang="ru-RU" sz="2000" dirty="0">
                <a:solidFill>
                  <a:srgbClr val="0070C0"/>
                </a:solidFill>
              </a:rPr>
              <a:t>3. Развитие сюжета в воображаемой ситуации. Цепочка из 3-4 взаимосвязанных действий; дети самостоятельно удерживают воображаемую ситуацию. </a:t>
            </a:r>
          </a:p>
          <a:p>
            <a:r>
              <a:rPr lang="ru-RU" sz="2000" b="1" i="1" dirty="0">
                <a:solidFill>
                  <a:srgbClr val="0070C0"/>
                </a:solidFill>
              </a:rPr>
              <a:t>5 – 6 лет: </a:t>
            </a:r>
          </a:p>
          <a:p>
            <a:r>
              <a:rPr lang="ru-RU" sz="2000" dirty="0">
                <a:solidFill>
                  <a:srgbClr val="0070C0"/>
                </a:solidFill>
              </a:rPr>
              <a:t>1. Характер игровых действий. Переход к ролевым действиям, отображающим социальные функции людей. </a:t>
            </a:r>
          </a:p>
          <a:p>
            <a:r>
              <a:rPr lang="ru-RU" sz="2000" dirty="0">
                <a:solidFill>
                  <a:srgbClr val="0070C0"/>
                </a:solidFill>
              </a:rPr>
              <a:t>2. Выполнение роли. Роли распределяются до начала игры; дети придерживаются своей роли на протяжении всей игры. </a:t>
            </a:r>
          </a:p>
          <a:p>
            <a:r>
              <a:rPr lang="ru-RU" sz="2000" dirty="0">
                <a:solidFill>
                  <a:srgbClr val="0070C0"/>
                </a:solidFill>
              </a:rPr>
              <a:t>3. Развитие сюжета в воображаемой ситуации. Цепочка игровых действий, объединенных одним сюжетом, соответствующим реальной логике действий взрослых. </a:t>
            </a:r>
          </a:p>
          <a:p>
            <a:r>
              <a:rPr lang="ru-RU" dirty="0"/>
              <a:t>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14283" y="785794"/>
            <a:ext cx="8929718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i="1" dirty="0">
                <a:solidFill>
                  <a:srgbClr val="0070C0"/>
                </a:solidFill>
              </a:rPr>
              <a:t>6 – 7 лет: </a:t>
            </a:r>
            <a:endParaRPr lang="ru-RU" sz="2000" b="1" dirty="0">
              <a:solidFill>
                <a:srgbClr val="0070C0"/>
              </a:solidFill>
            </a:endParaRPr>
          </a:p>
          <a:p>
            <a:pPr marL="342900" indent="-342900">
              <a:buAutoNum type="arabicPeriod"/>
            </a:pPr>
            <a:r>
              <a:rPr lang="ru-RU" sz="2000" dirty="0">
                <a:solidFill>
                  <a:srgbClr val="0070C0"/>
                </a:solidFill>
              </a:rPr>
              <a:t>Характер игровых действий. Отображение в игровых действиях </a:t>
            </a:r>
          </a:p>
          <a:p>
            <a:pPr marL="342900" indent="-342900"/>
            <a:r>
              <a:rPr lang="ru-RU" sz="2000" dirty="0">
                <a:solidFill>
                  <a:srgbClr val="0070C0"/>
                </a:solidFill>
              </a:rPr>
              <a:t>     отношений между людьми (подчинение, сотрудничество); техника игровых действий условна. </a:t>
            </a:r>
          </a:p>
          <a:p>
            <a:r>
              <a:rPr lang="ru-RU" sz="2000" dirty="0">
                <a:solidFill>
                  <a:srgbClr val="0070C0"/>
                </a:solidFill>
              </a:rPr>
              <a:t>2. Выполнение роли. Не только роли, но и замысел игры проговаривается </a:t>
            </a:r>
          </a:p>
          <a:p>
            <a:r>
              <a:rPr lang="ru-RU" sz="2000" dirty="0">
                <a:solidFill>
                  <a:srgbClr val="0070C0"/>
                </a:solidFill>
              </a:rPr>
              <a:t>    детьми до ее начала. </a:t>
            </a:r>
          </a:p>
          <a:p>
            <a:r>
              <a:rPr lang="ru-RU" sz="2000" dirty="0">
                <a:solidFill>
                  <a:srgbClr val="0070C0"/>
                </a:solidFill>
              </a:rPr>
              <a:t>3. Развитие сюжета в воображаемой ситуации. Сюжет держится на    воображаемой  ситуации; действия разнообразны и соответствуют реальным отношениям между людьми. </a:t>
            </a:r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8F635AF6-F079-416D-9DBD-B0F83473700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71200" y="3648116"/>
            <a:ext cx="4492461" cy="2798205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174</TotalTime>
  <Words>2063</Words>
  <Application>Microsoft Office PowerPoint</Application>
  <PresentationFormat>Экран (4:3)</PresentationFormat>
  <Paragraphs>108</Paragraphs>
  <Slides>20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5" baseType="lpstr">
      <vt:lpstr>Calibri</vt:lpstr>
      <vt:lpstr>Constantia</vt:lpstr>
      <vt:lpstr>Times New Roman</vt:lpstr>
      <vt:lpstr>Wingdings 2</vt:lpstr>
      <vt:lpstr>Поток</vt:lpstr>
      <vt:lpstr>Презентация PowerPoint</vt:lpstr>
      <vt:lpstr>Психологическая диагностика – один из основных видов деятельности практического психолога в дошкольном учреждении. Предметом психодиагностики в ДОУ являются индивидуально-возрастные особенности детей, причины нарушений и отклонений в их психическом развитии.</vt:lpstr>
      <vt:lpstr>Проведение психологической диагностики традиционно разделяется на несколько этапов:</vt:lpstr>
      <vt:lpstr>Под анамнезом понимается история индивидуального психического развития ребенка. Заполняется мамой ребенка.</vt:lpstr>
      <vt:lpstr>Презентация PowerPoint</vt:lpstr>
      <vt:lpstr>6. Особенности развития речи ребенка.  Один из ключевых показателей развития ребенка — его словарный запас. Как правило, чем больше слов знает ребенок и чем больше слов он употребляет в речи, тем выше его умственное развитие. При этом оценивается грамотность речи и особенности произношения. Дефекты произношения в дальнейшем могут стать причиной трудностей освоения письма. Особое внимание </vt:lpstr>
      <vt:lpstr>7. Уровень освоения игровой деятельности.                                     Игровая деятельность является ведущей в дошкольном возрасте. Она во многом определяет успешность взаимодействия ребенка со сверстниками и влияет на уровень познавательного развития.</vt:lpstr>
      <vt:lpstr>Презентация PowerPoint</vt:lpstr>
      <vt:lpstr>Презентация PowerPoint</vt:lpstr>
      <vt:lpstr> Общие правила взаимодействия ребенка и психолога. </vt:lpstr>
      <vt:lpstr>Презентация PowerPoint</vt:lpstr>
      <vt:lpstr>Схема проведения диагностического обследования детей  3—5 лет </vt:lpstr>
      <vt:lpstr>Презентация PowerPoint</vt:lpstr>
      <vt:lpstr>Презентация PowerPoint</vt:lpstr>
      <vt:lpstr>Схема проведения диагностического обследования детей  5—7 лет </vt:lpstr>
      <vt:lpstr>Презентация PowerPoint</vt:lpstr>
      <vt:lpstr>Презентация PowerPoint</vt:lpstr>
      <vt:lpstr>Анализ мотивационно-потребностной сферы сосредоточен на изучении формирования социального мотива, являющегося одним из критериев готовности ребенка к школе. 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1</cp:lastModifiedBy>
  <cp:revision>22</cp:revision>
  <dcterms:modified xsi:type="dcterms:W3CDTF">2019-12-30T03:45:06Z</dcterms:modified>
</cp:coreProperties>
</file>