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72" r:id="rId5"/>
    <p:sldId id="273" r:id="rId6"/>
    <p:sldId id="279" r:id="rId7"/>
    <p:sldId id="274" r:id="rId8"/>
    <p:sldId id="280" r:id="rId9"/>
    <p:sldId id="275" r:id="rId10"/>
    <p:sldId id="277" r:id="rId11"/>
    <p:sldId id="266" r:id="rId12"/>
    <p:sldId id="267" r:id="rId13"/>
    <p:sldId id="268" r:id="rId14"/>
    <p:sldId id="269" r:id="rId15"/>
    <p:sldId id="281" r:id="rId16"/>
    <p:sldId id="270" r:id="rId17"/>
    <p:sldId id="282" r:id="rId18"/>
    <p:sldId id="278"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B2A"/>
    <a:srgbClr val="8A7258"/>
    <a:srgbClr val="593B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0" d="100"/>
          <a:sy n="80" d="100"/>
        </p:scale>
        <p:origin x="-9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FR"/>
          </a:p>
        </p:txBody>
      </p:sp>
      <p:sp>
        <p:nvSpPr>
          <p:cNvPr id="4" name="Espace réservé de la date 3"/>
          <p:cNvSpPr>
            <a:spLocks noGrp="1"/>
          </p:cNvSpPr>
          <p:nvPr>
            <p:ph type="dt" sz="half" idx="10"/>
          </p:nvPr>
        </p:nvSpPr>
        <p:spPr/>
        <p:txBody>
          <a:bodyPr/>
          <a:lstStyle>
            <a:lvl1pPr>
              <a:defRPr/>
            </a:lvl1pPr>
          </a:lstStyle>
          <a:p>
            <a:pPr>
              <a:defRPr/>
            </a:pPr>
            <a:fld id="{A6314912-B523-41A7-B173-80B06791C42D}" type="datetimeFigureOut">
              <a:rPr lang="fr-FR"/>
              <a:pPr>
                <a:defRPr/>
              </a:pPr>
              <a:t>22/02/2016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93B811-C358-4971-8A7A-B3F69C5CCACA}"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787A2FFE-9F36-4C5D-A471-490B96056093}" type="datetimeFigureOut">
              <a:rPr lang="fr-FR"/>
              <a:pPr>
                <a:defRPr/>
              </a:pPr>
              <a:t>22/02/2016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CCD25E6-B1F6-49FF-AD14-B1423AAF0ECB}"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097E8EEC-EC73-47AF-869D-AE324BFDE721}" type="datetimeFigureOut">
              <a:rPr lang="fr-FR"/>
              <a:pPr>
                <a:defRPr/>
              </a:pPr>
              <a:t>22/02/2016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C1F287-3377-4E47-9F73-9FF1FE5240EE}"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e la date 3"/>
          <p:cNvSpPr>
            <a:spLocks noGrp="1"/>
          </p:cNvSpPr>
          <p:nvPr>
            <p:ph type="dt" sz="half" idx="10"/>
          </p:nvPr>
        </p:nvSpPr>
        <p:spPr/>
        <p:txBody>
          <a:bodyPr/>
          <a:lstStyle>
            <a:lvl1pPr>
              <a:defRPr/>
            </a:lvl1pPr>
          </a:lstStyle>
          <a:p>
            <a:pPr>
              <a:defRPr/>
            </a:pPr>
            <a:fld id="{A59911C8-BF80-421D-878F-C4C26E8BA27F}" type="datetimeFigureOut">
              <a:rPr lang="fr-FR"/>
              <a:pPr>
                <a:defRPr/>
              </a:pPr>
              <a:t>22/02/2016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4D70ED-CD60-4538-91E1-78CA34170024}"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0DD22996-05D4-4869-B793-6D67CE16AA4C}" type="datetimeFigureOut">
              <a:rPr lang="fr-FR"/>
              <a:pPr>
                <a:defRPr/>
              </a:pPr>
              <a:t>22/02/2016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5150BE-11A3-4ADD-B7B4-ADFF61B01944}"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Espace réservé de la date 3"/>
          <p:cNvSpPr>
            <a:spLocks noGrp="1"/>
          </p:cNvSpPr>
          <p:nvPr>
            <p:ph type="dt" sz="half" idx="10"/>
          </p:nvPr>
        </p:nvSpPr>
        <p:spPr/>
        <p:txBody>
          <a:bodyPr/>
          <a:lstStyle>
            <a:lvl1pPr>
              <a:defRPr/>
            </a:lvl1pPr>
          </a:lstStyle>
          <a:p>
            <a:pPr>
              <a:defRPr/>
            </a:pPr>
            <a:fld id="{45101101-FAE2-4B32-A189-152276F3006A}" type="datetimeFigureOut">
              <a:rPr lang="fr-FR"/>
              <a:pPr>
                <a:defRPr/>
              </a:pPr>
              <a:t>22/02/2016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921BE94-FDC9-4A0C-A897-84037D4BD3F0}"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7" name="Espace réservé de la date 3"/>
          <p:cNvSpPr>
            <a:spLocks noGrp="1"/>
          </p:cNvSpPr>
          <p:nvPr>
            <p:ph type="dt" sz="half" idx="10"/>
          </p:nvPr>
        </p:nvSpPr>
        <p:spPr/>
        <p:txBody>
          <a:bodyPr/>
          <a:lstStyle>
            <a:lvl1pPr>
              <a:defRPr/>
            </a:lvl1pPr>
          </a:lstStyle>
          <a:p>
            <a:pPr>
              <a:defRPr/>
            </a:pPr>
            <a:fld id="{3CAB6519-C694-436D-B9D5-54FFD09C8678}" type="datetimeFigureOut">
              <a:rPr lang="fr-FR"/>
              <a:pPr>
                <a:defRPr/>
              </a:pPr>
              <a:t>22/02/2016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359F59E-B7E3-4F47-9D65-637E5C1104D2}"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FR"/>
          </a:p>
        </p:txBody>
      </p:sp>
      <p:sp>
        <p:nvSpPr>
          <p:cNvPr id="3" name="Espace réservé de la date 3"/>
          <p:cNvSpPr>
            <a:spLocks noGrp="1"/>
          </p:cNvSpPr>
          <p:nvPr>
            <p:ph type="dt" sz="half" idx="10"/>
          </p:nvPr>
        </p:nvSpPr>
        <p:spPr/>
        <p:txBody>
          <a:bodyPr/>
          <a:lstStyle>
            <a:lvl1pPr>
              <a:defRPr/>
            </a:lvl1pPr>
          </a:lstStyle>
          <a:p>
            <a:pPr>
              <a:defRPr/>
            </a:pPr>
            <a:fld id="{47D61055-5C3D-443B-9D1E-F45ED81746CA}" type="datetimeFigureOut">
              <a:rPr lang="fr-FR"/>
              <a:pPr>
                <a:defRPr/>
              </a:pPr>
              <a:t>22/02/2016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898D8A9-0C5D-4E6E-AF7B-4319A7C36D00}"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82AF618-0441-4D70-AF12-F90CBF8944EE}" type="datetimeFigureOut">
              <a:rPr lang="fr-FR"/>
              <a:pPr>
                <a:defRPr/>
              </a:pPr>
              <a:t>22/02/2016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827DFD9-7B8B-4CC2-902C-348A8E6F4CAA}"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3E72BBE6-1C72-46DE-80CF-B4ADED753459}" type="datetimeFigureOut">
              <a:rPr lang="fr-FR"/>
              <a:pPr>
                <a:defRPr/>
              </a:pPr>
              <a:t>22/02/2016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45D8E45-3025-44F7-84ED-43402904C9A5}"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8B84D2D4-0E17-4931-A24F-D5089B68D422}" type="datetimeFigureOut">
              <a:rPr lang="fr-FR"/>
              <a:pPr>
                <a:defRPr/>
              </a:pPr>
              <a:t>22/02/2016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E052327-C4D5-42BF-BAD5-E2C6EE12FB69}"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5DE6862-7615-4642-A032-C1A785C29CA2}" type="datetimeFigureOut">
              <a:rPr lang="fr-FR"/>
              <a:pPr>
                <a:defRPr/>
              </a:pPr>
              <a:t>22/02/2016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75EFD3-A6F1-4E32-B36E-0869F5BB81AC}"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00232" y="1285860"/>
            <a:ext cx="5643563" cy="2357454"/>
          </a:xfrm>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ru-RU" sz="6000" b="1" i="1" dirty="0" smtClean="0">
                <a:ln w="50800"/>
                <a:solidFill>
                  <a:srgbClr val="8A7258"/>
                </a:solidFill>
              </a:rPr>
              <a:t>Способы передачи информации с помощью глаз</a:t>
            </a:r>
            <a:endParaRPr lang="fr-FR" sz="6000" b="1" i="1" dirty="0" smtClean="0">
              <a:ln w="50800"/>
              <a:solidFill>
                <a:srgbClr val="8A7258"/>
              </a:solidFill>
            </a:endParaRPr>
          </a:p>
        </p:txBody>
      </p:sp>
      <p:sp>
        <p:nvSpPr>
          <p:cNvPr id="4" name="TextBox 3"/>
          <p:cNvSpPr txBox="1"/>
          <p:nvPr/>
        </p:nvSpPr>
        <p:spPr>
          <a:xfrm>
            <a:off x="4499992" y="5357826"/>
            <a:ext cx="4143974" cy="646331"/>
          </a:xfrm>
          <a:prstGeom prst="rect">
            <a:avLst/>
          </a:prstGeom>
          <a:noFill/>
        </p:spPr>
        <p:txBody>
          <a:bodyPr wrap="square" rtlCol="0">
            <a:spAutoFit/>
          </a:bodyPr>
          <a:lstStyle/>
          <a:p>
            <a:r>
              <a:rPr lang="ru-RU" dirty="0" smtClean="0"/>
              <a:t>Работу выполнила:</a:t>
            </a:r>
          </a:p>
          <a:p>
            <a:r>
              <a:rPr lang="ru-RU" dirty="0" smtClean="0"/>
              <a:t> Хабибуллина </a:t>
            </a:r>
            <a:r>
              <a:rPr lang="ru-RU" dirty="0" err="1" smtClean="0"/>
              <a:t>Гульфия</a:t>
            </a:r>
            <a:r>
              <a:rPr lang="ru-RU" dirty="0" smtClean="0"/>
              <a:t> </a:t>
            </a:r>
            <a:r>
              <a:rPr lang="ru-RU" dirty="0" err="1" smtClean="0"/>
              <a:t>Гайязевна</a:t>
            </a:r>
            <a:endParaRPr lang="ru-RU" dirty="0"/>
          </a:p>
        </p:txBody>
      </p:sp>
      <p:pic>
        <p:nvPicPr>
          <p:cNvPr id="15364" name="Picture 4" descr="http://st.depositphotos.com/1052233/2679/v/950/depositphotos_26792635-Winking-smile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14480" y="4643446"/>
            <a:ext cx="1898972" cy="192914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cTn>
                              </p:par>
                            </p:childTnLst>
                          </p:cTn>
                        </p:par>
                        <p:par>
                          <p:cTn id="10" fill="hold">
                            <p:stCondLst>
                              <p:cond delay="1520"/>
                            </p:stCondLst>
                            <p:childTnLst>
                              <p:par>
                                <p:cTn id="11" presetID="2" presetClass="entr" presetSubtype="4" fill="hold" nodeType="after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ppt_x"/>
                                          </p:val>
                                        </p:tav>
                                        <p:tav tm="100000">
                                          <p:val>
                                            <p:strVal val="#ppt_x"/>
                                          </p:val>
                                        </p:tav>
                                      </p:tavLst>
                                    </p:anim>
                                    <p:anim calcmode="lin" valueType="num">
                                      <p:cBhvr additive="base">
                                        <p:cTn id="14" dur="500" fill="hold"/>
                                        <p:tgtEl>
                                          <p:spTgt spid="15364"/>
                                        </p:tgtEl>
                                        <p:attrNameLst>
                                          <p:attrName>ppt_y</p:attrName>
                                        </p:attrNameLst>
                                      </p:cBhvr>
                                      <p:tavLst>
                                        <p:tav tm="0">
                                          <p:val>
                                            <p:strVal val="1+#ppt_h/2"/>
                                          </p:val>
                                        </p:tav>
                                        <p:tav tm="100000">
                                          <p:val>
                                            <p:strVal val="#ppt_y"/>
                                          </p:val>
                                        </p:tav>
                                      </p:tavLst>
                                    </p:anim>
                                  </p:childTnLst>
                                </p:cTn>
                              </p:par>
                            </p:childTnLst>
                          </p:cTn>
                        </p:par>
                        <p:par>
                          <p:cTn id="15" fill="hold">
                            <p:stCondLst>
                              <p:cond delay="2020"/>
                            </p:stCondLst>
                            <p:childTnLst>
                              <p:par>
                                <p:cTn id="16" presetID="21" presetClass="entr" presetSubtype="4"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500"/>
                                        <p:tgtEl>
                                          <p:spTgt spid="4">
                                            <p:txEl>
                                              <p:pRg st="0" end="0"/>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heel(4)">
                                      <p:cBhvr>
                                        <p:cTn id="2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7858150" cy="654050"/>
          </a:xfrm>
        </p:spPr>
        <p:txBody>
          <a:bodyPr/>
          <a:lstStyle/>
          <a:p>
            <a:pPr algn="l"/>
            <a:r>
              <a:rPr lang="ru-RU" sz="3600" i="1" dirty="0" smtClean="0">
                <a:solidFill>
                  <a:srgbClr val="593B2A"/>
                </a:solidFill>
                <a:latin typeface="Monotype Corsiva" pitchFamily="66" charset="0"/>
              </a:rPr>
              <a:t>Визуальный контакт и его виды.</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643051"/>
            <a:ext cx="7429552" cy="2143140"/>
          </a:xfrm>
        </p:spPr>
        <p:txBody>
          <a:bodyPr/>
          <a:lstStyle/>
          <a:p>
            <a:r>
              <a:rPr lang="ru-RU" dirty="0" smtClean="0"/>
              <a:t>Визуальный контакт - изменение ширины зрачков, степени открытости глаз, направления и движения взгляда в процессе общения.</a:t>
            </a:r>
          </a:p>
        </p:txBody>
      </p:sp>
      <p:pic>
        <p:nvPicPr>
          <p:cNvPr id="33794" name="Picture 2" descr="http://thumbs.dreamstime.com/z/%2525D0%2525B2%2525D0%2525B8%2525D0%2525B7%2525D1%252583%2525D0%2525B0%2525D0%2525BB%2525D1%25258C%2525D0%2525BD%2525D1%25258B%2525D0%2525B9-%2525D0%2525BA%2525D0%2525BE%2525D0%2525BD%2525D1%252582%2525D0%2525B0%2525D0%2525BA%2525D1%252582-24790845.jpg"/>
          <p:cNvPicPr>
            <a:picLocks noChangeAspect="1" noChangeArrowheads="1"/>
          </p:cNvPicPr>
          <p:nvPr/>
        </p:nvPicPr>
        <p:blipFill>
          <a:blip r:embed="rId3">
            <a:clrChange>
              <a:clrFrom>
                <a:srgbClr val="FFFFFF"/>
              </a:clrFrom>
              <a:clrTo>
                <a:srgbClr val="FFFFFF">
                  <a:alpha val="0"/>
                </a:srgbClr>
              </a:clrTo>
            </a:clrChange>
          </a:blip>
          <a:srcRect b="10174"/>
          <a:stretch>
            <a:fillRect/>
          </a:stretch>
        </p:blipFill>
        <p:spPr bwMode="auto">
          <a:xfrm>
            <a:off x="3000364" y="3704286"/>
            <a:ext cx="4039092" cy="315371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28625" y="142875"/>
            <a:ext cx="8229600" cy="1143000"/>
          </a:xfrm>
        </p:spPr>
        <p:txBody>
          <a:bodyPr/>
          <a:lstStyle/>
          <a:p>
            <a:r>
              <a:rPr lang="ru-RU" sz="6600" smtClean="0">
                <a:solidFill>
                  <a:srgbClr val="593B2A"/>
                </a:solidFill>
                <a:latin typeface="Monotype Corsiva" pitchFamily="66" charset="0"/>
              </a:rPr>
              <a:t>Сигналы глаз</a:t>
            </a:r>
          </a:p>
        </p:txBody>
      </p:sp>
      <p:sp>
        <p:nvSpPr>
          <p:cNvPr id="12291" name="Содержимое 2"/>
          <p:cNvSpPr>
            <a:spLocks noGrp="1"/>
          </p:cNvSpPr>
          <p:nvPr>
            <p:ph idx="1"/>
          </p:nvPr>
        </p:nvSpPr>
        <p:spPr>
          <a:xfrm>
            <a:off x="357188" y="1928813"/>
            <a:ext cx="8286750" cy="3857625"/>
          </a:xfrm>
        </p:spPr>
        <p:txBody>
          <a:bodyPr/>
          <a:lstStyle/>
          <a:p>
            <a:r>
              <a:rPr lang="ru-RU" sz="2400" smtClean="0">
                <a:solidFill>
                  <a:srgbClr val="593B2A"/>
                </a:solidFill>
              </a:rPr>
              <a:t>Основа для настоящего общения может быть установлена только тогда, когда вы общаетесь с человеком с глазу на глаз. Если при общении с одними людьми вы чувствуете себя уютно, то с другими вы чувствуете себя неуютно и недоверчиво. Рассмотрим несколько взглядов:</a:t>
            </a:r>
          </a:p>
          <a:p>
            <a:r>
              <a:rPr lang="ru-RU" sz="2400" smtClean="0">
                <a:solidFill>
                  <a:srgbClr val="593B2A"/>
                </a:solidFill>
                <a:hlinkClick r:id="rId3" action="ppaction://hlinksldjump"/>
              </a:rPr>
              <a:t>Деловой взгляд</a:t>
            </a:r>
            <a:endParaRPr lang="ru-RU" sz="2400" smtClean="0">
              <a:solidFill>
                <a:srgbClr val="593B2A"/>
              </a:solidFill>
            </a:endParaRPr>
          </a:p>
          <a:p>
            <a:r>
              <a:rPr lang="ru-RU" sz="2400" smtClean="0">
                <a:solidFill>
                  <a:srgbClr val="593B2A"/>
                </a:solidFill>
                <a:hlinkClick r:id="rId4" action="ppaction://hlinksldjump"/>
              </a:rPr>
              <a:t>Социальный взгляд</a:t>
            </a:r>
            <a:endParaRPr lang="ru-RU" sz="2400" smtClean="0">
              <a:solidFill>
                <a:srgbClr val="593B2A"/>
              </a:solidFill>
            </a:endParaRPr>
          </a:p>
          <a:p>
            <a:r>
              <a:rPr lang="ru-RU" sz="2400" smtClean="0">
                <a:solidFill>
                  <a:srgbClr val="593B2A"/>
                </a:solidFill>
                <a:hlinkClick r:id="rId5" action="ppaction://hlinksldjump"/>
              </a:rPr>
              <a:t>Интимный взгляд</a:t>
            </a:r>
            <a:endParaRPr lang="ru-RU" sz="2400" smtClean="0">
              <a:solidFill>
                <a:srgbClr val="593B2A"/>
              </a:solidFill>
            </a:endParaRPr>
          </a:p>
          <a:p>
            <a:r>
              <a:rPr lang="ru-RU" sz="2400" smtClean="0">
                <a:solidFill>
                  <a:srgbClr val="593B2A"/>
                </a:solidFill>
                <a:hlinkClick r:id="rId6" action="ppaction://hlinksldjump"/>
              </a:rPr>
              <a:t>Прикрытые веки</a:t>
            </a:r>
            <a:endParaRPr lang="ru-RU" sz="2400" smtClean="0">
              <a:solidFill>
                <a:srgbClr val="593B2A"/>
              </a:solidFill>
            </a:endParaRPr>
          </a:p>
          <a:p>
            <a:endParaRPr lang="ru-RU" sz="2400" smtClean="0">
              <a:solidFill>
                <a:srgbClr val="593B2A"/>
              </a:solidFill>
            </a:endParaRPr>
          </a:p>
          <a:p>
            <a:endParaRPr lang="ru-RU" smtClean="0"/>
          </a:p>
        </p:txBody>
      </p:sp>
      <p:sp>
        <p:nvSpPr>
          <p:cNvPr id="12292" name="TextBox 3"/>
          <p:cNvSpPr txBox="1">
            <a:spLocks noChangeArrowheads="1"/>
          </p:cNvSpPr>
          <p:nvPr/>
        </p:nvSpPr>
        <p:spPr bwMode="auto">
          <a:xfrm>
            <a:off x="6500813" y="1285875"/>
            <a:ext cx="2049462" cy="369888"/>
          </a:xfrm>
          <a:prstGeom prst="rect">
            <a:avLst/>
          </a:prstGeom>
          <a:noFill/>
          <a:ln w="9525">
            <a:noFill/>
            <a:miter lim="800000"/>
            <a:headEnd/>
            <a:tailEnd/>
          </a:ln>
        </p:spPr>
        <p:txBody>
          <a:bodyPr wrap="none">
            <a:spAutoFit/>
          </a:bodyPr>
          <a:lstStyle/>
          <a:p>
            <a:r>
              <a:rPr lang="ru-RU">
                <a:solidFill>
                  <a:srgbClr val="593B2A"/>
                </a:solidFill>
                <a:latin typeface="Monotype Corsiva" pitchFamily="66" charset="0"/>
              </a:rPr>
              <a:t>Глаза – зеркало души</a:t>
            </a:r>
          </a:p>
        </p:txBody>
      </p:sp>
      <p:pic>
        <p:nvPicPr>
          <p:cNvPr id="12293" name="Picture 3" descr="C:\Documents and Settings\Admin\Рабочий стол\images.jpeg">
            <a:hlinkClick r:id="rId7" action="ppaction://hlinksldjump"/>
          </p:cNvPr>
          <p:cNvPicPr>
            <a:picLocks noChangeAspect="1" noChangeArrowheads="1"/>
          </p:cNvPicPr>
          <p:nvPr/>
        </p:nvPicPr>
        <p:blipFill>
          <a:blip r:embed="rId8" cstate="print"/>
          <a:srcRect/>
          <a:stretch>
            <a:fillRect/>
          </a:stretch>
        </p:blipFill>
        <p:spPr bwMode="auto">
          <a:xfrm>
            <a:off x="7715250" y="5857875"/>
            <a:ext cx="433388" cy="428625"/>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z="6600" smtClean="0">
                <a:solidFill>
                  <a:srgbClr val="593B2A"/>
                </a:solidFill>
                <a:latin typeface="Monotype Corsiva" pitchFamily="66" charset="0"/>
              </a:rPr>
              <a:t>Деловой взгляд</a:t>
            </a:r>
          </a:p>
        </p:txBody>
      </p:sp>
      <p:sp>
        <p:nvSpPr>
          <p:cNvPr id="13315" name="Содержимое 2"/>
          <p:cNvSpPr>
            <a:spLocks noGrp="1"/>
          </p:cNvSpPr>
          <p:nvPr>
            <p:ph idx="1"/>
          </p:nvPr>
        </p:nvSpPr>
        <p:spPr>
          <a:xfrm>
            <a:off x="2714625" y="1928813"/>
            <a:ext cx="6043613" cy="3857625"/>
          </a:xfrm>
        </p:spPr>
        <p:txBody>
          <a:bodyPr/>
          <a:lstStyle/>
          <a:p>
            <a:r>
              <a:rPr lang="ru-RU" sz="2400" smtClean="0">
                <a:solidFill>
                  <a:srgbClr val="593B2A"/>
                </a:solidFill>
              </a:rPr>
              <a:t>Ведя деловые переговоры, представьте, что на лбу вашего собеседника находится треугольник. Направив свой взгляд на этот треугольник, вы создаете серьезную атмосферу, и другой человек чувствует, что вы настроены по- деловому. При условии, что ваш взгляд не опускается ниже глаз другого человека, вы сможете контролировать ход переговоров при помощи взгляда.</a:t>
            </a:r>
          </a:p>
          <a:p>
            <a:endParaRPr lang="ru-RU" smtClean="0"/>
          </a:p>
        </p:txBody>
      </p:sp>
      <p:pic>
        <p:nvPicPr>
          <p:cNvPr id="13317"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8001000" y="5857875"/>
            <a:ext cx="433388" cy="428625"/>
          </a:xfrm>
          <a:prstGeom prst="rect">
            <a:avLst/>
          </a:prstGeom>
          <a:noFill/>
          <a:ln w="9525">
            <a:noFill/>
            <a:miter lim="800000"/>
            <a:headEnd/>
            <a:tailEnd/>
          </a:ln>
        </p:spPr>
      </p:pic>
      <p:pic>
        <p:nvPicPr>
          <p:cNvPr id="4100" name="Picture 4" descr="http://www.skillsconverged.com/portals/5/BodyLanguagePictures/Body_language_eye_contact.jpg"/>
          <p:cNvPicPr>
            <a:picLocks noChangeAspect="1" noChangeArrowheads="1"/>
          </p:cNvPicPr>
          <p:nvPr/>
        </p:nvPicPr>
        <p:blipFill>
          <a:blip r:embed="rId5"/>
          <a:srcRect/>
          <a:stretch>
            <a:fillRect/>
          </a:stretch>
        </p:blipFill>
        <p:spPr bwMode="auto">
          <a:xfrm>
            <a:off x="357158" y="2285992"/>
            <a:ext cx="2500330" cy="2659753"/>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z="6600" smtClean="0">
                <a:solidFill>
                  <a:srgbClr val="593B2A"/>
                </a:solidFill>
                <a:latin typeface="Monotype Corsiva" pitchFamily="66" charset="0"/>
              </a:rPr>
              <a:t>Социальный взгляд</a:t>
            </a:r>
          </a:p>
        </p:txBody>
      </p:sp>
      <p:sp>
        <p:nvSpPr>
          <p:cNvPr id="14339" name="Содержимое 2"/>
          <p:cNvSpPr>
            <a:spLocks noGrp="1"/>
          </p:cNvSpPr>
          <p:nvPr>
            <p:ph idx="1"/>
          </p:nvPr>
        </p:nvSpPr>
        <p:spPr>
          <a:xfrm>
            <a:off x="500063" y="1857375"/>
            <a:ext cx="6043612" cy="4554538"/>
          </a:xfrm>
        </p:spPr>
        <p:txBody>
          <a:bodyPr/>
          <a:lstStyle/>
          <a:p>
            <a:r>
              <a:rPr lang="ru-RU" sz="2400" smtClean="0">
                <a:solidFill>
                  <a:srgbClr val="593B2A"/>
                </a:solidFill>
              </a:rPr>
              <a:t>Если ваш взгляд опускается ниже уровня глаз другого человека, создается атмосфера социального общения. Эксперименты по исследованию особенностей взгляда показали, что во время социального общения глаза тоже смотрят на символический треугольник на лице человека, в данном случае расположенный на линии глаз и области рта.</a:t>
            </a:r>
          </a:p>
          <a:p>
            <a:endParaRPr lang="ru-RU" smtClean="0"/>
          </a:p>
        </p:txBody>
      </p:sp>
      <p:pic>
        <p:nvPicPr>
          <p:cNvPr id="14341"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643563"/>
            <a:ext cx="433388" cy="428625"/>
          </a:xfrm>
          <a:prstGeom prst="rect">
            <a:avLst/>
          </a:prstGeom>
          <a:noFill/>
          <a:ln w="9525">
            <a:noFill/>
            <a:miter lim="800000"/>
            <a:headEnd/>
            <a:tailEnd/>
          </a:ln>
        </p:spPr>
      </p:pic>
      <p:pic>
        <p:nvPicPr>
          <p:cNvPr id="3076" name="Picture 4" descr="http://cs625631.vk.me/v625631003/4191f/NkyaD973phI.jpg"/>
          <p:cNvPicPr>
            <a:picLocks noChangeAspect="1" noChangeArrowheads="1"/>
          </p:cNvPicPr>
          <p:nvPr/>
        </p:nvPicPr>
        <p:blipFill>
          <a:blip r:embed="rId5"/>
          <a:srcRect/>
          <a:stretch>
            <a:fillRect/>
          </a:stretch>
        </p:blipFill>
        <p:spPr bwMode="auto">
          <a:xfrm>
            <a:off x="6286512" y="2428868"/>
            <a:ext cx="2716721" cy="2428857"/>
          </a:xfrm>
          <a:prstGeom prst="rect">
            <a:avLst/>
          </a:prstGeom>
          <a:noFill/>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6600" smtClean="0">
                <a:solidFill>
                  <a:srgbClr val="593B2A"/>
                </a:solidFill>
                <a:latin typeface="Monotype Corsiva" pitchFamily="66" charset="0"/>
              </a:rPr>
              <a:t>Интимный взгляд</a:t>
            </a:r>
          </a:p>
        </p:txBody>
      </p:sp>
      <p:sp>
        <p:nvSpPr>
          <p:cNvPr id="15363" name="Содержимое 2"/>
          <p:cNvSpPr>
            <a:spLocks noGrp="1"/>
          </p:cNvSpPr>
          <p:nvPr>
            <p:ph idx="1"/>
          </p:nvPr>
        </p:nvSpPr>
        <p:spPr>
          <a:xfrm>
            <a:off x="3143250" y="1714500"/>
            <a:ext cx="5686425" cy="4483100"/>
          </a:xfrm>
        </p:spPr>
        <p:txBody>
          <a:bodyPr/>
          <a:lstStyle/>
          <a:p>
            <a:r>
              <a:rPr lang="ru-RU" sz="2400" smtClean="0">
                <a:solidFill>
                  <a:srgbClr val="593B2A"/>
                </a:solidFill>
              </a:rPr>
              <a:t>Этот взгляд проходит через линию глаз и спускается ниже подбородка на другие части тела собеседника. При тесном общении этот треугольник опускается от глаз до груди, а при отдаленном -от глаз до промежности. Мужчины и женщины при помощи этого взгляда показывают свою заинтересованность к человеку, а если он тоже заинтересован, то он ответит тем же взглядом.</a:t>
            </a:r>
          </a:p>
          <a:p>
            <a:endParaRPr lang="ru-RU" smtClean="0"/>
          </a:p>
        </p:txBody>
      </p:sp>
      <p:pic>
        <p:nvPicPr>
          <p:cNvPr id="15365"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929313"/>
            <a:ext cx="433388" cy="428625"/>
          </a:xfrm>
          <a:prstGeom prst="rect">
            <a:avLst/>
          </a:prstGeom>
          <a:noFill/>
          <a:ln w="9525">
            <a:noFill/>
            <a:miter lim="800000"/>
            <a:headEnd/>
            <a:tailEnd/>
          </a:ln>
        </p:spPr>
      </p:pic>
      <p:pic>
        <p:nvPicPr>
          <p:cNvPr id="2050" name="Picture 2" descr="http://elive.com.ua/wp-content/uploads/2015/04/3e01cf5deb9a20eb63df1be74806d4f4.jpg"/>
          <p:cNvPicPr>
            <a:picLocks noChangeAspect="1" noChangeArrowheads="1"/>
          </p:cNvPicPr>
          <p:nvPr/>
        </p:nvPicPr>
        <p:blipFill>
          <a:blip r:embed="rId5"/>
          <a:srcRect/>
          <a:stretch>
            <a:fillRect/>
          </a:stretch>
        </p:blipFill>
        <p:spPr bwMode="auto">
          <a:xfrm>
            <a:off x="142844" y="2500306"/>
            <a:ext cx="3226232" cy="2143140"/>
          </a:xfrm>
          <a:prstGeom prst="rect">
            <a:avLst/>
          </a:prstGeom>
          <a:noFill/>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6600" dirty="0" smtClean="0">
                <a:solidFill>
                  <a:srgbClr val="593B2A"/>
                </a:solidFill>
                <a:latin typeface="Monotype Corsiva" pitchFamily="66" charset="0"/>
              </a:rPr>
              <a:t>Взгляд искоса</a:t>
            </a:r>
          </a:p>
        </p:txBody>
      </p:sp>
      <p:pic>
        <p:nvPicPr>
          <p:cNvPr id="15365"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929313"/>
            <a:ext cx="433388" cy="428625"/>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224" y="1556792"/>
            <a:ext cx="4629086"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04048" y="3014530"/>
            <a:ext cx="4017351" cy="2680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3941046"/>
      </p:ext>
    </p:extLst>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6600" smtClean="0">
                <a:solidFill>
                  <a:srgbClr val="593B2A"/>
                </a:solidFill>
                <a:latin typeface="Monotype Corsiva" pitchFamily="66" charset="0"/>
              </a:rPr>
              <a:t>Прикрытые веки</a:t>
            </a:r>
          </a:p>
        </p:txBody>
      </p:sp>
      <p:sp>
        <p:nvSpPr>
          <p:cNvPr id="16387" name="Содержимое 2"/>
          <p:cNvSpPr>
            <a:spLocks noGrp="1"/>
          </p:cNvSpPr>
          <p:nvPr>
            <p:ph idx="1"/>
          </p:nvPr>
        </p:nvSpPr>
        <p:spPr>
          <a:xfrm>
            <a:off x="457200" y="1600200"/>
            <a:ext cx="5757863" cy="4900613"/>
          </a:xfrm>
        </p:spPr>
        <p:txBody>
          <a:bodyPr/>
          <a:lstStyle/>
          <a:p>
            <a:r>
              <a:rPr lang="ru-RU" sz="2400" smtClean="0">
                <a:solidFill>
                  <a:srgbClr val="593B2A"/>
                </a:solidFill>
              </a:rPr>
              <a:t>Больше всего нас раздражают люди, которые во время разговора опускают веки. Этот жест подсознательный и является попыткой человека убрать вас из поля своего зрения, потому что вы ему надоели или стали неинтересным, или он чувствует свое превосходство над вами. При нормальной частоте моргания 6-8 раз в минуту, веки этого человека закрываются на секунду или больше, как будто человек моментально стирает вас из своей памяти.</a:t>
            </a:r>
          </a:p>
        </p:txBody>
      </p:sp>
      <p:pic>
        <p:nvPicPr>
          <p:cNvPr id="16389"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643563"/>
            <a:ext cx="433388" cy="428625"/>
          </a:xfrm>
          <a:prstGeom prst="rect">
            <a:avLst/>
          </a:prstGeom>
          <a:noFill/>
          <a:ln w="9525">
            <a:noFill/>
            <a:miter lim="800000"/>
            <a:headEnd/>
            <a:tailEnd/>
          </a:ln>
        </p:spPr>
      </p:pic>
      <p:pic>
        <p:nvPicPr>
          <p:cNvPr id="1026" name="Picture 2" descr="http://imdoc.it/content/0/7/6/50768/sintomi-sclerosi-stanchezza.jpg"/>
          <p:cNvPicPr>
            <a:picLocks noChangeAspect="1" noChangeArrowheads="1"/>
          </p:cNvPicPr>
          <p:nvPr/>
        </p:nvPicPr>
        <p:blipFill>
          <a:blip r:embed="rId5" cstate="print"/>
          <a:srcRect/>
          <a:stretch>
            <a:fillRect/>
          </a:stretch>
        </p:blipFill>
        <p:spPr bwMode="auto">
          <a:xfrm>
            <a:off x="6143636" y="2143116"/>
            <a:ext cx="2714644" cy="2714644"/>
          </a:xfrm>
          <a:prstGeom prst="rect">
            <a:avLst/>
          </a:prstGeom>
          <a:noFill/>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6600" dirty="0" smtClean="0">
                <a:solidFill>
                  <a:srgbClr val="593B2A"/>
                </a:solidFill>
                <a:latin typeface="Monotype Corsiva" pitchFamily="66" charset="0"/>
              </a:rPr>
              <a:t>Заключение</a:t>
            </a:r>
          </a:p>
        </p:txBody>
      </p:sp>
      <p:pic>
        <p:nvPicPr>
          <p:cNvPr id="16389"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643563"/>
            <a:ext cx="433388" cy="428625"/>
          </a:xfrm>
          <a:prstGeom prst="rect">
            <a:avLst/>
          </a:prstGeom>
          <a:noFill/>
          <a:ln w="9525">
            <a:noFill/>
            <a:miter lim="800000"/>
            <a:headEnd/>
            <a:tailEnd/>
          </a:ln>
        </p:spPr>
      </p:pic>
      <p:sp>
        <p:nvSpPr>
          <p:cNvPr id="2" name="Объект 1"/>
          <p:cNvSpPr>
            <a:spLocks noGrp="1"/>
          </p:cNvSpPr>
          <p:nvPr>
            <p:ph idx="1"/>
          </p:nvPr>
        </p:nvSpPr>
        <p:spPr/>
        <p:txBody>
          <a:bodyPr/>
          <a:lstStyle/>
          <a:p>
            <a:pPr algn="just"/>
            <a:r>
              <a:rPr lang="ru-RU" dirty="0"/>
              <a:t>Читать человека, как книгу, значит понимать язык жестов, который дает более полную информацию о мыслях, чувствах и свойствах человека, чем его слова. Человек, как правило, не контролирует свои жесты, выражение лица, тон голоса, взгляд. </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4776893"/>
            <a:ext cx="1398114" cy="1952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http://j.livelib.ru/boocover/1000245683/l/a3cc/Adin_Shtejnzalts_%E2%80%94_Vzglya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91880" y="4776893"/>
            <a:ext cx="1314941" cy="19526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e-reading.life/illustrations/1040/1040166-cove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84990" y="4669078"/>
            <a:ext cx="1127296" cy="19489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2495241"/>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34" y="2143116"/>
            <a:ext cx="8229600" cy="1143000"/>
          </a:xfrm>
        </p:spPr>
        <p:txBody>
          <a:bodyPr/>
          <a:lstStyle/>
          <a:p>
            <a:r>
              <a:rPr lang="ru-RU" sz="6600" dirty="0" smtClean="0">
                <a:solidFill>
                  <a:srgbClr val="593B2A"/>
                </a:solidFill>
                <a:latin typeface="Monotype Corsiva" pitchFamily="66" charset="0"/>
              </a:rPr>
              <a:t>Спасибо за внимание!</a:t>
            </a:r>
          </a:p>
        </p:txBody>
      </p:sp>
      <p:pic>
        <p:nvPicPr>
          <p:cNvPr id="16389" name="Picture 3" descr="C:\Documents and Settings\Admin\Рабочий стол\images.jpeg">
            <a:hlinkClick r:id="rId3" action="ppaction://hlinksldjump"/>
          </p:cNvPr>
          <p:cNvPicPr>
            <a:picLocks noChangeAspect="1" noChangeArrowheads="1"/>
          </p:cNvPicPr>
          <p:nvPr/>
        </p:nvPicPr>
        <p:blipFill>
          <a:blip r:embed="rId4" cstate="print"/>
          <a:srcRect/>
          <a:stretch>
            <a:fillRect/>
          </a:stretch>
        </p:blipFill>
        <p:spPr bwMode="auto">
          <a:xfrm>
            <a:off x="7715250" y="5643563"/>
            <a:ext cx="433388" cy="428625"/>
          </a:xfrm>
          <a:prstGeom prst="rect">
            <a:avLst/>
          </a:prstGeom>
          <a:noFill/>
          <a:ln w="9525">
            <a:noFill/>
            <a:miter lim="800000"/>
            <a:headEnd/>
            <a:tailEnd/>
          </a:ln>
        </p:spPr>
      </p:pic>
      <p:pic>
        <p:nvPicPr>
          <p:cNvPr id="7" name="Picture 2" descr="http://thumbs.dreamstime.com/z/female-emoticon-winking-design-41014844.jpg"/>
          <p:cNvPicPr>
            <a:picLocks noChangeAspect="1" noChangeArrowheads="1"/>
          </p:cNvPicPr>
          <p:nvPr/>
        </p:nvPicPr>
        <p:blipFill>
          <a:blip r:embed="rId5" cstate="print">
            <a:clrChange>
              <a:clrFrom>
                <a:srgbClr val="FFFFFF"/>
              </a:clrFrom>
              <a:clrTo>
                <a:srgbClr val="FFFFFF">
                  <a:alpha val="0"/>
                </a:srgbClr>
              </a:clrTo>
            </a:clrChange>
          </a:blip>
          <a:srcRect b="6734"/>
          <a:stretch>
            <a:fillRect/>
          </a:stretch>
        </p:blipFill>
        <p:spPr bwMode="auto">
          <a:xfrm>
            <a:off x="3714744" y="3929066"/>
            <a:ext cx="2000264" cy="1892837"/>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p:cBhvr override="childStyle">
                                        <p:cTn id="6" dur="100" fill="hold"/>
                                        <p:tgtEl>
                                          <p:spTgt spid="7"/>
                                        </p:tgtEl>
                                        <p:attrNameLst>
                                          <p:attrName>style.color</p:attrName>
                                        </p:attrNameLst>
                                      </p:cBhvr>
                                      <p:to>
                                        <a:schemeClr val="accent2"/>
                                      </p:to>
                                    </p:animClr>
                                    <p:animClr clrSpc="rgb">
                                      <p:cBhvr>
                                        <p:cTn id="7" dur="100" fill="hold"/>
                                        <p:tgtEl>
                                          <p:spTgt spid="7"/>
                                        </p:tgtEl>
                                        <p:attrNameLst>
                                          <p:attrName>fillcolor</p:attrName>
                                        </p:attrNameLst>
                                      </p:cBhvr>
                                      <p:to>
                                        <a:schemeClr val="accent2"/>
                                      </p:to>
                                    </p:animClr>
                                    <p:set>
                                      <p:cBhvr>
                                        <p:cTn id="8" dur="100" fill="hold"/>
                                        <p:tgtEl>
                                          <p:spTgt spid="7"/>
                                        </p:tgtEl>
                                        <p:attrNameLst>
                                          <p:attrName>fill.type</p:attrName>
                                        </p:attrNameLst>
                                      </p:cBhvr>
                                      <p:to>
                                        <p:strVal val="solid"/>
                                      </p:to>
                                    </p:set>
                                    <p:set>
                                      <p:cBhvr>
                                        <p:cTn id="9" dur="100" fill="hold"/>
                                        <p:tgtEl>
                                          <p:spTgt spid="7"/>
                                        </p:tgtEl>
                                        <p:attrNameLst>
                                          <p:attrName>fill.on</p:attrName>
                                        </p:attrNameLst>
                                      </p:cBhvr>
                                      <p:to>
                                        <p:strVal val="true"/>
                                      </p:to>
                                    </p:se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6143625" cy="654050"/>
          </a:xfrm>
        </p:spPr>
        <p:txBody>
          <a:bodyPr/>
          <a:lstStyle/>
          <a:p>
            <a:pPr algn="l"/>
            <a:r>
              <a:rPr lang="ru-RU" sz="3600" i="1" dirty="0" smtClean="0">
                <a:solidFill>
                  <a:srgbClr val="593B2A"/>
                </a:solidFill>
                <a:latin typeface="Monotype Corsiva" pitchFamily="66" charset="0"/>
              </a:rPr>
              <a:t>Глаза – зеркало души.</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500063" y="2428875"/>
            <a:ext cx="8229600" cy="3643313"/>
          </a:xfrm>
        </p:spPr>
        <p:txBody>
          <a:bodyPr/>
          <a:lstStyle/>
          <a:p>
            <a:pPr algn="just"/>
            <a:r>
              <a:rPr lang="ru-RU" dirty="0" smtClean="0">
                <a:solidFill>
                  <a:srgbClr val="593B2A"/>
                </a:solidFill>
              </a:rPr>
              <a:t>Визуальный контакт занимает особое место среди невербальных средств общения. В словах можно скрыть все, что угодно (горе, страдание, радость), но чтобы скрыть это во взгляде, требуется либо огромная сила воли, либо специальная тренировка. </a:t>
            </a:r>
            <a:endParaRPr lang="fr-FR" dirty="0" smtClean="0">
              <a:solidFill>
                <a:srgbClr val="593B2A"/>
              </a:solidFill>
            </a:endParaRPr>
          </a:p>
        </p:txBody>
      </p:sp>
      <p:sp>
        <p:nvSpPr>
          <p:cNvPr id="3076" name="TextBox 3"/>
          <p:cNvSpPr txBox="1">
            <a:spLocks noChangeArrowheads="1"/>
          </p:cNvSpPr>
          <p:nvPr/>
        </p:nvSpPr>
        <p:spPr bwMode="auto">
          <a:xfrm>
            <a:off x="4572000" y="1428750"/>
            <a:ext cx="1463862" cy="369332"/>
          </a:xfrm>
          <a:prstGeom prst="rect">
            <a:avLst/>
          </a:prstGeom>
          <a:noFill/>
          <a:ln w="9525">
            <a:noFill/>
            <a:miter lim="800000"/>
            <a:headEnd/>
            <a:tailEnd/>
          </a:ln>
        </p:spPr>
        <p:txBody>
          <a:bodyPr wrap="none">
            <a:spAutoFit/>
          </a:bodyPr>
          <a:lstStyle/>
          <a:p>
            <a:r>
              <a:rPr lang="ru-RU" dirty="0" smtClean="0">
                <a:solidFill>
                  <a:srgbClr val="593B2A"/>
                </a:solidFill>
                <a:latin typeface="Monotype Corsiva" pitchFamily="66" charset="0"/>
              </a:rPr>
              <a:t>Л.Н. Толстой</a:t>
            </a:r>
            <a:endParaRPr lang="ru-RU" dirty="0">
              <a:solidFill>
                <a:srgbClr val="593B2A"/>
              </a:solidFill>
              <a:latin typeface="Monotype Corsiva" pitchFamily="66" charset="0"/>
            </a:endParaRPr>
          </a:p>
        </p:txBody>
      </p:sp>
      <p:pic>
        <p:nvPicPr>
          <p:cNvPr id="14338" name="Picture 2" descr="глаза зеркало души автор "/>
          <p:cNvPicPr>
            <a:picLocks noChangeAspect="1" noChangeArrowheads="1"/>
          </p:cNvPicPr>
          <p:nvPr/>
        </p:nvPicPr>
        <p:blipFill>
          <a:blip r:embed="rId3"/>
          <a:srcRect/>
          <a:stretch>
            <a:fillRect/>
          </a:stretch>
        </p:blipFill>
        <p:spPr bwMode="auto">
          <a:xfrm>
            <a:off x="6429388" y="714356"/>
            <a:ext cx="1143175" cy="1619228"/>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6143625" cy="654050"/>
          </a:xfrm>
        </p:spPr>
        <p:txBody>
          <a:bodyPr/>
          <a:lstStyle/>
          <a:p>
            <a:pPr algn="l"/>
            <a:r>
              <a:rPr lang="ru-RU" sz="3600" i="1" dirty="0" smtClean="0">
                <a:solidFill>
                  <a:srgbClr val="593B2A"/>
                </a:solidFill>
                <a:latin typeface="Monotype Corsiva" pitchFamily="66" charset="0"/>
              </a:rPr>
              <a:t>Цель данной работы.</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071546"/>
            <a:ext cx="7429552" cy="3643313"/>
          </a:xfrm>
        </p:spPr>
        <p:txBody>
          <a:bodyPr/>
          <a:lstStyle/>
          <a:p>
            <a:pPr algn="just"/>
            <a:r>
              <a:rPr lang="ru-RU" dirty="0" smtClean="0">
                <a:solidFill>
                  <a:srgbClr val="593B2A"/>
                </a:solidFill>
              </a:rPr>
              <a:t>Изучение способов передачи информации с помощью глаз</a:t>
            </a:r>
            <a:endParaRPr lang="fr-FR" dirty="0" smtClean="0">
              <a:solidFill>
                <a:srgbClr val="593B2A"/>
              </a:solidFill>
            </a:endParaRPr>
          </a:p>
        </p:txBody>
      </p:sp>
      <p:pic>
        <p:nvPicPr>
          <p:cNvPr id="28674" name="Picture 2" descr="glaza_zerkalo_dyhu"/>
          <p:cNvPicPr>
            <a:picLocks noChangeAspect="1" noChangeArrowheads="1"/>
          </p:cNvPicPr>
          <p:nvPr/>
        </p:nvPicPr>
        <p:blipFill>
          <a:blip r:embed="rId3"/>
          <a:srcRect/>
          <a:stretch>
            <a:fillRect/>
          </a:stretch>
        </p:blipFill>
        <p:spPr bwMode="auto">
          <a:xfrm>
            <a:off x="5500694" y="3357562"/>
            <a:ext cx="2857520" cy="2857520"/>
          </a:xfrm>
          <a:prstGeom prst="rect">
            <a:avLst/>
          </a:prstGeom>
          <a:noFill/>
        </p:spPr>
      </p:pic>
      <p:pic>
        <p:nvPicPr>
          <p:cNvPr id="28676" name="Picture 4" descr="http://cs623421.vk.me/v623421454/2b7e7/LRbO2RvpKJE.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2857496"/>
            <a:ext cx="3714776" cy="381364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amond(in)">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6143625" cy="654050"/>
          </a:xfrm>
        </p:spPr>
        <p:txBody>
          <a:bodyPr/>
          <a:lstStyle/>
          <a:p>
            <a:pPr algn="l"/>
            <a:r>
              <a:rPr lang="ru-RU" sz="3600" i="1" dirty="0" smtClean="0">
                <a:solidFill>
                  <a:srgbClr val="593B2A"/>
                </a:solidFill>
                <a:latin typeface="Monotype Corsiva" pitchFamily="66" charset="0"/>
              </a:rPr>
              <a:t>Главная задача данной работы.</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071546"/>
            <a:ext cx="7429552" cy="3643313"/>
          </a:xfrm>
        </p:spPr>
        <p:txBody>
          <a:bodyPr/>
          <a:lstStyle/>
          <a:p>
            <a:r>
              <a:rPr lang="ru-RU" dirty="0" smtClean="0">
                <a:solidFill>
                  <a:srgbClr val="593B2A"/>
                </a:solidFill>
              </a:rPr>
              <a:t>Определить виды взглядов и способы невербального общения глазами.</a:t>
            </a:r>
            <a:endParaRPr lang="ru-RU" dirty="0">
              <a:solidFill>
                <a:srgbClr val="593B2A"/>
              </a:solidFill>
            </a:endParaRPr>
          </a:p>
        </p:txBody>
      </p:sp>
      <p:pic>
        <p:nvPicPr>
          <p:cNvPr id="29698" name="Picture 2" descr="http://ic.pics.livejournal.com/roma_marker/46205331/12340/12340_90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1" y="4071942"/>
            <a:ext cx="3333740" cy="2500305"/>
          </a:xfrm>
          <a:prstGeom prst="rect">
            <a:avLst/>
          </a:prstGeom>
          <a:noFill/>
        </p:spPr>
      </p:pic>
      <p:pic>
        <p:nvPicPr>
          <p:cNvPr id="29700" name="Picture 4" descr="http://otvet.imgsmail.ru/download/b0cf92145e714a8b468e4c2624147da1_s-327.jpg"/>
          <p:cNvPicPr>
            <a:picLocks noChangeAspect="1" noChangeArrowheads="1"/>
          </p:cNvPicPr>
          <p:nvPr/>
        </p:nvPicPr>
        <p:blipFill>
          <a:blip r:embed="rId4"/>
          <a:srcRect/>
          <a:stretch>
            <a:fillRect/>
          </a:stretch>
        </p:blipFill>
        <p:spPr bwMode="auto">
          <a:xfrm>
            <a:off x="3857620" y="3071810"/>
            <a:ext cx="5029979" cy="2481249"/>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6929456" cy="654050"/>
          </a:xfrm>
        </p:spPr>
        <p:txBody>
          <a:bodyPr/>
          <a:lstStyle/>
          <a:p>
            <a:pPr algn="l"/>
            <a:r>
              <a:rPr lang="ru-RU" sz="3600" i="1" dirty="0" smtClean="0">
                <a:solidFill>
                  <a:srgbClr val="593B2A"/>
                </a:solidFill>
                <a:latin typeface="Monotype Corsiva" pitchFamily="66" charset="0"/>
              </a:rPr>
              <a:t>Роль взгляда в невербальном общении.</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071546"/>
            <a:ext cx="7429552" cy="3643313"/>
          </a:xfrm>
        </p:spPr>
        <p:txBody>
          <a:bodyPr/>
          <a:lstStyle/>
          <a:p>
            <a:r>
              <a:rPr lang="ru-RU" sz="2000" dirty="0" smtClean="0">
                <a:solidFill>
                  <a:srgbClr val="593B2A"/>
                </a:solidFill>
              </a:rPr>
              <a:t>С помощью глаз передаются самые точные и открытые сигналы из всех сигналов межличностной коммуникации, потому что они занимают центральное место в лице человека, при этом зрачки ведут себя полностью независимо.</a:t>
            </a:r>
            <a:endParaRPr lang="ru-RU" sz="2000" dirty="0">
              <a:solidFill>
                <a:srgbClr val="593B2A"/>
              </a:solidFill>
            </a:endParaRPr>
          </a:p>
        </p:txBody>
      </p:sp>
      <p:pic>
        <p:nvPicPr>
          <p:cNvPr id="31746" name="Picture 2" descr="http://static4.depositphotos.com/1000260/332/i/950/depositphotos_3320767-Happy-young-family-on-bed..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5984" y="2500306"/>
            <a:ext cx="5214974" cy="3960935"/>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6929456" cy="654050"/>
          </a:xfrm>
        </p:spPr>
        <p:txBody>
          <a:bodyPr/>
          <a:lstStyle/>
          <a:p>
            <a:pPr algn="l"/>
            <a:r>
              <a:rPr lang="ru-RU" sz="3600" i="1" dirty="0" smtClean="0">
                <a:solidFill>
                  <a:srgbClr val="593B2A"/>
                </a:solidFill>
                <a:latin typeface="Monotype Corsiva" pitchFamily="66" charset="0"/>
              </a:rPr>
              <a:t>Роль взгляда в невербальном общении.</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071546"/>
            <a:ext cx="7429552" cy="3643313"/>
          </a:xfrm>
        </p:spPr>
        <p:txBody>
          <a:bodyPr/>
          <a:lstStyle/>
          <a:p>
            <a:pPr algn="just"/>
            <a:r>
              <a:rPr lang="ru-RU" sz="2000" dirty="0">
                <a:solidFill>
                  <a:srgbClr val="593B2A"/>
                </a:solidFill>
              </a:rPr>
              <a:t>При дневном свете зрачки могут расширяться и сужаться в зависимости от того, как меняется отношение и настроение человека от позитивного к негативному, и наоборот. Когда человек радостно возбужден, его зрачки расширяются в 4 раза по сравнению с нормальным состоянием. Сердитое, мрачное настроение заставляет зрачки сужаться, при этом получаются так называемые “глаза-бусинки” или “змеиные глаза”.</a:t>
            </a:r>
          </a:p>
          <a:p>
            <a:endParaRPr lang="ru-RU" sz="2000" dirty="0">
              <a:solidFill>
                <a:srgbClr val="593B2A"/>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5230" y="3429000"/>
            <a:ext cx="6513512" cy="3256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1469581"/>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7858150" cy="654050"/>
          </a:xfrm>
        </p:spPr>
        <p:txBody>
          <a:bodyPr/>
          <a:lstStyle/>
          <a:p>
            <a:pPr algn="l"/>
            <a:r>
              <a:rPr lang="ru-RU" sz="3600" i="1" dirty="0" smtClean="0">
                <a:solidFill>
                  <a:srgbClr val="593B2A"/>
                </a:solidFill>
                <a:latin typeface="Monotype Corsiva" pitchFamily="66" charset="0"/>
              </a:rPr>
              <a:t>Как приучить взгляд: </a:t>
            </a:r>
            <a:br>
              <a:rPr lang="ru-RU" sz="3600" i="1" dirty="0" smtClean="0">
                <a:solidFill>
                  <a:srgbClr val="593B2A"/>
                </a:solidFill>
                <a:latin typeface="Monotype Corsiva" pitchFamily="66" charset="0"/>
              </a:rPr>
            </a:br>
            <a:r>
              <a:rPr lang="ru-RU" sz="3600" i="1" dirty="0" smtClean="0">
                <a:solidFill>
                  <a:srgbClr val="593B2A"/>
                </a:solidFill>
                <a:latin typeface="Monotype Corsiva" pitchFamily="66" charset="0"/>
              </a:rPr>
              <a:t>невербальное общение глазами.</a:t>
            </a:r>
            <a:endParaRPr lang="fr-FR" sz="3600" i="1" dirty="0" smtClean="0">
              <a:solidFill>
                <a:srgbClr val="593B2A"/>
              </a:solidFill>
              <a:latin typeface="Monotype Corsiva" pitchFamily="66" charset="0"/>
            </a:endParaRPr>
          </a:p>
        </p:txBody>
      </p:sp>
      <p:sp>
        <p:nvSpPr>
          <p:cNvPr id="3075" name="Espace réservé du contenu 2"/>
          <p:cNvSpPr>
            <a:spLocks noGrp="1"/>
          </p:cNvSpPr>
          <p:nvPr>
            <p:ph idx="1"/>
          </p:nvPr>
        </p:nvSpPr>
        <p:spPr>
          <a:xfrm>
            <a:off x="1214414" y="1643050"/>
            <a:ext cx="7429552" cy="3643313"/>
          </a:xfrm>
        </p:spPr>
        <p:txBody>
          <a:bodyPr/>
          <a:lstStyle/>
          <a:p>
            <a:r>
              <a:rPr lang="ru-RU" dirty="0" smtClean="0"/>
              <a:t>«Поймите, что язык может скрыть истину, а глаза – никогда!» М. Булгаков</a:t>
            </a:r>
          </a:p>
          <a:p>
            <a:r>
              <a:rPr lang="ru-RU" dirty="0" smtClean="0"/>
              <a:t>Глаза –это предатель, который живет внутри нас.</a:t>
            </a:r>
            <a:endParaRPr lang="ru-RU" dirty="0"/>
          </a:p>
        </p:txBody>
      </p:sp>
      <p:pic>
        <p:nvPicPr>
          <p:cNvPr id="30722" name="Picture 2" descr="http://wp-translations.org/wp-content/uploads/2013/09/Lookin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6248" y="3571876"/>
            <a:ext cx="4500594" cy="2999224"/>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7858150" cy="654050"/>
          </a:xfrm>
        </p:spPr>
        <p:txBody>
          <a:bodyPr/>
          <a:lstStyle/>
          <a:p>
            <a:pPr algn="l"/>
            <a:r>
              <a:rPr lang="ru-RU" sz="3600" i="1" dirty="0" smtClean="0">
                <a:solidFill>
                  <a:srgbClr val="593B2A"/>
                </a:solidFill>
                <a:latin typeface="Monotype Corsiva" pitchFamily="66" charset="0"/>
              </a:rPr>
              <a:t>Как приучить взгляд: </a:t>
            </a:r>
            <a:br>
              <a:rPr lang="ru-RU" sz="3600" i="1" dirty="0" smtClean="0">
                <a:solidFill>
                  <a:srgbClr val="593B2A"/>
                </a:solidFill>
                <a:latin typeface="Monotype Corsiva" pitchFamily="66" charset="0"/>
              </a:rPr>
            </a:br>
            <a:r>
              <a:rPr lang="ru-RU" sz="3600" i="1" dirty="0" smtClean="0">
                <a:solidFill>
                  <a:srgbClr val="593B2A"/>
                </a:solidFill>
                <a:latin typeface="Monotype Corsiva" pitchFamily="66" charset="0"/>
              </a:rPr>
              <a:t>невербальное общение глазами.</a:t>
            </a:r>
            <a:endParaRPr lang="fr-FR" sz="3600" i="1" dirty="0" smtClean="0">
              <a:solidFill>
                <a:srgbClr val="593B2A"/>
              </a:solidFill>
              <a:latin typeface="Monotype Corsiva" pitchFamily="66" charset="0"/>
            </a:endParaRPr>
          </a:p>
        </p:txBody>
      </p:sp>
      <p:pic>
        <p:nvPicPr>
          <p:cNvPr id="2050" name="Picture 2" descr="http://www.plastic-surgeon.ru/forum/attachment.php?s=114dafc3a7288d4941a4ff2735837c95&amp;attachmentid=125793&amp;stc=1&amp;thumb=1&amp;d=142401004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1556792"/>
            <a:ext cx="1944216" cy="19442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1364132"/>
            <a:ext cx="2304256" cy="1728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5510" y="4077072"/>
            <a:ext cx="3152379" cy="2150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47130" y="4293096"/>
            <a:ext cx="3794155" cy="2150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99250" y="2626854"/>
            <a:ext cx="3100942" cy="1114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837463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500"/>
                                        <p:tgtEl>
                                          <p:spTgt spid="2054"/>
                                        </p:tgtEl>
                                      </p:cBhvr>
                                    </p:animEffect>
                                    <p:anim calcmode="lin" valueType="num">
                                      <p:cBhvr>
                                        <p:cTn id="15" dur="500" fill="hold"/>
                                        <p:tgtEl>
                                          <p:spTgt spid="2054"/>
                                        </p:tgtEl>
                                        <p:attrNameLst>
                                          <p:attrName>ppt_x</p:attrName>
                                        </p:attrNameLst>
                                      </p:cBhvr>
                                      <p:tavLst>
                                        <p:tav tm="0">
                                          <p:val>
                                            <p:strVal val="#ppt_x"/>
                                          </p:val>
                                        </p:tav>
                                        <p:tav tm="100000">
                                          <p:val>
                                            <p:strVal val="#ppt_x"/>
                                          </p:val>
                                        </p:tav>
                                      </p:tavLst>
                                    </p:anim>
                                    <p:anim calcmode="lin" valueType="num">
                                      <p:cBhvr>
                                        <p:cTn id="16" dur="500" fill="hold"/>
                                        <p:tgtEl>
                                          <p:spTgt spid="205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1"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193" decel="100000"/>
                                        <p:tgtEl>
                                          <p:spTgt spid="2051"/>
                                        </p:tgtEl>
                                      </p:cBhvr>
                                    </p:animEffect>
                                    <p:animScale>
                                      <p:cBhvr>
                                        <p:cTn id="21" dur="193" decel="100000"/>
                                        <p:tgtEl>
                                          <p:spTgt spid="2051"/>
                                        </p:tgtEl>
                                      </p:cBhvr>
                                      <p:from x="10000" y="10000"/>
                                      <p:to x="200000" y="450000"/>
                                    </p:animScale>
                                    <p:animScale>
                                      <p:cBhvr>
                                        <p:cTn id="22" dur="308" accel="100000" fill="hold">
                                          <p:stCondLst>
                                            <p:cond delay="193"/>
                                          </p:stCondLst>
                                        </p:cTn>
                                        <p:tgtEl>
                                          <p:spTgt spid="2051"/>
                                        </p:tgtEl>
                                      </p:cBhvr>
                                      <p:from x="200000" y="450000"/>
                                      <p:to x="100000" y="100000"/>
                                    </p:animScale>
                                    <p:set>
                                      <p:cBhvr>
                                        <p:cTn id="23" dur="193" fill="hold"/>
                                        <p:tgtEl>
                                          <p:spTgt spid="2051"/>
                                        </p:tgtEl>
                                        <p:attrNameLst>
                                          <p:attrName>ppt_x</p:attrName>
                                        </p:attrNameLst>
                                      </p:cBhvr>
                                      <p:to>
                                        <p:strVal val="(0.5)"/>
                                      </p:to>
                                    </p:set>
                                    <p:anim from="(0.5)" to="(#ppt_x)" calcmode="lin" valueType="num">
                                      <p:cBhvr>
                                        <p:cTn id="24" dur="308" accel="100000" fill="hold">
                                          <p:stCondLst>
                                            <p:cond delay="193"/>
                                          </p:stCondLst>
                                        </p:cTn>
                                        <p:tgtEl>
                                          <p:spTgt spid="2051"/>
                                        </p:tgtEl>
                                        <p:attrNameLst>
                                          <p:attrName>ppt_x</p:attrName>
                                        </p:attrNameLst>
                                      </p:cBhvr>
                                    </p:anim>
                                    <p:set>
                                      <p:cBhvr>
                                        <p:cTn id="25" dur="193" fill="hold"/>
                                        <p:tgtEl>
                                          <p:spTgt spid="2051"/>
                                        </p:tgtEl>
                                        <p:attrNameLst>
                                          <p:attrName>ppt_y</p:attrName>
                                        </p:attrNameLst>
                                      </p:cBhvr>
                                      <p:to>
                                        <p:strVal val="(#ppt_y+0.4)"/>
                                      </p:to>
                                    </p:set>
                                    <p:anim from="(#ppt_y+0.4)" to="(#ppt_y)" calcmode="lin" valueType="num">
                                      <p:cBhvr>
                                        <p:cTn id="26" dur="308" accel="100000" fill="hold">
                                          <p:stCondLst>
                                            <p:cond delay="193"/>
                                          </p:stCondLst>
                                        </p:cTn>
                                        <p:tgtEl>
                                          <p:spTgt spid="2051"/>
                                        </p:tgtEl>
                                        <p:attrNameLst>
                                          <p:attrName>ppt_y</p:attrName>
                                        </p:attrNameLst>
                                      </p:cBhvr>
                                    </p:anim>
                                  </p:childTnLst>
                                </p:cTn>
                              </p:par>
                            </p:childTnLst>
                          </p:cTn>
                        </p:par>
                        <p:par>
                          <p:cTn id="27" fill="hold">
                            <p:stCondLst>
                              <p:cond delay="1500"/>
                            </p:stCondLst>
                            <p:childTnLst>
                              <p:par>
                                <p:cTn id="28" presetID="8" presetClass="entr" presetSubtype="16"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diamond(in)">
                                      <p:cBhvr>
                                        <p:cTn id="30" dur="500"/>
                                        <p:tgtEl>
                                          <p:spTgt spid="2052"/>
                                        </p:tgtEl>
                                      </p:cBhvr>
                                    </p:animEffect>
                                  </p:childTnLst>
                                </p:cTn>
                              </p:par>
                            </p:childTnLst>
                          </p:cTn>
                        </p:par>
                        <p:par>
                          <p:cTn id="31" fill="hold">
                            <p:stCondLst>
                              <p:cond delay="2000"/>
                            </p:stCondLst>
                            <p:childTnLst>
                              <p:par>
                                <p:cTn id="32" presetID="15" presetClass="entr" presetSubtype="0" fill="hold" nodeType="afterEffect">
                                  <p:stCondLst>
                                    <p:cond delay="0"/>
                                  </p:stCondLst>
                                  <p:childTnLst>
                                    <p:set>
                                      <p:cBhvr>
                                        <p:cTn id="33" dur="1" fill="hold">
                                          <p:stCondLst>
                                            <p:cond delay="0"/>
                                          </p:stCondLst>
                                        </p:cTn>
                                        <p:tgtEl>
                                          <p:spTgt spid="2053"/>
                                        </p:tgtEl>
                                        <p:attrNameLst>
                                          <p:attrName>style.visibility</p:attrName>
                                        </p:attrNameLst>
                                      </p:cBhvr>
                                      <p:to>
                                        <p:strVal val="visible"/>
                                      </p:to>
                                    </p:set>
                                    <p:anim calcmode="lin" valueType="num">
                                      <p:cBhvr>
                                        <p:cTn id="34" dur="500" fill="hold"/>
                                        <p:tgtEl>
                                          <p:spTgt spid="2053"/>
                                        </p:tgtEl>
                                        <p:attrNameLst>
                                          <p:attrName>ppt_w</p:attrName>
                                        </p:attrNameLst>
                                      </p:cBhvr>
                                      <p:tavLst>
                                        <p:tav tm="0">
                                          <p:val>
                                            <p:fltVal val="0"/>
                                          </p:val>
                                        </p:tav>
                                        <p:tav tm="100000">
                                          <p:val>
                                            <p:strVal val="#ppt_w"/>
                                          </p:val>
                                        </p:tav>
                                      </p:tavLst>
                                    </p:anim>
                                    <p:anim calcmode="lin" valueType="num">
                                      <p:cBhvr>
                                        <p:cTn id="35" dur="500" fill="hold"/>
                                        <p:tgtEl>
                                          <p:spTgt spid="2053"/>
                                        </p:tgtEl>
                                        <p:attrNameLst>
                                          <p:attrName>ppt_h</p:attrName>
                                        </p:attrNameLst>
                                      </p:cBhvr>
                                      <p:tavLst>
                                        <p:tav tm="0">
                                          <p:val>
                                            <p:fltVal val="0"/>
                                          </p:val>
                                        </p:tav>
                                        <p:tav tm="100000">
                                          <p:val>
                                            <p:strVal val="#ppt_h"/>
                                          </p:val>
                                        </p:tav>
                                      </p:tavLst>
                                    </p:anim>
                                    <p:anim calcmode="lin" valueType="num">
                                      <p:cBhvr>
                                        <p:cTn id="36" dur="5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37" dur="5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57188" y="428625"/>
            <a:ext cx="7858150" cy="654050"/>
          </a:xfrm>
        </p:spPr>
        <p:txBody>
          <a:bodyPr/>
          <a:lstStyle/>
          <a:p>
            <a:pPr algn="l"/>
            <a:r>
              <a:rPr lang="ru-RU" sz="3600" i="1" dirty="0" smtClean="0">
                <a:solidFill>
                  <a:srgbClr val="593B2A"/>
                </a:solidFill>
                <a:latin typeface="Monotype Corsiva" pitchFamily="66" charset="0"/>
              </a:rPr>
              <a:t>Виды взглядов, их трактовка и рекомендуемые действия.</a:t>
            </a:r>
            <a:endParaRPr lang="fr-FR" sz="3600" i="1" dirty="0" smtClean="0">
              <a:solidFill>
                <a:srgbClr val="593B2A"/>
              </a:solidFill>
              <a:latin typeface="Monotype Corsiva" pitchFamily="66" charset="0"/>
            </a:endParaRPr>
          </a:p>
        </p:txBody>
      </p:sp>
      <p:graphicFrame>
        <p:nvGraphicFramePr>
          <p:cNvPr id="5" name="Таблица 4"/>
          <p:cNvGraphicFramePr>
            <a:graphicFrameLocks noGrp="1"/>
          </p:cNvGraphicFramePr>
          <p:nvPr/>
        </p:nvGraphicFramePr>
        <p:xfrm>
          <a:off x="785786" y="1428736"/>
          <a:ext cx="7929618" cy="4643469"/>
        </p:xfrm>
        <a:graphic>
          <a:graphicData uri="http://schemas.openxmlformats.org/drawingml/2006/table">
            <a:tbl>
              <a:tblPr/>
              <a:tblGrid>
                <a:gridCol w="2590496"/>
                <a:gridCol w="2669561"/>
                <a:gridCol w="2669561"/>
              </a:tblGrid>
              <a:tr h="755844">
                <a:tc>
                  <a:txBody>
                    <a:bodyPr/>
                    <a:lstStyle/>
                    <a:p>
                      <a:pPr algn="l">
                        <a:lnSpc>
                          <a:spcPct val="100000"/>
                        </a:lnSpc>
                        <a:spcAft>
                          <a:spcPts val="0"/>
                        </a:spcAft>
                      </a:pPr>
                      <a:r>
                        <a:rPr lang="ru-RU" sz="1400" b="1">
                          <a:solidFill>
                            <a:srgbClr val="000000"/>
                          </a:solidFill>
                          <a:latin typeface="Times New Roman"/>
                          <a:ea typeface="Times New Roman"/>
                          <a:cs typeface="Times New Roman"/>
                        </a:rPr>
                        <a:t>Взгляд и сопутствующие  движения</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Трактовка</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Необходимо</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54">
                <a:tc>
                  <a:txBody>
                    <a:bodyPr/>
                    <a:lstStyle/>
                    <a:p>
                      <a:pPr algn="l">
                        <a:lnSpc>
                          <a:spcPct val="100000"/>
                        </a:lnSpc>
                        <a:spcAft>
                          <a:spcPts val="0"/>
                        </a:spcAft>
                      </a:pPr>
                      <a:r>
                        <a:rPr lang="ru-RU" sz="1400" b="1">
                          <a:solidFill>
                            <a:srgbClr val="000000"/>
                          </a:solidFill>
                          <a:latin typeface="Times New Roman"/>
                          <a:ea typeface="Times New Roman"/>
                          <a:cs typeface="Times New Roman"/>
                        </a:rPr>
                        <a:t>Подъем головы и взгляд вверх</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Подожди минуту, подумаю</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Прервать контакт</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844">
                <a:tc>
                  <a:txBody>
                    <a:bodyPr/>
                    <a:lstStyle/>
                    <a:p>
                      <a:pPr algn="l">
                        <a:lnSpc>
                          <a:spcPct val="100000"/>
                        </a:lnSpc>
                        <a:spcAft>
                          <a:spcPts val="0"/>
                        </a:spcAft>
                      </a:pPr>
                      <a:r>
                        <a:rPr lang="ru-RU" sz="1400" b="1">
                          <a:solidFill>
                            <a:srgbClr val="000000"/>
                          </a:solidFill>
                          <a:latin typeface="Times New Roman"/>
                          <a:ea typeface="Times New Roman"/>
                          <a:cs typeface="Times New Roman"/>
                        </a:rPr>
                        <a:t>Движение головой и насупленные брови</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Не понял, повтори</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Усилить контакт</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844">
                <a:tc>
                  <a:txBody>
                    <a:bodyPr/>
                    <a:lstStyle/>
                    <a:p>
                      <a:pPr algn="l">
                        <a:lnSpc>
                          <a:spcPct val="100000"/>
                        </a:lnSpc>
                        <a:spcAft>
                          <a:spcPts val="0"/>
                        </a:spcAft>
                      </a:pPr>
                      <a:r>
                        <a:rPr lang="ru-RU" sz="1400" b="1">
                          <a:solidFill>
                            <a:srgbClr val="000000"/>
                          </a:solidFill>
                          <a:latin typeface="Times New Roman"/>
                          <a:ea typeface="Times New Roman"/>
                          <a:cs typeface="Times New Roman"/>
                        </a:rPr>
                        <a:t>Улыбка, возможно, легкий наклон головы</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Понимаю, мне нечего добавить</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Продолжить контакт</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13">
                <a:tc>
                  <a:txBody>
                    <a:bodyPr/>
                    <a:lstStyle/>
                    <a:p>
                      <a:pPr algn="l">
                        <a:lnSpc>
                          <a:spcPct val="100000"/>
                        </a:lnSpc>
                        <a:spcAft>
                          <a:spcPts val="0"/>
                        </a:spcAft>
                      </a:pPr>
                      <a:r>
                        <a:rPr lang="ru-RU" sz="1400" b="1">
                          <a:solidFill>
                            <a:srgbClr val="000000"/>
                          </a:solidFill>
                          <a:latin typeface="Times New Roman"/>
                          <a:ea typeface="Times New Roman"/>
                          <a:cs typeface="Times New Roman"/>
                        </a:rPr>
                        <a:t>Ритмичное кивание головой</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Ясно, понял, что тебе нужно</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Продолжить контакт</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844">
                <a:tc>
                  <a:txBody>
                    <a:bodyPr/>
                    <a:lstStyle/>
                    <a:p>
                      <a:pPr algn="l">
                        <a:lnSpc>
                          <a:spcPct val="100000"/>
                        </a:lnSpc>
                        <a:spcAft>
                          <a:spcPts val="0"/>
                        </a:spcAft>
                      </a:pPr>
                      <a:r>
                        <a:rPr lang="ru-RU" sz="1400" b="1">
                          <a:solidFill>
                            <a:srgbClr val="000000"/>
                          </a:solidFill>
                          <a:latin typeface="Times New Roman"/>
                          <a:ea typeface="Times New Roman"/>
                          <a:cs typeface="Times New Roman"/>
                        </a:rPr>
                        <a:t>Долгий неподвижный взгляд в глаза собеседнику</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Хочу подчинить себе</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Действовать по обстановке</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13">
                <a:tc>
                  <a:txBody>
                    <a:bodyPr/>
                    <a:lstStyle/>
                    <a:p>
                      <a:pPr algn="l">
                        <a:lnSpc>
                          <a:spcPct val="100000"/>
                        </a:lnSpc>
                        <a:spcAft>
                          <a:spcPts val="0"/>
                        </a:spcAft>
                      </a:pPr>
                      <a:r>
                        <a:rPr lang="ru-RU" sz="1400" b="1">
                          <a:solidFill>
                            <a:srgbClr val="000000"/>
                          </a:solidFill>
                          <a:latin typeface="Times New Roman"/>
                          <a:ea typeface="Times New Roman"/>
                          <a:cs typeface="Times New Roman"/>
                        </a:rPr>
                        <a:t>Взгляд в сторону</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Пренебрежение</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Уйти от контакта</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13">
                <a:tc>
                  <a:txBody>
                    <a:bodyPr/>
                    <a:lstStyle/>
                    <a:p>
                      <a:pPr algn="l">
                        <a:lnSpc>
                          <a:spcPct val="100000"/>
                        </a:lnSpc>
                        <a:spcAft>
                          <a:spcPts val="0"/>
                        </a:spcAft>
                      </a:pPr>
                      <a:r>
                        <a:rPr lang="ru-RU" sz="1400" b="1">
                          <a:solidFill>
                            <a:srgbClr val="000000"/>
                          </a:solidFill>
                          <a:latin typeface="Times New Roman"/>
                          <a:ea typeface="Times New Roman"/>
                          <a:cs typeface="Times New Roman"/>
                        </a:rPr>
                        <a:t>Взгляд в пол</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a:solidFill>
                            <a:srgbClr val="000000"/>
                          </a:solidFill>
                          <a:latin typeface="Times New Roman"/>
                          <a:ea typeface="Times New Roman"/>
                          <a:cs typeface="Times New Roman"/>
                        </a:rPr>
                        <a:t>Страх и желание уйти</a:t>
                      </a:r>
                      <a:endParaRPr lang="ru-RU" sz="1400" b="1">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b="1" dirty="0">
                          <a:solidFill>
                            <a:srgbClr val="000000"/>
                          </a:solidFill>
                          <a:latin typeface="Times New Roman"/>
                          <a:ea typeface="Times New Roman"/>
                          <a:cs typeface="Times New Roman"/>
                        </a:rPr>
                        <a:t>Уйти от контакта</a:t>
                      </a:r>
                      <a:endParaRPr lang="ru-RU" sz="1400" b="1" dirty="0">
                        <a:latin typeface="Calibri"/>
                        <a:ea typeface="Times New Roman"/>
                        <a:cs typeface="Times New Roman"/>
                      </a:endParaRPr>
                    </a:p>
                  </a:txBody>
                  <a:tcPr marL="7620" marR="7620" marT="7620" marB="76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102">
  <a:themeElements>
    <a:clrScheme name="Другая 1">
      <a:dk1>
        <a:sysClr val="windowText" lastClr="000000"/>
      </a:dk1>
      <a:lt1>
        <a:sysClr val="window" lastClr="FFFFFF"/>
      </a:lt1>
      <a:dk2>
        <a:srgbClr val="A5A5A5"/>
      </a:dk2>
      <a:lt2>
        <a:srgbClr val="C9C2D1"/>
      </a:lt2>
      <a:accent1>
        <a:srgbClr val="E7584D"/>
      </a:accent1>
      <a:accent2>
        <a:srgbClr val="9CB084"/>
      </a:accent2>
      <a:accent3>
        <a:srgbClr val="6BB1C9"/>
      </a:accent3>
      <a:accent4>
        <a:srgbClr val="6585CF"/>
      </a:accent4>
      <a:accent5>
        <a:srgbClr val="7E6BC9"/>
      </a:accent5>
      <a:accent6>
        <a:srgbClr val="CC6600"/>
      </a:accent6>
      <a:hlink>
        <a:srgbClr val="8E4700"/>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Template>
  <TotalTime>345</TotalTime>
  <Words>661</Words>
  <Application>Microsoft Office PowerPoint</Application>
  <PresentationFormat>Экран (4:3)</PresentationFormat>
  <Paragraphs>64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102</vt:lpstr>
      <vt:lpstr>Способы передачи информации с помощью глаз</vt:lpstr>
      <vt:lpstr>Глаза – зеркало души.</vt:lpstr>
      <vt:lpstr>Цель данной работы.</vt:lpstr>
      <vt:lpstr>Главная задача данной работы.</vt:lpstr>
      <vt:lpstr>Роль взгляда в невербальном общении.</vt:lpstr>
      <vt:lpstr>Роль взгляда в невербальном общении.</vt:lpstr>
      <vt:lpstr>Как приучить взгляд:  невербальное общение глазами.</vt:lpstr>
      <vt:lpstr>Как приучить взгляд:  невербальное общение глазами.</vt:lpstr>
      <vt:lpstr>Виды взглядов, их трактовка и рекомендуемые действия.</vt:lpstr>
      <vt:lpstr>Визуальный контакт и его виды.</vt:lpstr>
      <vt:lpstr>Сигналы глаз</vt:lpstr>
      <vt:lpstr>Деловой взгляд</vt:lpstr>
      <vt:lpstr>Социальный взгляд</vt:lpstr>
      <vt:lpstr>Интимный взгляд</vt:lpstr>
      <vt:lpstr>Взгляд искоса</vt:lpstr>
      <vt:lpstr>Прикрытые веки</vt:lpstr>
      <vt:lpstr>Заключение</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PREntvfSENTATION  NAME</dc:title>
  <dc:creator>Admin</dc:creator>
  <cp:lastModifiedBy>Рамиль</cp:lastModifiedBy>
  <cp:revision>34</cp:revision>
  <dcterms:created xsi:type="dcterms:W3CDTF">2009-05-20T16:43:08Z</dcterms:created>
  <dcterms:modified xsi:type="dcterms:W3CDTF">2016-02-21T21:25:48Z</dcterms:modified>
</cp:coreProperties>
</file>