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6" r:id="rId2"/>
    <p:sldId id="265" r:id="rId3"/>
    <p:sldId id="264" r:id="rId4"/>
    <p:sldId id="263" r:id="rId5"/>
    <p:sldId id="262" r:id="rId6"/>
    <p:sldId id="260" r:id="rId7"/>
    <p:sldId id="261" r:id="rId8"/>
    <p:sldId id="276" r:id="rId9"/>
    <p:sldId id="258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8" r:id="rId18"/>
    <p:sldId id="290" r:id="rId19"/>
    <p:sldId id="287" r:id="rId20"/>
    <p:sldId id="286" r:id="rId21"/>
    <p:sldId id="285" r:id="rId22"/>
    <p:sldId id="284" r:id="rId23"/>
    <p:sldId id="283" r:id="rId24"/>
    <p:sldId id="282" r:id="rId25"/>
    <p:sldId id="281" r:id="rId26"/>
    <p:sldId id="279" r:id="rId27"/>
    <p:sldId id="291" r:id="rId28"/>
    <p:sldId id="293" r:id="rId29"/>
    <p:sldId id="278" r:id="rId30"/>
    <p:sldId id="299" r:id="rId31"/>
    <p:sldId id="300" r:id="rId32"/>
    <p:sldId id="302" r:id="rId33"/>
    <p:sldId id="296" r:id="rId34"/>
    <p:sldId id="274" r:id="rId35"/>
    <p:sldId id="303" r:id="rId36"/>
    <p:sldId id="27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93F8997-955D-4199-8064-345E997B0736}">
          <p14:sldIdLst>
            <p14:sldId id="266"/>
            <p14:sldId id="265"/>
            <p14:sldId id="264"/>
            <p14:sldId id="263"/>
            <p14:sldId id="262"/>
            <p14:sldId id="260"/>
            <p14:sldId id="261"/>
            <p14:sldId id="276"/>
            <p14:sldId id="258"/>
            <p14:sldId id="267"/>
            <p14:sldId id="268"/>
            <p14:sldId id="269"/>
            <p14:sldId id="270"/>
            <p14:sldId id="271"/>
            <p14:sldId id="272"/>
            <p14:sldId id="273"/>
            <p14:sldId id="288"/>
            <p14:sldId id="290"/>
            <p14:sldId id="287"/>
            <p14:sldId id="286"/>
            <p14:sldId id="285"/>
            <p14:sldId id="284"/>
            <p14:sldId id="283"/>
            <p14:sldId id="282"/>
            <p14:sldId id="281"/>
            <p14:sldId id="279"/>
            <p14:sldId id="291"/>
            <p14:sldId id="293"/>
            <p14:sldId id="278"/>
            <p14:sldId id="299"/>
            <p14:sldId id="300"/>
            <p14:sldId id="302"/>
            <p14:sldId id="296"/>
            <p14:sldId id="274"/>
            <p14:sldId id="303"/>
            <p14:sldId id="275"/>
          </p14:sldIdLst>
        </p14:section>
        <p14:section name="Раздел без заголовка" id="{E3CD5097-6A6B-480F-AE16-FD94CB10FA0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4C17"/>
    <a:srgbClr val="2336EF"/>
    <a:srgbClr val="16F69B"/>
    <a:srgbClr val="61433D"/>
    <a:srgbClr val="1B303D"/>
    <a:srgbClr val="F61CB8"/>
    <a:srgbClr val="FFCC66"/>
    <a:srgbClr val="B70B86"/>
    <a:srgbClr val="F38B19"/>
    <a:srgbClr val="1377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6C9B2-886D-41D4-932D-2A4E0449BC10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8C207-8D7C-4577-9E35-5B3E1EF474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06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8C207-8D7C-4577-9E35-5B3E1EF474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15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8C207-8D7C-4577-9E35-5B3E1EF4742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78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8C207-8D7C-4577-9E35-5B3E1EF4742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24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B0FB88-89EF-48B3-9F31-6F9283428A0C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A1AF47-FB13-4940-AE59-8A5689973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kern="1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Mistral" pitchFamily="66" charset="0"/>
                <a:ea typeface="+mn-ea"/>
                <a:cs typeface="+mn-cs"/>
              </a:rPr>
              <a:t>© Фокина Лидия Петровна </a:t>
            </a:r>
            <a:endParaRPr lang="ru-RU" sz="1000" kern="1200" dirty="0">
              <a:solidFill>
                <a:schemeClr val="accent4">
                  <a:lumMod val="20000"/>
                  <a:lumOff val="80000"/>
                </a:schemeClr>
              </a:solidFill>
              <a:latin typeface="Mistral" pitchFamily="66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57224" y="214290"/>
            <a:ext cx="8072494" cy="6429420"/>
          </a:xfrm>
          <a:prstGeom prst="rect">
            <a:avLst/>
          </a:prstGeom>
          <a:solidFill>
            <a:srgbClr val="71FFB1"/>
          </a:solidFill>
          <a:ln w="38100" cap="rnd">
            <a:solidFill>
              <a:schemeClr val="accent3">
                <a:lumMod val="20000"/>
                <a:lumOff val="80000"/>
              </a:schemeClr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357158" y="1000108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10" name="Овал 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" name="Группа 14"/>
          <p:cNvGrpSpPr/>
          <p:nvPr userDrawn="1"/>
        </p:nvGrpSpPr>
        <p:grpSpPr>
          <a:xfrm>
            <a:off x="357158" y="1658925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16" name="Овал 1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 userDrawn="1"/>
        </p:nvGrpSpPr>
        <p:grpSpPr>
          <a:xfrm>
            <a:off x="357158" y="2317742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22" name="Овал 2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 userDrawn="1"/>
        </p:nvGrpSpPr>
        <p:grpSpPr>
          <a:xfrm>
            <a:off x="357158" y="2976559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28" name="Овал 2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 userDrawn="1"/>
        </p:nvGrpSpPr>
        <p:grpSpPr>
          <a:xfrm>
            <a:off x="357158" y="3635376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34" name="Овал 33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357158" y="4294193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40" name="Овал 39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 userDrawn="1"/>
        </p:nvGrpSpPr>
        <p:grpSpPr>
          <a:xfrm>
            <a:off x="357158" y="4953010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46" name="Овал 45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 userDrawn="1"/>
        </p:nvGrpSpPr>
        <p:grpSpPr>
          <a:xfrm>
            <a:off x="357158" y="6270645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52" name="Овал 51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 userDrawn="1"/>
        </p:nvGrpSpPr>
        <p:grpSpPr>
          <a:xfrm>
            <a:off x="357158" y="5611827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58" name="Овал 57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4" name="Группа 63"/>
          <p:cNvGrpSpPr/>
          <p:nvPr userDrawn="1"/>
        </p:nvGrpSpPr>
        <p:grpSpPr>
          <a:xfrm>
            <a:off x="357158" y="341291"/>
            <a:ext cx="928662" cy="214314"/>
            <a:chOff x="2714612" y="3143248"/>
            <a:chExt cx="2857520" cy="928694"/>
          </a:xfrm>
          <a:solidFill>
            <a:srgbClr val="00823B"/>
          </a:solidFill>
        </p:grpSpPr>
        <p:sp>
          <p:nvSpPr>
            <p:cNvPr id="65" name="Овал 64"/>
            <p:cNvSpPr/>
            <p:nvPr/>
          </p:nvSpPr>
          <p:spPr>
            <a:xfrm>
              <a:off x="4786314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>
              <a:off x="2714612" y="3214686"/>
              <a:ext cx="785818" cy="785818"/>
            </a:xfrm>
            <a:prstGeom prst="ellipse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>
              <a:off x="4929190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>
              <a:off x="2857488" y="3357562"/>
              <a:ext cx="500066" cy="500066"/>
            </a:xfrm>
            <a:prstGeom prst="ellipse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3071802" y="3143248"/>
              <a:ext cx="2143140" cy="928694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475656" y="332655"/>
            <a:ext cx="7200800" cy="3444237"/>
          </a:xfrm>
          <a:prstGeom prst="horizontalScroll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88640"/>
            <a:ext cx="860444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Lef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ВИКТОРИНА</a:t>
            </a:r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61CB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336E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notype Corsiva" panose="03010101010201010101" pitchFamily="66" charset="0"/>
              </a:rPr>
              <a:t>по учебной практике 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2336E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57597" y="2974878"/>
            <a:ext cx="7344816" cy="1152128"/>
          </a:xfrm>
          <a:prstGeom prst="roundRect">
            <a:avLst/>
          </a:prstGeom>
          <a:solidFill>
            <a:srgbClr val="0C4C17"/>
          </a:solidFill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/>
                <a:solidFill>
                  <a:srgbClr val="FFFF00"/>
                </a:solidFill>
                <a:latin typeface="Monotype Corsiva" panose="03010101010201010101" pitchFamily="66" charset="0"/>
              </a:rPr>
              <a:t>ОПИЛИВАНИЕ МЕТАЛЛА </a:t>
            </a:r>
            <a:endParaRPr lang="ru-RU" sz="4400" b="1" dirty="0">
              <a:ln/>
              <a:solidFill>
                <a:srgbClr val="FFFF00"/>
              </a:solidFill>
              <a:latin typeface="Monotype Corsiva" panose="03010101010201010101" pitchFamily="66" charset="0"/>
            </a:endParaRPr>
          </a:p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4900" y="5167298"/>
            <a:ext cx="3404734" cy="108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2336E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2336E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ГПОАУ АМФЦПК </a:t>
            </a:r>
          </a:p>
          <a:p>
            <a:pPr algn="ctr"/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п/о </a:t>
            </a:r>
          </a:p>
          <a:p>
            <a:pPr algn="ctr"/>
            <a:r>
              <a:rPr lang="ru-RU" sz="2400" b="1" dirty="0" err="1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Абрамец</a:t>
            </a:r>
            <a:r>
              <a:rPr lang="ru-RU" sz="2400" b="1" dirty="0" smtClean="0">
                <a:solidFill>
                  <a:srgbClr val="8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 </a:t>
            </a:r>
            <a:endParaRPr lang="ru-RU" sz="2400" b="1" dirty="0">
              <a:solidFill>
                <a:srgbClr val="8A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53941" y="5677016"/>
            <a:ext cx="2538339" cy="76470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г. Белогорск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2016г.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23592" y="431907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 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093" y="4208311"/>
            <a:ext cx="5739320" cy="920147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960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3" y="242481"/>
            <a:ext cx="6139401" cy="2322424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Насечка предназначенная для обработки чёрных  металлов?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373" y="2420888"/>
            <a:ext cx="2232248" cy="406814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283968" y="3645024"/>
            <a:ext cx="3672408" cy="1656184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0C4C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Двойная </a:t>
            </a:r>
            <a:endParaRPr lang="ru-RU" sz="5400" b="1" dirty="0">
              <a:solidFill>
                <a:srgbClr val="0C4C1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779098" y="404664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Волна 2"/>
          <p:cNvSpPr/>
          <p:nvPr/>
        </p:nvSpPr>
        <p:spPr>
          <a:xfrm>
            <a:off x="2219258" y="260648"/>
            <a:ext cx="6601214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Насечка предназначенная для очень мягких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металлов и неметаллических материалов —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кожи,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резины?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78" y="2636912"/>
            <a:ext cx="1969179" cy="382876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067944" y="4077072"/>
            <a:ext cx="4536504" cy="1584176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Рашпильная </a:t>
            </a:r>
            <a:endParaRPr lang="ru-RU" sz="4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5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Насечка  применяемая 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обработке мягких металлов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медь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дюралюминий?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069257"/>
            <a:ext cx="7325072" cy="199920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763688" y="5373216"/>
            <a:ext cx="6696744" cy="1152128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Фрезерованная </a:t>
            </a:r>
          </a:p>
          <a:p>
            <a:pPr algn="ctr"/>
            <a:r>
              <a:rPr lang="ru-RU" sz="4400" b="1" dirty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(дуговая) </a:t>
            </a:r>
          </a:p>
        </p:txBody>
      </p:sp>
    </p:spTree>
    <p:extLst>
      <p:ext uri="{BB962C8B-B14F-4D97-AF65-F5344CB8AC3E}">
        <p14:creationId xmlns:p14="http://schemas.microsoft.com/office/powerpoint/2010/main" val="244392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видами напильников окончательно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обрабатывают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доводят поверхность?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736" y="5301208"/>
            <a:ext cx="5904656" cy="108012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Бархатными </a:t>
            </a:r>
            <a:endParaRPr lang="ru-RU" sz="60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700" y="3065778"/>
            <a:ext cx="3520629" cy="196024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09" y="2708920"/>
            <a:ext cx="3905955" cy="2344453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736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487786" y="253896"/>
            <a:ext cx="6227397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 напильников 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крупной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насечкой  и грубыми,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острыми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зубьями?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206" y="3054838"/>
            <a:ext cx="3312368" cy="153031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630566" y="4768170"/>
            <a:ext cx="7082008" cy="191683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РАШПИЛИ</a:t>
            </a:r>
            <a:r>
              <a:rPr lang="ru-RU" sz="2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главное отличие от напильника в насечках, которые выполнены отдельно  в виде зубчиков или выступов. </a:t>
            </a:r>
            <a:endParaRPr lang="ru-RU" sz="2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681731"/>
            <a:ext cx="3888432" cy="1916832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38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340303" y="490749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830126" y="235897"/>
            <a:ext cx="6968001" cy="3384376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небольших напильников, применяемые 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лекальных, граверных, ювелирных работ, а также для зачистки в труднодоступных местах (отверстий, углов, коротких участков профиля и др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.?)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3688" y="5324144"/>
            <a:ext cx="6480720" cy="1296144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Надфили </a:t>
            </a:r>
            <a:endParaRPr lang="ru-RU" sz="5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126" y="3429000"/>
            <a:ext cx="4470065" cy="1871778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486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169036"/>
            <a:ext cx="6120680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предназначенных 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обще слесарных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работ?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5301208"/>
            <a:ext cx="6768752" cy="1296144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Напильники общего назначения </a:t>
            </a:r>
            <a:endParaRPr lang="ru-RU" sz="4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598345"/>
            <a:ext cx="4232586" cy="2448272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340000">
            <a:off x="5454219" y="3618757"/>
            <a:ext cx="2301056" cy="700604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5400000">
            <a:off x="6892821" y="3482863"/>
            <a:ext cx="2322557" cy="1059542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011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араллелограмм 4"/>
          <p:cNvSpPr/>
          <p:nvPr/>
        </p:nvSpPr>
        <p:spPr>
          <a:xfrm>
            <a:off x="1979712" y="620688"/>
            <a:ext cx="6192688" cy="5472608"/>
          </a:xfrm>
          <a:prstGeom prst="parallelogram">
            <a:avLst/>
          </a:prstGeom>
          <a:solidFill>
            <a:srgbClr val="00B050"/>
          </a:solidFill>
          <a:ln>
            <a:solidFill>
              <a:srgbClr val="2336EF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B70B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величины зубьев напильники различают</a:t>
            </a:r>
            <a:endParaRPr lang="ru-RU" sz="4800" b="1" dirty="0">
              <a:solidFill>
                <a:srgbClr val="B70B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773" y="209071"/>
            <a:ext cx="6681795" cy="3090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60648"/>
            <a:ext cx="1999661" cy="14570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773" y="4874966"/>
            <a:ext cx="5023539" cy="1981372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3300011"/>
            <a:ext cx="8064895" cy="16193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 1;      2, 3;     4,5,6.   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2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211427" y="449770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651587" y="188640"/>
            <a:ext cx="7168885" cy="2846879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первый класс напильников 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насечкой № 0 и 1 (n = 4…12). Они имеют крупную насечку: 5 – 12 зубьев на 10 мм длины.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наиболее крупные зубья и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 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грубой обработки?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70440" y="5085184"/>
            <a:ext cx="6624736" cy="136815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Драчёвые</a:t>
            </a:r>
            <a:endParaRPr lang="ru-RU" sz="4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27" y="2708920"/>
            <a:ext cx="4464496" cy="2215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839" y="2891503"/>
            <a:ext cx="3054486" cy="203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8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15616" y="476672"/>
            <a:ext cx="1296144" cy="86409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555776" y="476672"/>
            <a:ext cx="6192688" cy="2160240"/>
          </a:xfrm>
          <a:prstGeom prst="wave">
            <a:avLst>
              <a:gd name="adj1" fmla="val 9973"/>
              <a:gd name="adj2" fmla="val 0"/>
            </a:avLst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Слесарная операция по снятию лишнего слоя с поверхности  металла при помощи напильника?  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91680" y="5159519"/>
            <a:ext cx="6264696" cy="1224136"/>
          </a:xfrm>
          <a:prstGeom prst="roundRect">
            <a:avLst/>
          </a:prstGeom>
          <a:solidFill>
            <a:srgbClr val="FFC000"/>
          </a:solidFill>
          <a:ln>
            <a:solidFill>
              <a:srgbClr val="F61CB8"/>
            </a:solidFill>
          </a:ln>
          <a:effectLst>
            <a:glow rad="101600">
              <a:srgbClr val="F61CB8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7937" y="2967335"/>
            <a:ext cx="6508128" cy="3508653"/>
          </a:xfrm>
          <a:prstGeom prst="rect">
            <a:avLst/>
          </a:prstGeom>
          <a:noFill/>
          <a:ln>
            <a:solidFill>
              <a:srgbClr val="FFCC66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endParaRPr lang="ru-RU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endParaRPr lang="ru-RU" sz="5400" b="1" dirty="0">
              <a:ln/>
              <a:solidFill>
                <a:schemeClr val="accent3"/>
              </a:solidFill>
            </a:endParaRPr>
          </a:p>
          <a:p>
            <a:pPr algn="ctr"/>
            <a:endParaRPr lang="ru-RU" sz="5400" b="1" cap="none" spc="0" dirty="0" smtClean="0">
              <a:ln/>
              <a:solidFill>
                <a:schemeClr val="accent3"/>
              </a:solidFill>
              <a:effectLst/>
            </a:endParaRPr>
          </a:p>
          <a:p>
            <a:pPr algn="ctr"/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   </a:t>
            </a:r>
            <a:r>
              <a:rPr lang="ru-RU" sz="6000" b="1" cap="none" spc="0" dirty="0" smtClean="0">
                <a:ln/>
                <a:solidFill>
                  <a:srgbClr val="1B303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ОПИЛИВАНИЕ</a:t>
            </a:r>
            <a:endParaRPr lang="ru-RU" sz="6000" b="1" cap="none" spc="0" dirty="0">
              <a:ln/>
              <a:solidFill>
                <a:srgbClr val="1B303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937" y="2666204"/>
            <a:ext cx="3629025" cy="2192184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528" y="2695496"/>
            <a:ext cx="3498936" cy="216289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401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404772" y="548680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835696" y="260648"/>
            <a:ext cx="6984776" cy="2880320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и третий 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 напильников с насечкой № 2 и 3 (n = 13…24),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применяемые 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чистового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опиливания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67744" y="5301208"/>
            <a:ext cx="5256584" cy="108012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684" y="3224996"/>
            <a:ext cx="6420900" cy="193973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648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392036" y="620688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835696" y="260648"/>
            <a:ext cx="6984776" cy="2880320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4,5, 6 классы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напильников применяемые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окончательной обработки и доводки поверхностей. Они имеют мелкую насечку: 42 – 80 зубьев на 10 мм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длины?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32196" y="5445224"/>
            <a:ext cx="5976664" cy="1152128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Бархатные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3080177"/>
            <a:ext cx="3810000" cy="223595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732" y="3199792"/>
            <a:ext cx="3198440" cy="213742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397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702863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опиливания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наружных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внутренних плоских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поверхностей?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63688" y="5483791"/>
            <a:ext cx="6480720" cy="1051195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Плоские  </a:t>
            </a:r>
            <a:endParaRPr lang="ru-RU" sz="4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3162814"/>
            <a:ext cx="5638800" cy="2121673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05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распиливания квадратных и прямоугольных проёмов и пазов, узких плоских наружных  поверхностей?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79712" y="5301208"/>
            <a:ext cx="5688632" cy="1152128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Квадратные  </a:t>
            </a:r>
            <a:endParaRPr lang="ru-RU" sz="60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652" y="2766325"/>
            <a:ext cx="3384376" cy="212596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049" y="3053960"/>
            <a:ext cx="3672408" cy="183832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503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распиливания отверстий и пазов с углами более 60 градусов?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03424" y="5445224"/>
            <a:ext cx="6336704" cy="108012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Трёхгранные </a:t>
            </a:r>
            <a:endParaRPr lang="ru-RU" sz="4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19" y="2996952"/>
            <a:ext cx="7344816" cy="2239874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9283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611560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979712" y="260648"/>
            <a:ext cx="6840760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распиливания круглых и овальных  отверстий, а также вогнутых поверхностей малого радиуса закругления?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3688" y="5445224"/>
            <a:ext cx="6192688" cy="100811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861510"/>
            <a:ext cx="4344144" cy="2271746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954740"/>
            <a:ext cx="2736304" cy="214763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026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755576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123728" y="260648"/>
            <a:ext cx="6696744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опиливания вогнутых поверхностей большого радиуса закругления и галтелей?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79712" y="5229200"/>
            <a:ext cx="6408712" cy="1296144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Полукруглые </a:t>
            </a:r>
            <a:endParaRPr lang="ru-RU" sz="60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068959"/>
            <a:ext cx="2664296" cy="187112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770889"/>
            <a:ext cx="4572000" cy="231429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408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37227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835696" y="260649"/>
            <a:ext cx="6912768" cy="2718550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опиливания зубьев зубчатых колёс, звёздочек, для распиливания профильных пазов и поверхностей, расположенных под острыми углами? 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443" y="3160128"/>
            <a:ext cx="2952328" cy="1997064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269305" y="5157192"/>
            <a:ext cx="5688632" cy="1224136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Ромбические</a:t>
            </a: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2852936"/>
            <a:ext cx="3998601" cy="2162091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089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0" y="216365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547664" y="188640"/>
            <a:ext cx="7145173" cy="3024336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напильников применяемые для опиливания </a:t>
            </a:r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внутренних  углов 10 градусов, узких пазов, зубьев зубчатых колёс, отделки углов в отверстиях с прямолинейными контурами? 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74656" y="5517232"/>
            <a:ext cx="6768752" cy="100811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Ножовочные </a:t>
            </a:r>
            <a:endParaRPr lang="ru-RU" sz="4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611" y="3194291"/>
            <a:ext cx="6624736" cy="216024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82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260648"/>
            <a:ext cx="6192688" cy="2630855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поверхности к опиливанию включает в себя?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212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38608" y="4115639"/>
            <a:ext cx="6912893" cy="1152128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от масла, грязи, окалин</a:t>
            </a:r>
            <a:endParaRPr lang="ru-RU" sz="36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7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-конечная звезда 2"/>
          <p:cNvSpPr/>
          <p:nvPr/>
        </p:nvSpPr>
        <p:spPr>
          <a:xfrm>
            <a:off x="647143" y="284613"/>
            <a:ext cx="1440160" cy="86409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олна 3"/>
          <p:cNvSpPr/>
          <p:nvPr/>
        </p:nvSpPr>
        <p:spPr>
          <a:xfrm>
            <a:off x="2051720" y="116632"/>
            <a:ext cx="6768752" cy="3168352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инструмент используемый  при опиливании, представляет собой стальной брусок, на рабочей поверхности которого нанесено большое количество насечек, образующих режущие зубья?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18099" y="5564642"/>
            <a:ext cx="6408712" cy="100811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0022" y="5571966"/>
            <a:ext cx="48648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</a:t>
            </a:r>
            <a:endParaRPr lang="ru-RU" sz="5400" b="1" cap="none" spc="0" dirty="0">
              <a:ln/>
              <a:solidFill>
                <a:srgbClr val="1B303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418" y="2996319"/>
            <a:ext cx="3662177" cy="2358471"/>
          </a:xfrm>
          <a:prstGeom prst="rect">
            <a:avLst/>
          </a:prstGeom>
          <a:ln>
            <a:solidFill>
              <a:srgbClr val="F61CB8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620000">
            <a:off x="5455499" y="3746488"/>
            <a:ext cx="365619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5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27784" y="332656"/>
            <a:ext cx="6192688" cy="1656184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Назовите приёмы опиливания?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212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58276"/>
            <a:ext cx="7133283" cy="2782892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1763688" y="4941168"/>
            <a:ext cx="0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1367644" y="5798011"/>
            <a:ext cx="2196244" cy="72008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Слево</a:t>
            </a:r>
            <a:r>
              <a:rPr lang="ru-RU" sz="2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право </a:t>
            </a:r>
            <a:endParaRPr lang="ru-RU" sz="2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74052" y="5742339"/>
            <a:ext cx="2088232" cy="831423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Справа на лево</a:t>
            </a:r>
            <a:endParaRPr lang="ru-RU" sz="2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4860032" y="4955423"/>
            <a:ext cx="72008" cy="772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6706637" y="5686668"/>
            <a:ext cx="2016224" cy="831423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</a:t>
            </a:r>
            <a:endParaRPr lang="ru-RU" sz="2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>
            <a:endCxn id="15" idx="0"/>
          </p:cNvCxnSpPr>
          <p:nvPr/>
        </p:nvCxnSpPr>
        <p:spPr>
          <a:xfrm>
            <a:off x="7236296" y="4914007"/>
            <a:ext cx="478453" cy="7726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819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611560" y="476672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051720" y="256203"/>
            <a:ext cx="6624736" cy="1872208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Назовите правильное положение работающего при опиливании?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212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041" y="2245801"/>
            <a:ext cx="7223415" cy="292361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477354" y="5286801"/>
            <a:ext cx="7272808" cy="1159813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Заготовка в тисках должна соответствовать росту работающего,  туловище в пол-оборота, ступни ног  на расстоянии 20-30 см одна от другой. </a:t>
            </a:r>
            <a:endParaRPr lang="ru-RU" sz="24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3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755576" y="420836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267743" y="256203"/>
            <a:ext cx="6537903" cy="1872208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Назовите как правильно берут напильник  при опиливании?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3212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75656" y="5157192"/>
            <a:ext cx="7329990" cy="147186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 берут правой рукой  так, чтобы правый палец  лежал сверху вдоль ручки, а ладонь её упиралась в конец.</a:t>
            </a:r>
            <a:endParaRPr lang="ru-RU" sz="2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005882"/>
            <a:ext cx="3963702" cy="2863278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94" y="2260992"/>
            <a:ext cx="3003153" cy="2608168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056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15616" y="404664"/>
            <a:ext cx="1296144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771800" y="260649"/>
            <a:ext cx="6048672" cy="1944216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опиливании опилки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другие отходы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необходимо убирать?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14" y="2204865"/>
            <a:ext cx="5544616" cy="3204345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907704" y="5733256"/>
            <a:ext cx="6120680" cy="72008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</a:t>
            </a:r>
            <a:r>
              <a:rPr lang="ru-RU" sz="4000" b="1" dirty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щеткой. </a:t>
            </a:r>
          </a:p>
        </p:txBody>
      </p:sp>
    </p:spTree>
    <p:extLst>
      <p:ext uri="{BB962C8B-B14F-4D97-AF65-F5344CB8AC3E}">
        <p14:creationId xmlns:p14="http://schemas.microsoft.com/office/powerpoint/2010/main" val="225291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90356" y="548680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1404808" y="255749"/>
            <a:ext cx="7427096" cy="2592288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инструмент с помощью которого производят контроль опиленной поверхности (проверяют параллельность сторон?)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61878"/>
            <a:ext cx="6840760" cy="2471688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524033" y="5661248"/>
            <a:ext cx="6336704" cy="936104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Штангенциркуль  </a:t>
            </a:r>
            <a:endParaRPr lang="ru-RU" sz="4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5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755576" y="512677"/>
            <a:ext cx="1440160" cy="936104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195736" y="260649"/>
            <a:ext cx="6552728" cy="2376264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инструмент используемый для проверки прямолинейности  опиленной поверхности?   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63688" y="5445224"/>
            <a:ext cx="6336704" cy="1008112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Лекальная линейка </a:t>
            </a:r>
            <a:endParaRPr lang="ru-RU" sz="48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068456"/>
            <a:ext cx="3528392" cy="1791651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96" y="2453201"/>
            <a:ext cx="3744416" cy="283845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0956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араллелограмм 4"/>
          <p:cNvSpPr/>
          <p:nvPr/>
        </p:nvSpPr>
        <p:spPr>
          <a:xfrm>
            <a:off x="1475656" y="660178"/>
            <a:ext cx="7200800" cy="5508611"/>
          </a:xfrm>
          <a:prstGeom prst="parallelogram">
            <a:avLst/>
          </a:prstGeom>
          <a:solidFill>
            <a:srgbClr val="0C4C17"/>
          </a:solidFill>
          <a:ln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perspectiveFront"/>
            <a:lightRig rig="harsh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FFFF00"/>
                </a:solidFill>
              </a:rPr>
              <a:t> </a:t>
            </a:r>
            <a:endParaRPr lang="ru-RU" b="1" dirty="0">
              <a:ln/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06400" y="1844824"/>
            <a:ext cx="5851282" cy="313932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СПАСИБО </a:t>
            </a:r>
          </a:p>
          <a:p>
            <a:pPr algn="ctr"/>
            <a:r>
              <a:rPr lang="ru-RU" sz="6600" b="1" cap="none" spc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ЗА </a:t>
            </a:r>
            <a:endParaRPr lang="ru-RU" sz="6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 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1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332656"/>
            <a:ext cx="1080120" cy="1224136"/>
          </a:xfrm>
          <a:prstGeom prst="star5">
            <a:avLst/>
          </a:prstGeom>
          <a:solidFill>
            <a:schemeClr val="accent2">
              <a:lumMod val="5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3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601794" y="305761"/>
            <a:ext cx="6120680" cy="2420423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каких поверхностей применяют опиливание?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18017" y="5456789"/>
            <a:ext cx="4248473" cy="1044115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Криволинейных </a:t>
            </a:r>
            <a:endParaRPr lang="ru-RU" sz="40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03646" y="5473010"/>
            <a:ext cx="2479817" cy="1044116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Плоских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06070"/>
            <a:ext cx="3004104" cy="240377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034" y="2750701"/>
            <a:ext cx="3960440" cy="2403770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222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971600" y="404664"/>
            <a:ext cx="1080120" cy="1152128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" name="Волна 2"/>
          <p:cNvSpPr/>
          <p:nvPr/>
        </p:nvSpPr>
        <p:spPr>
          <a:xfrm>
            <a:off x="2339752" y="260648"/>
            <a:ext cx="6408712" cy="1872208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ОПИЛИВАНИЕ </a:t>
            </a:r>
            <a:r>
              <a:rPr lang="ru-R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</a:t>
            </a:r>
            <a:r>
              <a:rPr lang="ru-R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БЫВАЕТ?  </a:t>
            </a:r>
            <a:endParaRPr lang="ru-R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12850" y="2492896"/>
            <a:ext cx="6192688" cy="1512168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67172" y="4437112"/>
            <a:ext cx="6192688" cy="1584176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0296" y="2787315"/>
            <a:ext cx="4357796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ЧИСТОВОЕ </a:t>
            </a:r>
            <a:endParaRPr lang="ru-RU" sz="5400" b="1" cap="none" spc="0" dirty="0">
              <a:ln/>
              <a:solidFill>
                <a:srgbClr val="1B303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12850" y="4830536"/>
            <a:ext cx="61394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ЧЕРНОВОЕ </a:t>
            </a:r>
            <a:endParaRPr lang="ru-RU" sz="5400" b="1" cap="none" spc="0" dirty="0">
              <a:ln/>
              <a:solidFill>
                <a:srgbClr val="1B303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4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296652"/>
            <a:ext cx="1152128" cy="1224136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339752" y="313587"/>
            <a:ext cx="6408712" cy="1908212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из каких частей состоит напильник? 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665" y="2790334"/>
            <a:ext cx="5407276" cy="11521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329" y="2914449"/>
            <a:ext cx="2591025" cy="7498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2389053"/>
            <a:ext cx="504056" cy="6480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859676" y="2940478"/>
            <a:ext cx="432048" cy="3240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8"/>
          <p:cNvSpPr/>
          <p:nvPr/>
        </p:nvSpPr>
        <p:spPr>
          <a:xfrm>
            <a:off x="1403648" y="1856905"/>
            <a:ext cx="576064" cy="7962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750299" y="2430079"/>
            <a:ext cx="432048" cy="338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2303748" y="1857123"/>
            <a:ext cx="1224136" cy="6662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915816" y="2389053"/>
            <a:ext cx="0" cy="8100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5141035" y="2255033"/>
            <a:ext cx="1519197" cy="5625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720613" y="2716352"/>
            <a:ext cx="180020" cy="6500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кругленный прямоугольник 17"/>
          <p:cNvSpPr/>
          <p:nvPr/>
        </p:nvSpPr>
        <p:spPr>
          <a:xfrm>
            <a:off x="6136024" y="2238734"/>
            <a:ext cx="376677" cy="8153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6148749" y="2814465"/>
            <a:ext cx="212509" cy="576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6525426" y="2294565"/>
            <a:ext cx="651587" cy="5253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6480211" y="2693947"/>
            <a:ext cx="263976" cy="423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7935024" y="2288936"/>
            <a:ext cx="864096" cy="5137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8100392" y="2646397"/>
            <a:ext cx="266680" cy="4709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809582" y="4123570"/>
            <a:ext cx="2340260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1- нос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809582" y="4628714"/>
            <a:ext cx="2549255" cy="7920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2-ребро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12108" y="5239694"/>
            <a:ext cx="2615776" cy="6862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 –грань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026573" y="4149560"/>
            <a:ext cx="2673506" cy="731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4-пятка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026572" y="4843650"/>
            <a:ext cx="3633659" cy="5771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5-хвостовик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99381" y="5340386"/>
            <a:ext cx="4680520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6-кольцо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1423" y="4347429"/>
            <a:ext cx="2292309" cy="5411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 ручка 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9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1411062" y="1124744"/>
            <a:ext cx="6912768" cy="5174706"/>
          </a:xfrm>
          <a:prstGeom prst="parallelogram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295" endPos="92000" dist="101600" dir="5400000" sy="-100000" algn="bl" rotWithShape="0"/>
          </a:effectLst>
          <a:scene3d>
            <a:camera prst="perspectiveBelow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404664"/>
            <a:ext cx="7128792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6600" b="1" cap="none" spc="0" dirty="0" smtClean="0">
              <a:ln/>
              <a:solidFill>
                <a:srgbClr val="F61CB8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ru-RU" sz="6600" b="1" cap="none" spc="0" dirty="0" smtClean="0">
                <a:ln/>
                <a:solidFill>
                  <a:srgbClr val="F61CB8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ВИДЫ </a:t>
            </a:r>
          </a:p>
          <a:p>
            <a:pPr algn="ctr"/>
            <a:r>
              <a:rPr lang="ru-RU" sz="6600" b="1" cap="none" spc="0" dirty="0" smtClean="0">
                <a:ln/>
                <a:solidFill>
                  <a:srgbClr val="F61CB8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НАСЕЧЕК</a:t>
            </a:r>
          </a:p>
          <a:p>
            <a:pPr algn="ctr"/>
            <a:r>
              <a:rPr lang="ru-RU" sz="6600" b="1" cap="none" spc="0" dirty="0" smtClean="0">
                <a:ln/>
                <a:solidFill>
                  <a:srgbClr val="F61CB8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НАПИЛЬНИКА </a:t>
            </a:r>
            <a:endParaRPr lang="ru-RU" sz="6600" b="1" cap="none" spc="0" dirty="0">
              <a:ln/>
              <a:solidFill>
                <a:srgbClr val="F61CB8"/>
              </a:solidFill>
              <a:effectLst/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1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187624" y="344393"/>
            <a:ext cx="864096" cy="1080120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051720" y="330781"/>
            <a:ext cx="6624736" cy="2234123"/>
          </a:xfrm>
          <a:prstGeom prst="wave">
            <a:avLst/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Насечки напильника образуют зубья которые обеспечивают? 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619672" y="5281590"/>
            <a:ext cx="6768752" cy="1224136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Снимают </a:t>
            </a:r>
            <a:r>
              <a:rPr lang="ru-RU" sz="3200" b="1" dirty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стружку с обрабатываемого материала.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793061"/>
            <a:ext cx="3768080" cy="2260371"/>
          </a:xfrm>
          <a:prstGeom prst="rect">
            <a:avLst/>
          </a:prstGeom>
          <a:ln>
            <a:solidFill>
              <a:srgbClr val="2336E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348880"/>
            <a:ext cx="3331096" cy="2736304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70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-конечная звезда 1"/>
          <p:cNvSpPr/>
          <p:nvPr/>
        </p:nvSpPr>
        <p:spPr>
          <a:xfrm>
            <a:off x="1043608" y="404664"/>
            <a:ext cx="936104" cy="1008112"/>
          </a:xfrm>
          <a:prstGeom prst="star5">
            <a:avLst/>
          </a:prstGeom>
          <a:solidFill>
            <a:schemeClr val="bg2">
              <a:lumMod val="10000"/>
            </a:schemeClr>
          </a:solidFill>
          <a:ln>
            <a:solidFill>
              <a:srgbClr val="F61CB8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Волна 2"/>
          <p:cNvSpPr/>
          <p:nvPr/>
        </p:nvSpPr>
        <p:spPr>
          <a:xfrm>
            <a:off x="2123728" y="248136"/>
            <a:ext cx="6624736" cy="2019046"/>
          </a:xfrm>
          <a:prstGeom prst="wave">
            <a:avLst>
              <a:gd name="adj1" fmla="val 5741"/>
              <a:gd name="adj2" fmla="val 0"/>
            </a:avLst>
          </a:prstGeom>
          <a:solidFill>
            <a:schemeClr val="accent4">
              <a:lumMod val="50000"/>
            </a:schemeClr>
          </a:solidFill>
          <a:ln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Насечка предназначенная для обработки цветных металлов </a:t>
            </a:r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сплавов (латуни, цинка, свинца,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алюминия, бронзы, меди </a:t>
            </a: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669" y="2204864"/>
            <a:ext cx="2700300" cy="4248472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788024" y="3356992"/>
            <a:ext cx="3744416" cy="1800200"/>
          </a:xfrm>
          <a:prstGeom prst="roundRect">
            <a:avLst/>
          </a:prstGeom>
          <a:solidFill>
            <a:srgbClr val="FFCC66"/>
          </a:solidFill>
          <a:ln>
            <a:solidFill>
              <a:srgbClr val="F61CB8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1B30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Одинарная  </a:t>
            </a:r>
            <a:endParaRPr lang="ru-RU" sz="4000" b="1" dirty="0">
              <a:solidFill>
                <a:srgbClr val="1B30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674</Words>
  <Application>Microsoft Office PowerPoint</Application>
  <PresentationFormat>Экран (4:3)</PresentationFormat>
  <Paragraphs>147</Paragraphs>
  <Slides>36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Mistral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62</cp:revision>
  <dcterms:created xsi:type="dcterms:W3CDTF">2014-11-07T17:01:55Z</dcterms:created>
  <dcterms:modified xsi:type="dcterms:W3CDTF">2016-02-22T08:10:23Z</dcterms:modified>
</cp:coreProperties>
</file>