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70" r:id="rId3"/>
    <p:sldId id="271" r:id="rId4"/>
    <p:sldId id="280" r:id="rId5"/>
    <p:sldId id="281" r:id="rId6"/>
    <p:sldId id="282" r:id="rId7"/>
    <p:sldId id="277" r:id="rId8"/>
    <p:sldId id="283" r:id="rId9"/>
    <p:sldId id="272" r:id="rId10"/>
    <p:sldId id="273" r:id="rId11"/>
    <p:sldId id="279" r:id="rId12"/>
    <p:sldId id="288" r:id="rId13"/>
    <p:sldId id="289" r:id="rId14"/>
    <p:sldId id="274" r:id="rId15"/>
    <p:sldId id="28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pPr/>
              <a:t>16.01.2020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pPr/>
              <a:t>16.01.2020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abalevsky.ru/photos/4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abalevsky.ru/photos/79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abalevsky.ru/photos/72.jp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abalevsky.ru/photos/91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balevsky.ru/photos/66.jpg" TargetMode="External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user\Desktop\&#1050;&#1054;&#1053;&#1050;&#1059;&#1056;&#1057;%20&#1055;&#1056;&#1045;&#1047;&#1045;&#1053;&#1058;&#1040;&#1062;&#1048;&#1049;%20&#1087;&#1086;%20&#1084;&#1091;&#1079;&#1099;&#1082;&#1077;%2029.10.2014\&#1050;&#1072;&#1073;&#1072;&#1083;&#1077;&#1074;&#1089;&#1082;&#1080;&#1081;%20&#1044;.&#1041;.%20110%20&#1083;&#1077;&#1090;\nashkray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kabalevsky.ru/photos/91.jp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jpeg"/><Relationship Id="rId1" Type="http://schemas.openxmlformats.org/officeDocument/2006/relationships/audio" Target="file:///C:\Users\user\Desktop\&#1050;&#1054;&#1053;&#1050;&#1059;&#1056;&#1057;%20&#1055;&#1056;&#1045;&#1047;&#1045;&#1053;&#1058;&#1040;&#1062;&#1048;&#1049;%20&#1087;&#1086;%20&#1084;&#1091;&#1079;&#1099;&#1082;&#1077;%2029.10.2014\&#1050;&#1072;&#1073;&#1072;&#1083;&#1077;&#1074;&#1089;&#1082;&#1080;&#1081;%20&#1044;.&#1041;.%20110%20&#1083;&#1077;&#1090;\schaste.mp3" TargetMode="External"/><Relationship Id="rId6" Type="http://schemas.openxmlformats.org/officeDocument/2006/relationships/image" Target="../media/image22.jpeg"/><Relationship Id="rId11" Type="http://schemas.openxmlformats.org/officeDocument/2006/relationships/hyperlink" Target="http://www.kabalevsky.ru/photos/81.jpg" TargetMode="External"/><Relationship Id="rId5" Type="http://schemas.openxmlformats.org/officeDocument/2006/relationships/hyperlink" Target="http://www.kabalevsky.ru/photos/84.jpg" TargetMode="External"/><Relationship Id="rId15" Type="http://schemas.openxmlformats.org/officeDocument/2006/relationships/hyperlink" Target="http://www.kabalevsky.ru/photos/50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21.jpeg"/><Relationship Id="rId9" Type="http://schemas.openxmlformats.org/officeDocument/2006/relationships/hyperlink" Target="http://www.kabalevsky.ru/photos/79.jpg" TargetMode="External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balevsky.ru/photos/81.jpg" TargetMode="Externa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esktop\&#1050;&#1054;&#1053;&#1050;&#1059;&#1056;&#1057;%20&#1055;&#1056;&#1045;&#1047;&#1045;&#1053;&#1058;&#1040;&#1062;&#1048;&#1049;%20&#1087;&#1086;%20&#1084;&#1091;&#1079;&#1099;&#1082;&#1077;%2029.10.2014\&#1050;&#1072;&#1073;&#1072;&#1083;&#1077;&#1074;&#1089;&#1082;&#1080;&#1081;%20&#1044;.&#1041;.%20110%20&#1083;&#1077;&#1090;\dobroeu3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abalevsky.ru/photos/28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kabalevsky.ru/photos/68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abalevsky.ru/photos/8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balevsky.ru/photos/78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0;&#1054;&#1053;&#1050;&#1059;&#1056;&#1057;%20&#1055;&#1056;&#1045;&#1047;&#1045;&#1053;&#1058;&#1040;&#1062;&#1048;&#1049;%20&#1087;&#1086;%20&#1084;&#1091;&#1079;&#1099;&#1082;&#1077;%2029.10.2014\&#1050;&#1072;&#1073;&#1072;&#1083;&#1077;&#1074;&#1089;&#1082;&#1080;&#1081;%20&#1044;.&#1041;.%20110%20&#1083;&#1077;&#1090;\schooly2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4" y="260648"/>
            <a:ext cx="11334126" cy="1333021"/>
          </a:xfrm>
        </p:spPr>
        <p:txBody>
          <a:bodyPr>
            <a:noAutofit/>
          </a:bodyPr>
          <a:lstStyle/>
          <a:p>
            <a:pPr algn="ctr"/>
            <a:r>
              <a:rPr lang="ru-RU" sz="5700" dirty="0" smtClean="0">
                <a:solidFill>
                  <a:srgbClr val="FFC000"/>
                </a:solidFill>
                <a:latin typeface="Monotype Corsiva" pitchFamily="66" charset="0"/>
              </a:rPr>
              <a:t>Дмитрий Борисович </a:t>
            </a:r>
            <a:r>
              <a:rPr lang="ru-RU" sz="5700" dirty="0" err="1" smtClean="0">
                <a:solidFill>
                  <a:srgbClr val="FFC000"/>
                </a:solidFill>
                <a:latin typeface="Monotype Corsiva" pitchFamily="66" charset="0"/>
              </a:rPr>
              <a:t>Кабалевский</a:t>
            </a:r>
            <a:r>
              <a:rPr lang="ru-RU" sz="57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br>
              <a:rPr lang="ru-RU" sz="5700" dirty="0" smtClean="0">
                <a:solidFill>
                  <a:srgbClr val="FFC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C000"/>
                </a:solidFill>
                <a:latin typeface="Monotype Corsiva" pitchFamily="66" charset="0"/>
              </a:rPr>
              <a:t>(115-лет со дня рождения)</a:t>
            </a:r>
            <a:endParaRPr lang="en-US" sz="4000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9543" y="5694717"/>
            <a:ext cx="5447211" cy="836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Составитель: </a:t>
            </a:r>
            <a:r>
              <a:rPr lang="ru-RU" sz="3200" dirty="0" smtClean="0">
                <a:latin typeface="Monotype Corsiva" pitchFamily="66" charset="0"/>
              </a:rPr>
              <a:t>ученица 4кл ДШИ «Свирель» Кучер Полина</a:t>
            </a:r>
            <a:endParaRPr lang="ru-RU" sz="3200" dirty="0" smtClean="0">
              <a:latin typeface="Monotype Corsiva" pitchFamily="66" charset="0"/>
            </a:endParaRPr>
          </a:p>
        </p:txBody>
      </p:sp>
      <p:pic>
        <p:nvPicPr>
          <p:cNvPr id="6" name="Рисунок 5" descr="http://www.kabalevsky.ru/photos/48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916" y="1606733"/>
            <a:ext cx="2255735" cy="32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429691" y="2286000"/>
            <a:ext cx="4338384" cy="43833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    </a:t>
            </a:r>
            <a:r>
              <a:rPr lang="ru-RU" sz="2400" dirty="0" smtClean="0"/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 Имя Дмитрия Борисовича </a:t>
            </a:r>
            <a:r>
              <a:rPr lang="ru-RU" sz="2400" dirty="0" err="1" smtClean="0">
                <a:solidFill>
                  <a:schemeClr val="tx1"/>
                </a:solidFill>
              </a:rPr>
              <a:t>Кабалевского</a:t>
            </a:r>
            <a:r>
              <a:rPr lang="ru-RU" sz="2400" dirty="0" smtClean="0">
                <a:solidFill>
                  <a:schemeClr val="tx1"/>
                </a:solidFill>
              </a:rPr>
              <a:t> знали в каждой семье, он нес людям радость и учил их радоваться, Он искренне верил, что « в нашем грядущем дети отучатся плакать и будут смеяться, </a:t>
            </a:r>
            <a:r>
              <a:rPr lang="ru-RU" sz="2400" dirty="0" err="1" smtClean="0">
                <a:solidFill>
                  <a:schemeClr val="tx1"/>
                </a:solidFill>
              </a:rPr>
              <a:t>эвонко-звонко</a:t>
            </a:r>
            <a:r>
              <a:rPr lang="ru-RU" sz="2400" dirty="0" smtClean="0">
                <a:solidFill>
                  <a:schemeClr val="tx1"/>
                </a:solidFill>
              </a:rPr>
              <a:t> смеяться….»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http://www.kabalevsky.ru/photos/79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4389" y="1772816"/>
            <a:ext cx="37751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30548" y="313224"/>
            <a:ext cx="9071572" cy="1043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Уникальность таланта Дмитрия Борисовича </a:t>
            </a:r>
            <a:r>
              <a:rPr kumimoji="0" lang="ru-RU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Кабалевского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492242" y="1996439"/>
            <a:ext cx="4297680" cy="441960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Почётный президент международного общества по музыкальному воспитанию, он пошёл работать школьным учителем, чтобы проверить свою концепцию по воспитанию детей и юношества. Итогами его работы стала программа по музыке, которую по праву называют «системой </a:t>
            </a:r>
            <a:r>
              <a:rPr lang="ru-RU" sz="2400" dirty="0" err="1" smtClean="0"/>
              <a:t>Кабалевского</a:t>
            </a:r>
            <a:r>
              <a:rPr lang="ru-RU" sz="2400" dirty="0" smtClean="0"/>
              <a:t>»</a:t>
            </a:r>
            <a:endParaRPr lang="ru-RU" dirty="0"/>
          </a:p>
        </p:txBody>
      </p:sp>
      <p:pic>
        <p:nvPicPr>
          <p:cNvPr id="10" name="Содержимое 9" descr="Дмитрий Кабалевский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497" y="1972491"/>
            <a:ext cx="3357153" cy="431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625599" y="404664"/>
            <a:ext cx="9071572" cy="1043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«Система  </a:t>
            </a:r>
            <a:r>
              <a:rPr kumimoji="0" lang="ru-RU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Кабалевского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» 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384663"/>
            <a:ext cx="7772399" cy="326353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1520" y="4898571"/>
            <a:ext cx="9170125" cy="172429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Д.Кабалевский</a:t>
            </a:r>
            <a:r>
              <a:rPr lang="ru-RU" sz="2400" dirty="0" smtClean="0"/>
              <a:t> награждён 2 орденами Ленина, другими орденами и медалями. Он - Народный артист СССР (1963), доктор искусствоведения (1965), действительный член Академии педагогических наук СССР (1971).</a:t>
            </a:r>
            <a:endParaRPr lang="ru-RU" sz="2400" dirty="0"/>
          </a:p>
        </p:txBody>
      </p:sp>
      <p:pic>
        <p:nvPicPr>
          <p:cNvPr id="4" name="Рисунок 3" descr="http://www.kabalevsky.ru/photos/7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7009" y="315040"/>
            <a:ext cx="3370625" cy="437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75520" y="2468880"/>
            <a:ext cx="5184576" cy="368109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Aharoni" pitchFamily="2" charset="-79"/>
              </a:rPr>
              <a:t>Послезавтра день моего рождения. Мне исполнится 78 лет. В последние годы я часто вспоминаю слова из «Записных книжек» </a:t>
            </a:r>
            <a:r>
              <a:rPr lang="ru-RU" sz="2400" dirty="0" err="1" smtClean="0">
                <a:solidFill>
                  <a:schemeClr val="tx1"/>
                </a:solidFill>
                <a:ea typeface="Times New Roman" pitchFamily="18" charset="0"/>
                <a:cs typeface="Aharoni" pitchFamily="2" charset="-79"/>
              </a:rPr>
              <a:t>Жюля</a:t>
            </a:r>
            <a:r>
              <a:rPr lang="ru-RU" sz="2400" dirty="0" smtClean="0">
                <a:solidFill>
                  <a:schemeClr val="tx1"/>
                </a:solidFill>
                <a:ea typeface="Times New Roman" pitchFamily="18" charset="0"/>
                <a:cs typeface="Aharoni" pitchFamily="2" charset="-79"/>
              </a:rPr>
              <a:t> Верна: «Как коротка жизнь, но как бесконечно долог путь от первого до последнего ее дня…»</a:t>
            </a:r>
            <a:endParaRPr lang="ru-RU" sz="2400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ru-RU" dirty="0"/>
          </a:p>
        </p:txBody>
      </p:sp>
      <p:pic>
        <p:nvPicPr>
          <p:cNvPr id="7" name="Содержимое 6" descr="http://www.kabalevsky.ru/photos/9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0149" y="1844824"/>
            <a:ext cx="308283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76055" y="6165304"/>
            <a:ext cx="5376597" cy="420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4032" y="6021289"/>
            <a:ext cx="580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Последняя прижизненная фотография</a:t>
            </a:r>
          </a:p>
          <a:p>
            <a:pPr algn="ctr"/>
            <a:r>
              <a:rPr lang="ru-RU" dirty="0" smtClean="0"/>
              <a:t> зима 1976-77 г.</a:t>
            </a:r>
            <a:endParaRPr lang="ru-RU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25599" y="404664"/>
            <a:ext cx="9071572" cy="1043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Воспоминание  </a:t>
            </a:r>
            <a:r>
              <a:rPr kumimoji="0" lang="ru-RU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Кабалевского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о себе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138" y="5029199"/>
            <a:ext cx="9366068" cy="12932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dirty="0" smtClean="0"/>
              <a:t>Дмитрий Борисович </a:t>
            </a:r>
            <a:r>
              <a:rPr lang="ru-RU" sz="2600" dirty="0" err="1" smtClean="0"/>
              <a:t>Кабалевский</a:t>
            </a:r>
            <a:r>
              <a:rPr lang="ru-RU" sz="2600" dirty="0" smtClean="0"/>
              <a:t> умер 14 февраля 1987 года. Похоронен в Москве на Новодевичьем кладбище. </a:t>
            </a:r>
          </a:p>
          <a:p>
            <a:pPr algn="ctr"/>
            <a:r>
              <a:rPr lang="ru-RU" sz="2600" dirty="0" smtClean="0"/>
              <a:t>Но музыка его живет, по его программе мы учились в школе и                 любим его песни.</a:t>
            </a:r>
          </a:p>
          <a:p>
            <a:endParaRPr lang="ru-RU" dirty="0"/>
          </a:p>
        </p:txBody>
      </p:sp>
      <p:pic>
        <p:nvPicPr>
          <p:cNvPr id="4" name="Рисунок 3" descr="http://www.kabalevsky.ru/photos/6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2975" y="888274"/>
            <a:ext cx="4022408" cy="382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nashkr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560629" y="6226629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519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1" y="142852"/>
            <a:ext cx="9071572" cy="13716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Фотографии...</a:t>
            </a:r>
            <a:endParaRPr lang="en-US" dirty="0">
              <a:latin typeface="Monotype Corsiva" pitchFamily="66" charset="0"/>
            </a:endParaRPr>
          </a:p>
        </p:txBody>
      </p:sp>
      <p:pic>
        <p:nvPicPr>
          <p:cNvPr id="9" name="Picture 8" descr="Piano &amp; violin 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5992" y="3813133"/>
            <a:ext cx="1701588" cy="1276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an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0518" y="5254955"/>
            <a:ext cx="2362200" cy="132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://www.kabalevsky.ru/photos/84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2047" y="3017521"/>
            <a:ext cx="2743199" cy="34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chas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1351621" y="6058990"/>
            <a:ext cx="629193" cy="629193"/>
          </a:xfrm>
          <a:prstGeom prst="rect">
            <a:avLst/>
          </a:prstGeom>
        </p:spPr>
      </p:pic>
      <p:pic>
        <p:nvPicPr>
          <p:cNvPr id="14" name="Рисунок 13" descr="http://www.kabalevsky.ru/images/0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4926" y="320312"/>
            <a:ext cx="2717074" cy="208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kabalevsky.ru/photos/79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2189" y="3113002"/>
            <a:ext cx="2455138" cy="33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kabalevsky.ru/photos/81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00832" y="411888"/>
            <a:ext cx="22065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kabalevsky.ru/photos/91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9223" y="347206"/>
            <a:ext cx="1828800" cy="242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kabalevsky.ru/photos/50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06000" y="2769326"/>
            <a:ext cx="2286000" cy="302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75520" y="2834640"/>
            <a:ext cx="5184576" cy="3315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    </a:t>
            </a:r>
            <a:r>
              <a:rPr lang="ru-RU" sz="2800" dirty="0" smtClean="0">
                <a:solidFill>
                  <a:schemeClr val="tx1"/>
                </a:solidFill>
              </a:rPr>
              <a:t>30 декабря 2019 года исполнится 115 лет со дня рождения выдающегося композитора современности Дмитрия Борисовича </a:t>
            </a:r>
            <a:r>
              <a:rPr lang="ru-RU" sz="2800" dirty="0" err="1" smtClean="0">
                <a:solidFill>
                  <a:schemeClr val="tx1"/>
                </a:solidFill>
              </a:rPr>
              <a:t>Кабалевского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http://www.kabalevsky.ru/photos/81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4484" y="1920240"/>
            <a:ext cx="3433367" cy="47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28799" y="228600"/>
            <a:ext cx="907157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Юбилейный год композитора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dobroeu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286309" y="5789023"/>
            <a:ext cx="587828" cy="58782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22720" y="2168435"/>
            <a:ext cx="4297680" cy="415616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400" b="1" dirty="0" err="1" smtClean="0"/>
              <a:t>Кабалевский</a:t>
            </a:r>
            <a:r>
              <a:rPr lang="ru-RU" sz="2400" b="1" dirty="0" smtClean="0"/>
              <a:t> Дмитрий Борисович</a:t>
            </a:r>
            <a:r>
              <a:rPr lang="ru-RU" sz="2400" dirty="0" smtClean="0"/>
              <a:t> (17[30].12.1904, Санкт-Петербург — 14.02.1987, Москва) — русский композитор, педагог, общественный деятель. </a:t>
            </a:r>
          </a:p>
          <a:p>
            <a:pPr>
              <a:buNone/>
            </a:pPr>
            <a:r>
              <a:rPr lang="ru-RU" sz="2400" dirty="0" smtClean="0"/>
              <a:t>    Один из наиболее выдающихся деятелей русской музыкальной культуры советского периода.</a:t>
            </a:r>
          </a:p>
          <a:p>
            <a:endParaRPr lang="ru-RU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Краткая биография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Содержимое 5" descr="http://world-shake.ru/resources/3862-original.jpe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2010" y="1910443"/>
            <a:ext cx="2961509" cy="416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upload.wikimedia.org/wikipedia/commons/8/8f/Boris_Klavdievich_Kabalevsky%2C_Dmitri_Kabalevsky%2C_Elena_Kabalevsky._St._Petersburg%2C_19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970" y="2220685"/>
            <a:ext cx="3696789" cy="2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1074" y="5404898"/>
            <a:ext cx="5251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Борис </a:t>
            </a:r>
            <a:r>
              <a:rPr lang="ru-RU" dirty="0" err="1" smtClean="0"/>
              <a:t>Клавдиевич</a:t>
            </a:r>
            <a:r>
              <a:rPr lang="ru-RU" dirty="0" smtClean="0"/>
              <a:t> </a:t>
            </a:r>
            <a:r>
              <a:rPr lang="ru-RU" dirty="0" err="1" smtClean="0"/>
              <a:t>Кабалевский</a:t>
            </a:r>
            <a:r>
              <a:rPr lang="ru-RU" dirty="0" smtClean="0"/>
              <a:t>  (отец)</a:t>
            </a:r>
          </a:p>
          <a:p>
            <a:pPr algn="ctr"/>
            <a:r>
              <a:rPr lang="ru-RU" dirty="0" smtClean="0"/>
              <a:t>с сыном Дмитрием и дочерью Еленой (1909 год). </a:t>
            </a:r>
            <a:endParaRPr lang="ru-RU" dirty="0"/>
          </a:p>
        </p:txBody>
      </p:sp>
      <p:pic>
        <p:nvPicPr>
          <p:cNvPr id="7" name="Содержимое 6" descr="https://upload.wikimedia.org/wikipedia/commons/e/e1/Nadezhda_Kabalevsky%2C_Dmitry_Kabalevsky%2C_Elena_Kabalevsky._St._Petersburg%2C_191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926" y="2338251"/>
            <a:ext cx="4088673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74229" y="5365710"/>
            <a:ext cx="5290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Надежда Александровна </a:t>
            </a:r>
            <a:r>
              <a:rPr lang="ru-RU" dirty="0" err="1" smtClean="0"/>
              <a:t>Кабалевская</a:t>
            </a:r>
            <a:r>
              <a:rPr lang="ru-RU" dirty="0" smtClean="0"/>
              <a:t>  (мать)</a:t>
            </a:r>
          </a:p>
          <a:p>
            <a:pPr algn="ctr"/>
            <a:r>
              <a:rPr lang="ru-RU" dirty="0" smtClean="0"/>
              <a:t> с сыном Дмитрием и дочерью Еленой (1911 год). </a:t>
            </a:r>
            <a:endParaRPr lang="ru-R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3505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Семья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Д.Б.Кабалевского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17921" y="2129246"/>
            <a:ext cx="4545873" cy="41539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/>
              <a:t>    </a:t>
            </a:r>
            <a:r>
              <a:rPr lang="ru-RU" sz="2400" dirty="0" smtClean="0"/>
              <a:t>Д. Б. </a:t>
            </a:r>
            <a:r>
              <a:rPr lang="ru-RU" sz="2400" dirty="0" err="1" smtClean="0"/>
              <a:t>Кабалевский</a:t>
            </a:r>
            <a:r>
              <a:rPr lang="ru-RU" sz="2400" dirty="0" smtClean="0"/>
              <a:t> учился до переезда в  Москву — в трехклассном городском училище и в  1-й Петроградской классической гимназии. В Москве окончил 35 сов. школу II ступени (1922 г.). Музыкальное образование получил в 3-й музыкальной школе и музыкальном техникуме имени А.Н.Скрябина                  (окончил в 1925). </a:t>
            </a:r>
          </a:p>
          <a:p>
            <a:endParaRPr lang="ru-RU" dirty="0"/>
          </a:p>
        </p:txBody>
      </p:sp>
      <p:pic>
        <p:nvPicPr>
          <p:cNvPr id="5" name="Содержимое 4" descr="https://upload.wikimedia.org/wikipedia/commons/thumb/c/ca/Dmitry_Kabalevsky._Certificate_of_completion_of_primary_school._1904.jpg/320px-Dmitry_Kabalevsky._Certificate_of_completion_of_primary_school._19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37360"/>
            <a:ext cx="3905793" cy="487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3505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Свидетельство об окончании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начальной школы. 1915 год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867989"/>
            <a:ext cx="5525589" cy="44566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Д. Б. </a:t>
            </a:r>
            <a:r>
              <a:rPr lang="ru-RU" sz="2400" dirty="0" err="1" smtClean="0"/>
              <a:t>Кабалевский</a:t>
            </a:r>
            <a:r>
              <a:rPr lang="ru-RU" sz="2400" dirty="0" smtClean="0"/>
              <a:t> с отличием окончил Московскую консерваторию имени П.И.Чайковского (ученик Н. Я. </a:t>
            </a:r>
            <a:r>
              <a:rPr lang="ru-RU" sz="2400" dirty="0" err="1" smtClean="0"/>
              <a:t>Мясковского</a:t>
            </a:r>
            <a:r>
              <a:rPr lang="ru-RU" sz="2400" dirty="0" smtClean="0"/>
              <a:t> по композиции, окончил в 1929 г.; А. Б. </a:t>
            </a:r>
            <a:r>
              <a:rPr lang="ru-RU" sz="2400" dirty="0" err="1" smtClean="0"/>
              <a:t>Гольденвейзера</a:t>
            </a:r>
            <a:r>
              <a:rPr lang="ru-RU" sz="2400" dirty="0" smtClean="0"/>
              <a:t> по фортепьяно, окончил в 1930 г.), его имя занесено на золотую доску консерватории, где стоит рядом с именами самых знаменитых ее воспитанников. Преподаватель консерватории с 1932 года, профессор с  1939 года (до 1980 года). </a:t>
            </a:r>
            <a:endParaRPr lang="ru-RU" sz="24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Имя композитора занесено </a:t>
            </a:r>
            <a:b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на золотую доску консерватории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Содержимое 5" descr="http://www.kabalevsky.ru/photos/2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515" y="1763487"/>
            <a:ext cx="2991394" cy="431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endParaRPr lang="ru-RU" dirty="0"/>
          </a:p>
        </p:txBody>
      </p:sp>
      <p:pic>
        <p:nvPicPr>
          <p:cNvPr id="5" name="Содержимое 4" descr="http://www.kabalevsky.ru/photos/6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4719" y="1737361"/>
            <a:ext cx="5721532" cy="4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0869" y="6078974"/>
            <a:ext cx="9059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Д.Д.Шостакович, </a:t>
            </a:r>
            <a:r>
              <a:rPr lang="ru-RU" sz="2400" dirty="0" err="1" smtClean="0"/>
              <a:t>Д.Б.Кабалевский</a:t>
            </a:r>
            <a:r>
              <a:rPr lang="ru-RU" sz="2400" dirty="0" smtClean="0"/>
              <a:t>, Ю.А.Гагарин 1966 год</a:t>
            </a:r>
            <a:endParaRPr lang="ru-RU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505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Встречи со знаменитыми людьми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468" y="3592285"/>
            <a:ext cx="10437223" cy="32657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/>
              <a:t>    </a:t>
            </a:r>
            <a:r>
              <a:rPr lang="ru-RU" sz="2400" dirty="0" smtClean="0"/>
              <a:t>  </a:t>
            </a:r>
            <a:r>
              <a:rPr lang="ru-RU" sz="2400" dirty="0" smtClean="0">
                <a:solidFill>
                  <a:schemeClr val="tx1"/>
                </a:solidFill>
              </a:rPr>
              <a:t> Во всем мире его имя ассоциируется с молодостью и молодежью, хотя среди его сочинений – 4 симфонии, 2 струнных квартета, 7 инструментальных концертов, 7 опер и оперетта, кантаты и оратории, романсы и вокальные циклы, музыка к 14 кинофильмам и 18 драматическим спектаклям, к </a:t>
            </a:r>
            <a:r>
              <a:rPr lang="ru-RU" sz="2400" dirty="0" err="1" smtClean="0">
                <a:solidFill>
                  <a:schemeClr val="tx1"/>
                </a:solidFill>
              </a:rPr>
              <a:t>радиокомпозициям</a:t>
            </a:r>
            <a:r>
              <a:rPr lang="ru-RU" sz="2400" dirty="0" smtClean="0">
                <a:solidFill>
                  <a:schemeClr val="tx1"/>
                </a:solidFill>
              </a:rPr>
              <a:t>, более полутора десятков книг и несчетное количество статей. Однако из более чем 400 произведений основная часть сочинена для детей и юношества.             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Comic Sans MS" pitchFamily="66" charset="0"/>
            </a:endParaRPr>
          </a:p>
        </p:txBody>
      </p:sp>
      <p:pic>
        <p:nvPicPr>
          <p:cNvPr id="6" name="Рисунок 5" descr="http://www.kabalevsky.ru/photos/8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1637" y="188639"/>
            <a:ext cx="7104789" cy="35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1601" y="3879668"/>
            <a:ext cx="8055572" cy="2978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Предназначением всей жизни </a:t>
            </a:r>
            <a:r>
              <a:rPr lang="ru-RU" sz="2400" dirty="0" err="1" smtClean="0">
                <a:solidFill>
                  <a:schemeClr val="tx1"/>
                </a:solidFill>
              </a:rPr>
              <a:t>Кабалевского</a:t>
            </a:r>
            <a:r>
              <a:rPr lang="ru-RU" sz="2400" dirty="0" smtClean="0">
                <a:solidFill>
                  <a:schemeClr val="tx1"/>
                </a:solidFill>
              </a:rPr>
              <a:t> стало быть Учителем в самом всеобъемлющем смысле этого слова.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В нашей стране не было школы или пионерского лагеря, Дома творчества или музыкальной студии, где не звучала бы его музыка и особенно – песни. Много лет с телевизионного экрана не сходило его лицо, по радио звучал его голос. 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www.kabalevsky.ru/photos/7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691" y="188639"/>
            <a:ext cx="6528725" cy="33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chooly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364685" y="6072052"/>
            <a:ext cx="629194" cy="629194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Ноты: 16 x 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музыкальном стиле (макет со скрипичным ключом)</Template>
  <TotalTime>0</TotalTime>
  <Words>390</Words>
  <Application>Microsoft Office PowerPoint</Application>
  <PresentationFormat>Произвольный</PresentationFormat>
  <Paragraphs>36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Ноты: 16 x 9</vt:lpstr>
      <vt:lpstr>Дмитрий Борисович Кабалевский  (115-лет со дня рождения)</vt:lpstr>
      <vt:lpstr>Слайд 2</vt:lpstr>
      <vt:lpstr>Краткая биография</vt:lpstr>
      <vt:lpstr>Слайд 4</vt:lpstr>
      <vt:lpstr>Слайд 5</vt:lpstr>
      <vt:lpstr>Имя композитора занесено  на золотую доску консерватории</vt:lpstr>
      <vt:lpstr>Слайд 7</vt:lpstr>
      <vt:lpstr>Слайд 8</vt:lpstr>
      <vt:lpstr>Слайд 9</vt:lpstr>
      <vt:lpstr>Слайд 10</vt:lpstr>
      <vt:lpstr>Слайд 11</vt:lpstr>
      <vt:lpstr>       </vt:lpstr>
      <vt:lpstr>Слайд 13</vt:lpstr>
      <vt:lpstr>Слайд 14</vt:lpstr>
      <vt:lpstr>Фотографии...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2014-10-10T12:04:24Z</dcterms:created>
  <dcterms:modified xsi:type="dcterms:W3CDTF">2020-01-16T09:41:54Z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