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3"/>
  </p:notesMasterIdLst>
  <p:sldIdLst>
    <p:sldId id="256" r:id="rId2"/>
    <p:sldId id="259" r:id="rId3"/>
    <p:sldId id="262" r:id="rId4"/>
    <p:sldId id="257" r:id="rId5"/>
    <p:sldId id="258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83" r:id="rId14"/>
    <p:sldId id="284" r:id="rId15"/>
    <p:sldId id="285" r:id="rId16"/>
    <p:sldId id="286" r:id="rId17"/>
    <p:sldId id="287" r:id="rId18"/>
    <p:sldId id="288" r:id="rId19"/>
    <p:sldId id="271" r:id="rId20"/>
    <p:sldId id="269" r:id="rId21"/>
    <p:sldId id="273" r:id="rId22"/>
    <p:sldId id="275" r:id="rId23"/>
    <p:sldId id="274" r:id="rId24"/>
    <p:sldId id="272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106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05F597-B45A-4053-A3F9-DDC34D2850FF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07E329-5476-4AD4-9CEF-5B288F2C3491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Ведущая деятельность игра.</a:t>
          </a:r>
          <a:endParaRPr lang="ru-RU" sz="1400" dirty="0">
            <a:solidFill>
              <a:schemeClr val="tx1"/>
            </a:solidFill>
          </a:endParaRPr>
        </a:p>
      </dgm:t>
    </dgm:pt>
    <dgm:pt modelId="{77280CAC-D192-4846-9C7F-5984BBE82035}" type="parTrans" cxnId="{E47B9A3B-A9CB-4C21-B9F6-EEEF0D0A1FAF}">
      <dgm:prSet/>
      <dgm:spPr/>
      <dgm:t>
        <a:bodyPr/>
        <a:lstStyle/>
        <a:p>
          <a:endParaRPr lang="ru-RU" sz="1400"/>
        </a:p>
      </dgm:t>
    </dgm:pt>
    <dgm:pt modelId="{ABFBC869-5677-4252-BF7E-A29E30825BB7}" type="sibTrans" cxnId="{E47B9A3B-A9CB-4C21-B9F6-EEEF0D0A1FAF}">
      <dgm:prSet/>
      <dgm:spPr/>
      <dgm:t>
        <a:bodyPr/>
        <a:lstStyle/>
        <a:p>
          <a:endParaRPr lang="ru-RU" sz="1400"/>
        </a:p>
      </dgm:t>
    </dgm:pt>
    <dgm:pt modelId="{5E4D7658-1F8B-43A5-A3F8-862511785F9C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0" i="0" u="none" dirty="0" smtClean="0">
              <a:solidFill>
                <a:schemeClr val="tx1"/>
              </a:solidFill>
            </a:rPr>
            <a:t>развивать движения детей, добиваться большей их координации, точности, быстроты;</a:t>
          </a:r>
          <a:r>
            <a:rPr lang="ru-RU" sz="1400" b="0" i="0" dirty="0" smtClean="0">
              <a:solidFill>
                <a:schemeClr val="tx1"/>
              </a:solidFill>
            </a:rPr>
            <a:t>​</a:t>
          </a:r>
          <a:endParaRPr lang="ru-RU" sz="1400" dirty="0">
            <a:solidFill>
              <a:schemeClr val="tx1"/>
            </a:solidFill>
          </a:endParaRPr>
        </a:p>
      </dgm:t>
    </dgm:pt>
    <dgm:pt modelId="{7F4B7132-3A0E-4AFE-B29C-3458C75FB78B}" type="parTrans" cxnId="{3A5014F2-AEE2-440A-954E-24871E32285B}">
      <dgm:prSet/>
      <dgm:spPr/>
      <dgm:t>
        <a:bodyPr/>
        <a:lstStyle/>
        <a:p>
          <a:endParaRPr lang="ru-RU" sz="1400"/>
        </a:p>
      </dgm:t>
    </dgm:pt>
    <dgm:pt modelId="{03289918-6498-4B49-AC17-6D901CB15EEC}" type="sibTrans" cxnId="{3A5014F2-AEE2-440A-954E-24871E32285B}">
      <dgm:prSet/>
      <dgm:spPr/>
      <dgm:t>
        <a:bodyPr/>
        <a:lstStyle/>
        <a:p>
          <a:endParaRPr lang="ru-RU" sz="1400"/>
        </a:p>
      </dgm:t>
    </dgm:pt>
    <dgm:pt modelId="{0948EBD5-1470-4F63-9D6D-58B2676F0D30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400" b="0" i="0" u="none" dirty="0" smtClean="0">
              <a:solidFill>
                <a:schemeClr val="tx1"/>
              </a:solidFill>
            </a:rPr>
            <a:t>• расширять представления детей об общественной жизни, природе, труде взрослых, воспитывать правильное отношение к ним</a:t>
          </a:r>
          <a:r>
            <a:rPr lang="ru-RU" sz="1400" b="0" i="0" u="none" dirty="0" smtClean="0"/>
            <a:t>;</a:t>
          </a:r>
          <a:r>
            <a:rPr lang="ru-RU" sz="1400" b="0" i="0" dirty="0" smtClean="0"/>
            <a:t>​</a:t>
          </a:r>
          <a:endParaRPr lang="ru-RU" sz="1400" dirty="0"/>
        </a:p>
      </dgm:t>
    </dgm:pt>
    <dgm:pt modelId="{980456A7-14D7-43C8-91C3-81D61B6EA15D}" type="parTrans" cxnId="{92A9482A-F959-46A2-B62D-209C4C542DD9}">
      <dgm:prSet/>
      <dgm:spPr/>
      <dgm:t>
        <a:bodyPr/>
        <a:lstStyle/>
        <a:p>
          <a:endParaRPr lang="ru-RU" sz="1400"/>
        </a:p>
      </dgm:t>
    </dgm:pt>
    <dgm:pt modelId="{769FFEBC-50BE-4FBC-B80B-D7B2DAE8CF2C}" type="sibTrans" cxnId="{92A9482A-F959-46A2-B62D-209C4C542DD9}">
      <dgm:prSet/>
      <dgm:spPr/>
      <dgm:t>
        <a:bodyPr/>
        <a:lstStyle/>
        <a:p>
          <a:endParaRPr lang="ru-RU" sz="1400"/>
        </a:p>
      </dgm:t>
    </dgm:pt>
    <dgm:pt modelId="{0EFEEA5B-E9F4-433D-8C0A-2A261B871DFD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0" i="0" u="none" dirty="0" smtClean="0">
              <a:solidFill>
                <a:schemeClr val="tx1"/>
              </a:solidFill>
            </a:rPr>
            <a:t>• формировать у детей отдельные понятия, развивать логическое мышление;</a:t>
          </a:r>
          <a:r>
            <a:rPr lang="ru-RU" sz="1400" b="0" i="0" dirty="0" smtClean="0">
              <a:solidFill>
                <a:schemeClr val="tx1"/>
              </a:solidFill>
            </a:rPr>
            <a:t>​</a:t>
          </a:r>
          <a:r>
            <a:rPr lang="ru-RU" sz="1400" b="0" i="0" u="none" dirty="0" smtClean="0">
              <a:solidFill>
                <a:schemeClr val="tx1"/>
              </a:solidFill>
            </a:rPr>
            <a:t>развивать связную речь детей;</a:t>
          </a:r>
          <a:r>
            <a:rPr lang="ru-RU" sz="1400" b="0" i="0" dirty="0" smtClean="0">
              <a:solidFill>
                <a:schemeClr val="tx1"/>
              </a:solidFill>
            </a:rPr>
            <a:t>​</a:t>
          </a:r>
          <a:endParaRPr lang="ru-RU" sz="1400" dirty="0">
            <a:solidFill>
              <a:schemeClr val="tx1"/>
            </a:solidFill>
          </a:endParaRPr>
        </a:p>
      </dgm:t>
    </dgm:pt>
    <dgm:pt modelId="{2548E05B-786E-4D92-AF0A-219C76E2F76A}" type="parTrans" cxnId="{16110423-E377-41FE-8244-B55911405AAA}">
      <dgm:prSet/>
      <dgm:spPr/>
      <dgm:t>
        <a:bodyPr/>
        <a:lstStyle/>
        <a:p>
          <a:endParaRPr lang="ru-RU" sz="1400"/>
        </a:p>
      </dgm:t>
    </dgm:pt>
    <dgm:pt modelId="{792F1154-2C4D-492F-B6DF-CA5E5EE6DEFD}" type="sibTrans" cxnId="{16110423-E377-41FE-8244-B55911405AAA}">
      <dgm:prSet/>
      <dgm:spPr/>
      <dgm:t>
        <a:bodyPr/>
        <a:lstStyle/>
        <a:p>
          <a:endParaRPr lang="ru-RU" sz="1400"/>
        </a:p>
      </dgm:t>
    </dgm:pt>
    <dgm:pt modelId="{528FB20E-98EC-44FA-B85D-9334324ACD8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0" i="0" u="none" dirty="0" smtClean="0">
              <a:solidFill>
                <a:schemeClr val="tx1"/>
              </a:solidFill>
            </a:rPr>
            <a:t>совершенствовать художественные умения в рисовании, пении, танце, чтении стихов,  </a:t>
          </a:r>
          <a:r>
            <a:rPr lang="ru-RU" sz="1200" b="0" i="0" u="none" dirty="0" err="1" smtClean="0">
              <a:solidFill>
                <a:schemeClr val="tx1"/>
              </a:solidFill>
            </a:rPr>
            <a:t>пересказывании</a:t>
          </a:r>
          <a:r>
            <a:rPr lang="ru-RU" sz="1200" b="0" i="0" u="none" dirty="0" smtClean="0">
              <a:solidFill>
                <a:schemeClr val="tx1"/>
              </a:solidFill>
            </a:rPr>
            <a:t>   сказок, рассказов, обогащать эстетические восприятия и переживания</a:t>
          </a:r>
          <a:r>
            <a:rPr lang="ru-RU" sz="1400" b="0" i="0" u="none" dirty="0" smtClean="0">
              <a:solidFill>
                <a:schemeClr val="tx1"/>
              </a:solidFill>
            </a:rPr>
            <a:t>;</a:t>
          </a:r>
          <a:r>
            <a:rPr lang="ru-RU" sz="1400" b="0" i="0" dirty="0" smtClean="0">
              <a:solidFill>
                <a:schemeClr val="tx1"/>
              </a:solidFill>
            </a:rPr>
            <a:t>​</a:t>
          </a:r>
          <a:endParaRPr lang="ru-RU" sz="1400" dirty="0">
            <a:solidFill>
              <a:schemeClr val="tx1"/>
            </a:solidFill>
          </a:endParaRPr>
        </a:p>
      </dgm:t>
    </dgm:pt>
    <dgm:pt modelId="{6CD06AD8-A055-4646-80D0-096AAADEAE9E}" type="parTrans" cxnId="{AB58DE0A-1588-4146-89A5-4FEF8098AAF9}">
      <dgm:prSet/>
      <dgm:spPr/>
      <dgm:t>
        <a:bodyPr/>
        <a:lstStyle/>
        <a:p>
          <a:endParaRPr lang="ru-RU" sz="1400"/>
        </a:p>
      </dgm:t>
    </dgm:pt>
    <dgm:pt modelId="{C664B0C6-253A-451E-A37C-8BC89467AA74}" type="sibTrans" cxnId="{AB58DE0A-1588-4146-89A5-4FEF8098AAF9}">
      <dgm:prSet/>
      <dgm:spPr/>
      <dgm:t>
        <a:bodyPr/>
        <a:lstStyle/>
        <a:p>
          <a:endParaRPr lang="ru-RU" sz="1400"/>
        </a:p>
      </dgm:t>
    </dgm:pt>
    <dgm:pt modelId="{CF19864E-84BD-48C8-B3EE-970FE84CE7BD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400" b="0" i="0" u="none" dirty="0" smtClean="0">
              <a:solidFill>
                <a:schemeClr val="tx1"/>
              </a:solidFill>
            </a:rPr>
            <a:t>воспитывать умение удерживать цель, следовать указаниям взрослого, сосредоточенность и целеустремлённость;</a:t>
          </a:r>
          <a:r>
            <a:rPr lang="ru-RU" sz="1400" b="0" i="0" dirty="0" smtClean="0">
              <a:solidFill>
                <a:schemeClr val="tx1"/>
              </a:solidFill>
            </a:rPr>
            <a:t>​</a:t>
          </a:r>
          <a:endParaRPr lang="ru-RU" sz="1400" dirty="0">
            <a:solidFill>
              <a:schemeClr val="tx1"/>
            </a:solidFill>
          </a:endParaRPr>
        </a:p>
      </dgm:t>
    </dgm:pt>
    <dgm:pt modelId="{CD6BD21C-EEF8-4A61-A6F3-A43177979CD0}" type="parTrans" cxnId="{43C65482-63A1-4659-B568-06AFE71AA145}">
      <dgm:prSet/>
      <dgm:spPr/>
      <dgm:t>
        <a:bodyPr/>
        <a:lstStyle/>
        <a:p>
          <a:endParaRPr lang="ru-RU" sz="1400"/>
        </a:p>
      </dgm:t>
    </dgm:pt>
    <dgm:pt modelId="{410034F0-FA1A-4A22-9036-D22FBD2D9E45}" type="sibTrans" cxnId="{43C65482-63A1-4659-B568-06AFE71AA145}">
      <dgm:prSet/>
      <dgm:spPr/>
      <dgm:t>
        <a:bodyPr/>
        <a:lstStyle/>
        <a:p>
          <a:endParaRPr lang="ru-RU" sz="1400"/>
        </a:p>
      </dgm:t>
    </dgm:pt>
    <dgm:pt modelId="{41819E12-2478-4F51-A822-97DD80DB3A01}">
      <dgm:prSet phldrT="[Текст]" custT="1"/>
      <dgm:spPr>
        <a:solidFill>
          <a:schemeClr val="accent1"/>
        </a:solidFill>
      </dgm:spPr>
      <dgm:t>
        <a:bodyPr/>
        <a:lstStyle/>
        <a:p>
          <a:pPr algn="l"/>
          <a:r>
            <a:rPr lang="ru-RU" sz="1400" b="0" i="1" u="none" dirty="0" smtClean="0">
              <a:solidFill>
                <a:schemeClr val="tx1"/>
              </a:solidFill>
            </a:rPr>
            <a:t>• воспитывать      </a:t>
          </a:r>
          <a:r>
            <a:rPr lang="ru-RU" sz="1400" b="0" i="1" u="none" dirty="0" err="1" smtClean="0">
              <a:solidFill>
                <a:schemeClr val="tx1"/>
              </a:solidFill>
            </a:rPr>
            <a:t>самостоятель</a:t>
          </a:r>
          <a:r>
            <a:rPr lang="ru-RU" sz="1400" b="0" i="1" u="none" dirty="0" smtClean="0">
              <a:solidFill>
                <a:schemeClr val="tx1"/>
              </a:solidFill>
            </a:rPr>
            <a:t> -</a:t>
          </a:r>
          <a:r>
            <a:rPr lang="ru-RU" sz="1400" b="0" i="1" u="none" dirty="0" err="1" smtClean="0">
              <a:solidFill>
                <a:schemeClr val="tx1"/>
              </a:solidFill>
            </a:rPr>
            <a:t>ность</a:t>
          </a:r>
          <a:r>
            <a:rPr lang="ru-RU" sz="1400" b="0" i="1" u="none" dirty="0" smtClean="0">
              <a:solidFill>
                <a:schemeClr val="tx1"/>
              </a:solidFill>
            </a:rPr>
            <a:t> и </a:t>
          </a:r>
          <a:r>
            <a:rPr lang="ru-RU" sz="1400" b="0" i="0" u="none" dirty="0" smtClean="0">
              <a:solidFill>
                <a:schemeClr val="tx1"/>
              </a:solidFill>
            </a:rPr>
            <a:t>быстроту движений, при </a:t>
          </a:r>
          <a:r>
            <a:rPr lang="ru-RU" sz="1400" b="0" i="0" u="none" dirty="0" err="1" smtClean="0">
              <a:solidFill>
                <a:schemeClr val="tx1"/>
              </a:solidFill>
            </a:rPr>
            <a:t>самообслужива</a:t>
          </a:r>
          <a:r>
            <a:rPr lang="ru-RU" sz="1400" b="0" i="0" u="none" dirty="0" smtClean="0">
              <a:solidFill>
                <a:schemeClr val="tx1"/>
              </a:solidFill>
            </a:rPr>
            <a:t> </a:t>
          </a:r>
          <a:r>
            <a:rPr lang="ru-RU" sz="1400" b="0" i="0" u="none" dirty="0" err="1" smtClean="0">
              <a:solidFill>
                <a:schemeClr val="tx1"/>
              </a:solidFill>
            </a:rPr>
            <a:t>нии</a:t>
          </a:r>
          <a:r>
            <a:rPr lang="ru-RU" sz="1400" b="0" i="0" u="none" dirty="0" smtClean="0">
              <a:solidFill>
                <a:schemeClr val="tx1"/>
              </a:solidFill>
            </a:rPr>
            <a:t>;</a:t>
          </a:r>
          <a:r>
            <a:rPr lang="ru-RU" sz="1400" b="0" i="0" dirty="0" smtClean="0">
              <a:solidFill>
                <a:schemeClr val="tx1"/>
              </a:solidFill>
            </a:rPr>
            <a:t>​</a:t>
          </a:r>
          <a:r>
            <a:rPr lang="ru-RU" sz="1400" b="0" i="0" u="none" dirty="0" smtClean="0">
              <a:solidFill>
                <a:schemeClr val="tx1"/>
              </a:solidFill>
            </a:rPr>
            <a:t>воспитывать у детей навыки коллективного труда</a:t>
          </a:r>
          <a:r>
            <a:rPr lang="ru-RU" sz="1400" b="0" i="0" dirty="0" smtClean="0"/>
            <a:t>​</a:t>
          </a:r>
          <a:endParaRPr lang="ru-RU" sz="1400" dirty="0"/>
        </a:p>
      </dgm:t>
    </dgm:pt>
    <dgm:pt modelId="{86DF7C5C-8E3A-4E9F-B69C-E6C49001ABAF}" type="parTrans" cxnId="{201AE7DD-8F83-412A-868C-61EDCE6300BD}">
      <dgm:prSet/>
      <dgm:spPr/>
      <dgm:t>
        <a:bodyPr/>
        <a:lstStyle/>
        <a:p>
          <a:endParaRPr lang="ru-RU" sz="1400"/>
        </a:p>
      </dgm:t>
    </dgm:pt>
    <dgm:pt modelId="{7058BA49-5A57-4BB6-BB65-35B9376B5970}" type="sibTrans" cxnId="{201AE7DD-8F83-412A-868C-61EDCE6300BD}">
      <dgm:prSet/>
      <dgm:spPr/>
      <dgm:t>
        <a:bodyPr/>
        <a:lstStyle/>
        <a:p>
          <a:endParaRPr lang="ru-RU" sz="1400"/>
        </a:p>
      </dgm:t>
    </dgm:pt>
    <dgm:pt modelId="{3E8B411F-DDEA-49CB-A434-3EDC5FD32185}" type="pres">
      <dgm:prSet presAssocID="{4505F597-B45A-4053-A3F9-DDC34D2850F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22894DE-6FCB-4B1B-97F9-E61A88D40E4E}" type="pres">
      <dgm:prSet presAssocID="{4A07E329-5476-4AD4-9CEF-5B288F2C3491}" presName="Parent" presStyleLbl="node0" presStyleIdx="0" presStyleCnt="1" custScaleX="83962" custScaleY="7367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CEDC8EF9-3A16-4A76-8C22-41CD1ABE1E66}" type="pres">
      <dgm:prSet presAssocID="{5E4D7658-1F8B-43A5-A3F8-862511785F9C}" presName="Accent1" presStyleCnt="0"/>
      <dgm:spPr/>
    </dgm:pt>
    <dgm:pt modelId="{90EC8894-4315-42C1-A851-BEADF639000E}" type="pres">
      <dgm:prSet presAssocID="{5E4D7658-1F8B-43A5-A3F8-862511785F9C}" presName="Accent" presStyleLbl="bgShp" presStyleIdx="0" presStyleCnt="6"/>
      <dgm:spPr/>
    </dgm:pt>
    <dgm:pt modelId="{3BB60B62-678F-45F6-A6B5-D282F89A9E43}" type="pres">
      <dgm:prSet presAssocID="{5E4D7658-1F8B-43A5-A3F8-862511785F9C}" presName="Child1" presStyleLbl="node1" presStyleIdx="0" presStyleCnt="6" custScaleX="135679" custScaleY="114757" custLinFactNeighborX="5557" custLinFactNeighborY="78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5E9CA-6F94-4616-A32D-76E2E0408EC6}" type="pres">
      <dgm:prSet presAssocID="{0948EBD5-1470-4F63-9D6D-58B2676F0D30}" presName="Accent2" presStyleCnt="0"/>
      <dgm:spPr/>
    </dgm:pt>
    <dgm:pt modelId="{E969C3F0-C3F1-4BC6-BEC9-9F543E981C2D}" type="pres">
      <dgm:prSet presAssocID="{0948EBD5-1470-4F63-9D6D-58B2676F0D30}" presName="Accent" presStyleLbl="bgShp" presStyleIdx="1" presStyleCnt="6"/>
      <dgm:spPr/>
    </dgm:pt>
    <dgm:pt modelId="{21C41839-0439-497A-BBE3-4890FCD0BBA4}" type="pres">
      <dgm:prSet presAssocID="{0948EBD5-1470-4F63-9D6D-58B2676F0D30}" presName="Child2" presStyleLbl="node1" presStyleIdx="1" presStyleCnt="6" custScaleX="119246" custScaleY="116627" custLinFactNeighborX="14201" custLinFactNeighborY="-10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2C405-67B2-477C-BD42-BCE56760C93D}" type="pres">
      <dgm:prSet presAssocID="{0EFEEA5B-E9F4-433D-8C0A-2A261B871DFD}" presName="Accent3" presStyleCnt="0"/>
      <dgm:spPr/>
    </dgm:pt>
    <dgm:pt modelId="{80239238-930C-4014-997E-80F20F244420}" type="pres">
      <dgm:prSet presAssocID="{0EFEEA5B-E9F4-433D-8C0A-2A261B871DFD}" presName="Accent" presStyleLbl="bgShp" presStyleIdx="2" presStyleCnt="6"/>
      <dgm:spPr/>
    </dgm:pt>
    <dgm:pt modelId="{FFB6C7E8-354B-4774-A679-6CF138C68353}" type="pres">
      <dgm:prSet presAssocID="{0EFEEA5B-E9F4-433D-8C0A-2A261B871DFD}" presName="Child3" presStyleLbl="node1" presStyleIdx="2" presStyleCnt="6" custScaleX="129916" custScaleY="123045" custLinFactNeighborX="12967" custLinFactNeighborY="-21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074AB-A712-468E-88D2-7138A4B9CA08}" type="pres">
      <dgm:prSet presAssocID="{528FB20E-98EC-44FA-B85D-9334324ACD8C}" presName="Accent4" presStyleCnt="0"/>
      <dgm:spPr/>
    </dgm:pt>
    <dgm:pt modelId="{B02C57F2-C5FD-468A-A33F-8D4AC3C8E900}" type="pres">
      <dgm:prSet presAssocID="{528FB20E-98EC-44FA-B85D-9334324ACD8C}" presName="Accent" presStyleLbl="bgShp" presStyleIdx="3" presStyleCnt="6"/>
      <dgm:spPr/>
    </dgm:pt>
    <dgm:pt modelId="{820D7E07-A9F9-4940-9510-D831035C362A}" type="pres">
      <dgm:prSet presAssocID="{528FB20E-98EC-44FA-B85D-9334324ACD8C}" presName="Child4" presStyleLbl="node1" presStyleIdx="3" presStyleCnt="6" custScaleX="136963" custScaleY="105897" custLinFactNeighborX="1853" custLinFactNeighborY="-21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D87B0-67EF-4AD6-8C20-BA72FC602AEC}" type="pres">
      <dgm:prSet presAssocID="{CF19864E-84BD-48C8-B3EE-970FE84CE7BD}" presName="Accent5" presStyleCnt="0"/>
      <dgm:spPr/>
    </dgm:pt>
    <dgm:pt modelId="{7359CCA4-258C-4984-A510-67DC7C42733F}" type="pres">
      <dgm:prSet presAssocID="{CF19864E-84BD-48C8-B3EE-970FE84CE7BD}" presName="Accent" presStyleLbl="bgShp" presStyleIdx="4" presStyleCnt="6"/>
      <dgm:spPr/>
    </dgm:pt>
    <dgm:pt modelId="{27FCA9F9-4AF0-4831-97A2-5C0D1914EFF6}" type="pres">
      <dgm:prSet presAssocID="{CF19864E-84BD-48C8-B3EE-970FE84CE7BD}" presName="Child5" presStyleLbl="node1" presStyleIdx="4" presStyleCnt="6" custScaleX="130437" custScaleY="124609" custLinFactNeighborX="-9879" custLinFactNeighborY="-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62907-DBC9-4D9D-B76C-D046B9764CFD}" type="pres">
      <dgm:prSet presAssocID="{41819E12-2478-4F51-A822-97DD80DB3A01}" presName="Accent6" presStyleCnt="0"/>
      <dgm:spPr/>
    </dgm:pt>
    <dgm:pt modelId="{6A4E5428-D795-4336-A2B3-7819F36A93CB}" type="pres">
      <dgm:prSet presAssocID="{41819E12-2478-4F51-A822-97DD80DB3A01}" presName="Accent" presStyleLbl="bgShp" presStyleIdx="5" presStyleCnt="6"/>
      <dgm:spPr/>
    </dgm:pt>
    <dgm:pt modelId="{88D4FC5F-A849-47DF-80F3-6C6D9249754D}" type="pres">
      <dgm:prSet presAssocID="{41819E12-2478-4F51-A822-97DD80DB3A01}" presName="Child6" presStyleLbl="node1" presStyleIdx="5" presStyleCnt="6" custScaleX="131322" custScaleY="126381" custLinFactNeighborX="-10503" custLinFactNeighborY="-36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E311A2-5C62-4087-B7A5-7F92FC0E5A1E}" type="presOf" srcId="{CF19864E-84BD-48C8-B3EE-970FE84CE7BD}" destId="{27FCA9F9-4AF0-4831-97A2-5C0D1914EFF6}" srcOrd="0" destOrd="0" presId="urn:microsoft.com/office/officeart/2011/layout/HexagonRadial"/>
    <dgm:cxn modelId="{4FA253B0-8991-42D5-B44B-CBDDB134EBC6}" type="presOf" srcId="{4505F597-B45A-4053-A3F9-DDC34D2850FF}" destId="{3E8B411F-DDEA-49CB-A434-3EDC5FD32185}" srcOrd="0" destOrd="0" presId="urn:microsoft.com/office/officeart/2011/layout/HexagonRadial"/>
    <dgm:cxn modelId="{43C65482-63A1-4659-B568-06AFE71AA145}" srcId="{4A07E329-5476-4AD4-9CEF-5B288F2C3491}" destId="{CF19864E-84BD-48C8-B3EE-970FE84CE7BD}" srcOrd="4" destOrd="0" parTransId="{CD6BD21C-EEF8-4A61-A6F3-A43177979CD0}" sibTransId="{410034F0-FA1A-4A22-9036-D22FBD2D9E45}"/>
    <dgm:cxn modelId="{84C9F933-269A-4E77-9132-C919D7A21220}" type="presOf" srcId="{0EFEEA5B-E9F4-433D-8C0A-2A261B871DFD}" destId="{FFB6C7E8-354B-4774-A679-6CF138C68353}" srcOrd="0" destOrd="0" presId="urn:microsoft.com/office/officeart/2011/layout/HexagonRadial"/>
    <dgm:cxn modelId="{16110423-E377-41FE-8244-B55911405AAA}" srcId="{4A07E329-5476-4AD4-9CEF-5B288F2C3491}" destId="{0EFEEA5B-E9F4-433D-8C0A-2A261B871DFD}" srcOrd="2" destOrd="0" parTransId="{2548E05B-786E-4D92-AF0A-219C76E2F76A}" sibTransId="{792F1154-2C4D-492F-B6DF-CA5E5EE6DEFD}"/>
    <dgm:cxn modelId="{9B7EFE01-1633-4A9E-8DC2-51C98718E2BC}" type="presOf" srcId="{0948EBD5-1470-4F63-9D6D-58B2676F0D30}" destId="{21C41839-0439-497A-BBE3-4890FCD0BBA4}" srcOrd="0" destOrd="0" presId="urn:microsoft.com/office/officeart/2011/layout/HexagonRadial"/>
    <dgm:cxn modelId="{201AE7DD-8F83-412A-868C-61EDCE6300BD}" srcId="{4A07E329-5476-4AD4-9CEF-5B288F2C3491}" destId="{41819E12-2478-4F51-A822-97DD80DB3A01}" srcOrd="5" destOrd="0" parTransId="{86DF7C5C-8E3A-4E9F-B69C-E6C49001ABAF}" sibTransId="{7058BA49-5A57-4BB6-BB65-35B9376B5970}"/>
    <dgm:cxn modelId="{F40933F3-2FC7-4D79-BC1F-DC127C0BE131}" type="presOf" srcId="{41819E12-2478-4F51-A822-97DD80DB3A01}" destId="{88D4FC5F-A849-47DF-80F3-6C6D9249754D}" srcOrd="0" destOrd="0" presId="urn:microsoft.com/office/officeart/2011/layout/HexagonRadial"/>
    <dgm:cxn modelId="{5A849251-44CE-49D2-B409-C7548B984419}" type="presOf" srcId="{528FB20E-98EC-44FA-B85D-9334324ACD8C}" destId="{820D7E07-A9F9-4940-9510-D831035C362A}" srcOrd="0" destOrd="0" presId="urn:microsoft.com/office/officeart/2011/layout/HexagonRadial"/>
    <dgm:cxn modelId="{92A9482A-F959-46A2-B62D-209C4C542DD9}" srcId="{4A07E329-5476-4AD4-9CEF-5B288F2C3491}" destId="{0948EBD5-1470-4F63-9D6D-58B2676F0D30}" srcOrd="1" destOrd="0" parTransId="{980456A7-14D7-43C8-91C3-81D61B6EA15D}" sibTransId="{769FFEBC-50BE-4FBC-B80B-D7B2DAE8CF2C}"/>
    <dgm:cxn modelId="{3A5014F2-AEE2-440A-954E-24871E32285B}" srcId="{4A07E329-5476-4AD4-9CEF-5B288F2C3491}" destId="{5E4D7658-1F8B-43A5-A3F8-862511785F9C}" srcOrd="0" destOrd="0" parTransId="{7F4B7132-3A0E-4AFE-B29C-3458C75FB78B}" sibTransId="{03289918-6498-4B49-AC17-6D901CB15EEC}"/>
    <dgm:cxn modelId="{33388A38-5A66-45B8-87D0-B1E233139FC6}" type="presOf" srcId="{4A07E329-5476-4AD4-9CEF-5B288F2C3491}" destId="{722894DE-6FCB-4B1B-97F9-E61A88D40E4E}" srcOrd="0" destOrd="0" presId="urn:microsoft.com/office/officeart/2011/layout/HexagonRadial"/>
    <dgm:cxn modelId="{425CB4BC-033B-4F38-BEBE-B37439CEEAB1}" type="presOf" srcId="{5E4D7658-1F8B-43A5-A3F8-862511785F9C}" destId="{3BB60B62-678F-45F6-A6B5-D282F89A9E43}" srcOrd="0" destOrd="0" presId="urn:microsoft.com/office/officeart/2011/layout/HexagonRadial"/>
    <dgm:cxn modelId="{E47B9A3B-A9CB-4C21-B9F6-EEEF0D0A1FAF}" srcId="{4505F597-B45A-4053-A3F9-DDC34D2850FF}" destId="{4A07E329-5476-4AD4-9CEF-5B288F2C3491}" srcOrd="0" destOrd="0" parTransId="{77280CAC-D192-4846-9C7F-5984BBE82035}" sibTransId="{ABFBC869-5677-4252-BF7E-A29E30825BB7}"/>
    <dgm:cxn modelId="{AB58DE0A-1588-4146-89A5-4FEF8098AAF9}" srcId="{4A07E329-5476-4AD4-9CEF-5B288F2C3491}" destId="{528FB20E-98EC-44FA-B85D-9334324ACD8C}" srcOrd="3" destOrd="0" parTransId="{6CD06AD8-A055-4646-80D0-096AAADEAE9E}" sibTransId="{C664B0C6-253A-451E-A37C-8BC89467AA74}"/>
    <dgm:cxn modelId="{48732E84-F306-4443-A31E-76EF5EDACFDE}" type="presParOf" srcId="{3E8B411F-DDEA-49CB-A434-3EDC5FD32185}" destId="{722894DE-6FCB-4B1B-97F9-E61A88D40E4E}" srcOrd="0" destOrd="0" presId="urn:microsoft.com/office/officeart/2011/layout/HexagonRadial"/>
    <dgm:cxn modelId="{A2055929-60E4-4A73-B023-B1A69326C1CE}" type="presParOf" srcId="{3E8B411F-DDEA-49CB-A434-3EDC5FD32185}" destId="{CEDC8EF9-3A16-4A76-8C22-41CD1ABE1E66}" srcOrd="1" destOrd="0" presId="urn:microsoft.com/office/officeart/2011/layout/HexagonRadial"/>
    <dgm:cxn modelId="{E689AF95-7BF4-44DE-B873-6712F97B1E8B}" type="presParOf" srcId="{CEDC8EF9-3A16-4A76-8C22-41CD1ABE1E66}" destId="{90EC8894-4315-42C1-A851-BEADF639000E}" srcOrd="0" destOrd="0" presId="urn:microsoft.com/office/officeart/2011/layout/HexagonRadial"/>
    <dgm:cxn modelId="{1790FDE2-2F0D-4F1F-8C72-E6E2BC00B706}" type="presParOf" srcId="{3E8B411F-DDEA-49CB-A434-3EDC5FD32185}" destId="{3BB60B62-678F-45F6-A6B5-D282F89A9E43}" srcOrd="2" destOrd="0" presId="urn:microsoft.com/office/officeart/2011/layout/HexagonRadial"/>
    <dgm:cxn modelId="{329D1F13-A513-433F-A288-C73515FD6C06}" type="presParOf" srcId="{3E8B411F-DDEA-49CB-A434-3EDC5FD32185}" destId="{7855E9CA-6F94-4616-A32D-76E2E0408EC6}" srcOrd="3" destOrd="0" presId="urn:microsoft.com/office/officeart/2011/layout/HexagonRadial"/>
    <dgm:cxn modelId="{375A7B69-9431-44AC-8258-845F6C175534}" type="presParOf" srcId="{7855E9CA-6F94-4616-A32D-76E2E0408EC6}" destId="{E969C3F0-C3F1-4BC6-BEC9-9F543E981C2D}" srcOrd="0" destOrd="0" presId="urn:microsoft.com/office/officeart/2011/layout/HexagonRadial"/>
    <dgm:cxn modelId="{EA37B134-AD27-462A-A4E4-148A4A2C01CE}" type="presParOf" srcId="{3E8B411F-DDEA-49CB-A434-3EDC5FD32185}" destId="{21C41839-0439-497A-BBE3-4890FCD0BBA4}" srcOrd="4" destOrd="0" presId="urn:microsoft.com/office/officeart/2011/layout/HexagonRadial"/>
    <dgm:cxn modelId="{6C6E8216-F566-49B5-A5A5-73F75C11601A}" type="presParOf" srcId="{3E8B411F-DDEA-49CB-A434-3EDC5FD32185}" destId="{63A2C405-67B2-477C-BD42-BCE56760C93D}" srcOrd="5" destOrd="0" presId="urn:microsoft.com/office/officeart/2011/layout/HexagonRadial"/>
    <dgm:cxn modelId="{E6645398-E19C-46E6-A75E-E7E73A8B21FB}" type="presParOf" srcId="{63A2C405-67B2-477C-BD42-BCE56760C93D}" destId="{80239238-930C-4014-997E-80F20F244420}" srcOrd="0" destOrd="0" presId="urn:microsoft.com/office/officeart/2011/layout/HexagonRadial"/>
    <dgm:cxn modelId="{3D28B19D-DF80-40EF-BB3A-0128A4CCC09E}" type="presParOf" srcId="{3E8B411F-DDEA-49CB-A434-3EDC5FD32185}" destId="{FFB6C7E8-354B-4774-A679-6CF138C68353}" srcOrd="6" destOrd="0" presId="urn:microsoft.com/office/officeart/2011/layout/HexagonRadial"/>
    <dgm:cxn modelId="{980F5CD0-C138-426A-BB4F-2C571544A330}" type="presParOf" srcId="{3E8B411F-DDEA-49CB-A434-3EDC5FD32185}" destId="{8D0074AB-A712-468E-88D2-7138A4B9CA08}" srcOrd="7" destOrd="0" presId="urn:microsoft.com/office/officeart/2011/layout/HexagonRadial"/>
    <dgm:cxn modelId="{B5203928-8A26-4031-9205-B7C6E4B00BFC}" type="presParOf" srcId="{8D0074AB-A712-468E-88D2-7138A4B9CA08}" destId="{B02C57F2-C5FD-468A-A33F-8D4AC3C8E900}" srcOrd="0" destOrd="0" presId="urn:microsoft.com/office/officeart/2011/layout/HexagonRadial"/>
    <dgm:cxn modelId="{782E4146-A8C4-4511-9A49-6EEB94D63DAB}" type="presParOf" srcId="{3E8B411F-DDEA-49CB-A434-3EDC5FD32185}" destId="{820D7E07-A9F9-4940-9510-D831035C362A}" srcOrd="8" destOrd="0" presId="urn:microsoft.com/office/officeart/2011/layout/HexagonRadial"/>
    <dgm:cxn modelId="{62DE65EF-F60B-4B9D-A7A9-4F299CDE4A4D}" type="presParOf" srcId="{3E8B411F-DDEA-49CB-A434-3EDC5FD32185}" destId="{586D87B0-67EF-4AD6-8C20-BA72FC602AEC}" srcOrd="9" destOrd="0" presId="urn:microsoft.com/office/officeart/2011/layout/HexagonRadial"/>
    <dgm:cxn modelId="{C43DCD0C-B15E-44F5-99E8-13095F5479A3}" type="presParOf" srcId="{586D87B0-67EF-4AD6-8C20-BA72FC602AEC}" destId="{7359CCA4-258C-4984-A510-67DC7C42733F}" srcOrd="0" destOrd="0" presId="urn:microsoft.com/office/officeart/2011/layout/HexagonRadial"/>
    <dgm:cxn modelId="{C715C3D8-734C-4D05-A998-6BFB5F7872AE}" type="presParOf" srcId="{3E8B411F-DDEA-49CB-A434-3EDC5FD32185}" destId="{27FCA9F9-4AF0-4831-97A2-5C0D1914EFF6}" srcOrd="10" destOrd="0" presId="urn:microsoft.com/office/officeart/2011/layout/HexagonRadial"/>
    <dgm:cxn modelId="{D06B007B-F854-468C-BD3B-163782D53202}" type="presParOf" srcId="{3E8B411F-DDEA-49CB-A434-3EDC5FD32185}" destId="{05262907-DBC9-4D9D-B76C-D046B9764CFD}" srcOrd="11" destOrd="0" presId="urn:microsoft.com/office/officeart/2011/layout/HexagonRadial"/>
    <dgm:cxn modelId="{285968C3-2443-496B-A0DF-F8318C5D93E1}" type="presParOf" srcId="{05262907-DBC9-4D9D-B76C-D046B9764CFD}" destId="{6A4E5428-D795-4336-A2B3-7819F36A93CB}" srcOrd="0" destOrd="0" presId="urn:microsoft.com/office/officeart/2011/layout/HexagonRadial"/>
    <dgm:cxn modelId="{41E0C302-5945-47F1-B31F-AFCF300DD659}" type="presParOf" srcId="{3E8B411F-DDEA-49CB-A434-3EDC5FD32185}" destId="{88D4FC5F-A849-47DF-80F3-6C6D9249754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894DE-6FCB-4B1B-97F9-E61A88D40E4E}">
      <dsp:nvSpPr>
        <dsp:cNvPr id="0" name=""/>
        <dsp:cNvSpPr/>
      </dsp:nvSpPr>
      <dsp:spPr>
        <a:xfrm>
          <a:off x="3371271" y="2123091"/>
          <a:ext cx="1945343" cy="1476544"/>
        </a:xfrm>
        <a:prstGeom prst="hexagon">
          <a:avLst>
            <a:gd name="adj" fmla="val 28570"/>
            <a:gd name="vf" fmla="val 1154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Ведущая деятельность игра.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73999" y="2352866"/>
        <a:ext cx="1339887" cy="1016994"/>
      </dsp:txXfrm>
    </dsp:sp>
    <dsp:sp modelId="{E969C3F0-C3F1-4BC6-BEC9-9F543E981C2D}">
      <dsp:nvSpPr>
        <dsp:cNvPr id="0" name=""/>
        <dsp:cNvSpPr/>
      </dsp:nvSpPr>
      <dsp:spPr>
        <a:xfrm>
          <a:off x="4636321" y="900348"/>
          <a:ext cx="874172" cy="7532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60B62-678F-45F6-A6B5-D282F89A9E43}">
      <dsp:nvSpPr>
        <dsp:cNvPr id="0" name=""/>
        <dsp:cNvSpPr/>
      </dsp:nvSpPr>
      <dsp:spPr>
        <a:xfrm>
          <a:off x="3165690" y="44145"/>
          <a:ext cx="2576151" cy="1885006"/>
        </a:xfrm>
        <a:prstGeom prst="hexagon">
          <a:avLst>
            <a:gd name="adj" fmla="val 28570"/>
            <a:gd name="vf" fmla="val 1154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</a:rPr>
            <a:t>развивать движения детей, добиваться большей их координации, точности, быстроты;</a:t>
          </a:r>
          <a:r>
            <a:rPr lang="ru-RU" sz="1400" b="0" i="0" kern="1200" dirty="0" smtClean="0">
              <a:solidFill>
                <a:schemeClr val="tx1"/>
              </a:solidFill>
            </a:rPr>
            <a:t>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559885" y="332583"/>
        <a:ext cx="1787761" cy="1308130"/>
      </dsp:txXfrm>
    </dsp:sp>
    <dsp:sp modelId="{80239238-930C-4014-997E-80F20F244420}">
      <dsp:nvSpPr>
        <dsp:cNvPr id="0" name=""/>
        <dsp:cNvSpPr/>
      </dsp:nvSpPr>
      <dsp:spPr>
        <a:xfrm>
          <a:off x="5656548" y="2308459"/>
          <a:ext cx="874172" cy="7532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41839-0439-497A-BBE3-4890FCD0BBA4}">
      <dsp:nvSpPr>
        <dsp:cNvPr id="0" name=""/>
        <dsp:cNvSpPr/>
      </dsp:nvSpPr>
      <dsp:spPr>
        <a:xfrm>
          <a:off x="5227160" y="892694"/>
          <a:ext cx="2264135" cy="1915723"/>
        </a:xfrm>
        <a:prstGeom prst="hexagon">
          <a:avLst>
            <a:gd name="adj" fmla="val 28570"/>
            <a:gd name="vf" fmla="val 11547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</a:rPr>
            <a:t>• расширять представления детей об общественной жизни, природе, труде взрослых, воспитывать правильное отношение к ним</a:t>
          </a:r>
          <a:r>
            <a:rPr lang="ru-RU" sz="1400" b="0" i="0" u="none" kern="1200" dirty="0" smtClean="0"/>
            <a:t>;</a:t>
          </a:r>
          <a:r>
            <a:rPr lang="ru-RU" sz="1400" b="0" i="0" kern="1200" dirty="0" smtClean="0"/>
            <a:t>​</a:t>
          </a:r>
          <a:endParaRPr lang="ru-RU" sz="1400" kern="1200" dirty="0"/>
        </a:p>
      </dsp:txBody>
      <dsp:txXfrm>
        <a:off x="5598279" y="1206704"/>
        <a:ext cx="1521897" cy="1287703"/>
      </dsp:txXfrm>
    </dsp:sp>
    <dsp:sp modelId="{B02C57F2-C5FD-468A-A33F-8D4AC3C8E900}">
      <dsp:nvSpPr>
        <dsp:cNvPr id="0" name=""/>
        <dsp:cNvSpPr/>
      </dsp:nvSpPr>
      <dsp:spPr>
        <a:xfrm>
          <a:off x="4947833" y="3897951"/>
          <a:ext cx="874172" cy="7532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6C7E8-354B-4774-A679-6CF138C68353}">
      <dsp:nvSpPr>
        <dsp:cNvPr id="0" name=""/>
        <dsp:cNvSpPr/>
      </dsp:nvSpPr>
      <dsp:spPr>
        <a:xfrm>
          <a:off x="5102433" y="2808418"/>
          <a:ext cx="2466728" cy="2021146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</a:rPr>
            <a:t>• формировать у детей отдельные понятия, развивать логическое мышление;</a:t>
          </a:r>
          <a:r>
            <a:rPr lang="ru-RU" sz="1400" b="0" i="0" kern="1200" dirty="0" smtClean="0">
              <a:solidFill>
                <a:schemeClr val="tx1"/>
              </a:solidFill>
            </a:rPr>
            <a:t>​</a:t>
          </a:r>
          <a:r>
            <a:rPr lang="ru-RU" sz="1400" b="0" i="0" u="none" kern="1200" dirty="0" smtClean="0">
              <a:solidFill>
                <a:schemeClr val="tx1"/>
              </a:solidFill>
            </a:rPr>
            <a:t>развивать связную речь детей;</a:t>
          </a:r>
          <a:r>
            <a:rPr lang="ru-RU" sz="1400" b="0" i="0" kern="1200" dirty="0" smtClean="0">
              <a:solidFill>
                <a:schemeClr val="tx1"/>
              </a:solidFill>
            </a:rPr>
            <a:t>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500474" y="3134558"/>
        <a:ext cx="1670646" cy="1368866"/>
      </dsp:txXfrm>
    </dsp:sp>
    <dsp:sp modelId="{7359CCA4-258C-4984-A510-67DC7C42733F}">
      <dsp:nvSpPr>
        <dsp:cNvPr id="0" name=""/>
        <dsp:cNvSpPr/>
      </dsp:nvSpPr>
      <dsp:spPr>
        <a:xfrm>
          <a:off x="3189788" y="4062947"/>
          <a:ext cx="874172" cy="7532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D7E07-A9F9-4940-9510-D831035C362A}">
      <dsp:nvSpPr>
        <dsp:cNvPr id="0" name=""/>
        <dsp:cNvSpPr/>
      </dsp:nvSpPr>
      <dsp:spPr>
        <a:xfrm>
          <a:off x="3083172" y="3960699"/>
          <a:ext cx="2600530" cy="1739471"/>
        </a:xfrm>
        <a:prstGeom prst="hexagon">
          <a:avLst>
            <a:gd name="adj" fmla="val 28570"/>
            <a:gd name="vf" fmla="val 11547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kern="1200" dirty="0" smtClean="0">
              <a:solidFill>
                <a:schemeClr val="tx1"/>
              </a:solidFill>
            </a:rPr>
            <a:t>совершенствовать художественные умения в рисовании, пении, танце, чтении стихов,  </a:t>
          </a:r>
          <a:r>
            <a:rPr lang="ru-RU" sz="1200" b="0" i="0" u="none" kern="1200" dirty="0" err="1" smtClean="0">
              <a:solidFill>
                <a:schemeClr val="tx1"/>
              </a:solidFill>
            </a:rPr>
            <a:t>пересказывании</a:t>
          </a:r>
          <a:r>
            <a:rPr lang="ru-RU" sz="1200" b="0" i="0" u="none" kern="1200" dirty="0" smtClean="0">
              <a:solidFill>
                <a:schemeClr val="tx1"/>
              </a:solidFill>
            </a:rPr>
            <a:t>   сказок, рассказов, обогащать эстетические восприятия и переживания</a:t>
          </a:r>
          <a:r>
            <a:rPr lang="ru-RU" sz="1400" b="0" i="0" u="none" kern="1200" dirty="0" smtClean="0">
              <a:solidFill>
                <a:schemeClr val="tx1"/>
              </a:solidFill>
            </a:rPr>
            <a:t>;</a:t>
          </a:r>
          <a:r>
            <a:rPr lang="ru-RU" sz="1400" b="0" i="0" kern="1200" dirty="0" smtClean="0">
              <a:solidFill>
                <a:schemeClr val="tx1"/>
              </a:solidFill>
            </a:rPr>
            <a:t>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465538" y="4216460"/>
        <a:ext cx="1835798" cy="1227949"/>
      </dsp:txXfrm>
    </dsp:sp>
    <dsp:sp modelId="{6A4E5428-D795-4336-A2B3-7819F36A93CB}">
      <dsp:nvSpPr>
        <dsp:cNvPr id="0" name=""/>
        <dsp:cNvSpPr/>
      </dsp:nvSpPr>
      <dsp:spPr>
        <a:xfrm>
          <a:off x="2152854" y="2655401"/>
          <a:ext cx="874172" cy="7532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CA9F9-4AF0-4831-97A2-5C0D1914EFF6}">
      <dsp:nvSpPr>
        <dsp:cNvPr id="0" name=""/>
        <dsp:cNvSpPr/>
      </dsp:nvSpPr>
      <dsp:spPr>
        <a:xfrm>
          <a:off x="1172948" y="2820143"/>
          <a:ext cx="2476620" cy="2046836"/>
        </a:xfrm>
        <a:prstGeom prst="hexagon">
          <a:avLst>
            <a:gd name="adj" fmla="val 28570"/>
            <a:gd name="vf" fmla="val 11547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solidFill>
                <a:schemeClr val="tx1"/>
              </a:solidFill>
            </a:rPr>
            <a:t>воспитывать умение удерживать цель, следовать указаниям взрослого, сосредоточенность и целеустремлённость;</a:t>
          </a:r>
          <a:r>
            <a:rPr lang="ru-RU" sz="1400" b="0" i="0" kern="1200" dirty="0" smtClean="0">
              <a:solidFill>
                <a:schemeClr val="tx1"/>
              </a:solidFill>
            </a:rPr>
            <a:t>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574260" y="3151813"/>
        <a:ext cx="1673996" cy="1383496"/>
      </dsp:txXfrm>
    </dsp:sp>
    <dsp:sp modelId="{88D4FC5F-A849-47DF-80F3-6C6D9249754D}">
      <dsp:nvSpPr>
        <dsp:cNvPr id="0" name=""/>
        <dsp:cNvSpPr/>
      </dsp:nvSpPr>
      <dsp:spPr>
        <a:xfrm>
          <a:off x="1152699" y="768602"/>
          <a:ext cx="2493424" cy="2075943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1" u="none" kern="1200" dirty="0" smtClean="0">
              <a:solidFill>
                <a:schemeClr val="tx1"/>
              </a:solidFill>
            </a:rPr>
            <a:t>• воспитывать      </a:t>
          </a:r>
          <a:r>
            <a:rPr lang="ru-RU" sz="1400" b="0" i="1" u="none" kern="1200" dirty="0" err="1" smtClean="0">
              <a:solidFill>
                <a:schemeClr val="tx1"/>
              </a:solidFill>
            </a:rPr>
            <a:t>самостоятель</a:t>
          </a:r>
          <a:r>
            <a:rPr lang="ru-RU" sz="1400" b="0" i="1" u="none" kern="1200" dirty="0" smtClean="0">
              <a:solidFill>
                <a:schemeClr val="tx1"/>
              </a:solidFill>
            </a:rPr>
            <a:t> -</a:t>
          </a:r>
          <a:r>
            <a:rPr lang="ru-RU" sz="1400" b="0" i="1" u="none" kern="1200" dirty="0" err="1" smtClean="0">
              <a:solidFill>
                <a:schemeClr val="tx1"/>
              </a:solidFill>
            </a:rPr>
            <a:t>ность</a:t>
          </a:r>
          <a:r>
            <a:rPr lang="ru-RU" sz="1400" b="0" i="1" u="none" kern="1200" dirty="0" smtClean="0">
              <a:solidFill>
                <a:schemeClr val="tx1"/>
              </a:solidFill>
            </a:rPr>
            <a:t> и </a:t>
          </a:r>
          <a:r>
            <a:rPr lang="ru-RU" sz="1400" b="0" i="0" u="none" kern="1200" dirty="0" smtClean="0">
              <a:solidFill>
                <a:schemeClr val="tx1"/>
              </a:solidFill>
            </a:rPr>
            <a:t>быстроту движений, при </a:t>
          </a:r>
          <a:r>
            <a:rPr lang="ru-RU" sz="1400" b="0" i="0" u="none" kern="1200" dirty="0" err="1" smtClean="0">
              <a:solidFill>
                <a:schemeClr val="tx1"/>
              </a:solidFill>
            </a:rPr>
            <a:t>самообслужива</a:t>
          </a:r>
          <a:r>
            <a:rPr lang="ru-RU" sz="1400" b="0" i="0" u="none" kern="1200" dirty="0" smtClean="0">
              <a:solidFill>
                <a:schemeClr val="tx1"/>
              </a:solidFill>
            </a:rPr>
            <a:t> </a:t>
          </a:r>
          <a:r>
            <a:rPr lang="ru-RU" sz="1400" b="0" i="0" u="none" kern="1200" dirty="0" err="1" smtClean="0">
              <a:solidFill>
                <a:schemeClr val="tx1"/>
              </a:solidFill>
            </a:rPr>
            <a:t>нии</a:t>
          </a:r>
          <a:r>
            <a:rPr lang="ru-RU" sz="1400" b="0" i="0" u="none" kern="1200" dirty="0" smtClean="0">
              <a:solidFill>
                <a:schemeClr val="tx1"/>
              </a:solidFill>
            </a:rPr>
            <a:t>;</a:t>
          </a:r>
          <a:r>
            <a:rPr lang="ru-RU" sz="1400" b="0" i="0" kern="1200" dirty="0" smtClean="0">
              <a:solidFill>
                <a:schemeClr val="tx1"/>
              </a:solidFill>
            </a:rPr>
            <a:t>​</a:t>
          </a:r>
          <a:r>
            <a:rPr lang="ru-RU" sz="1400" b="0" i="0" u="none" kern="1200" dirty="0" smtClean="0">
              <a:solidFill>
                <a:schemeClr val="tx1"/>
              </a:solidFill>
            </a:rPr>
            <a:t>воспитывать у детей навыки коллективного труда</a:t>
          </a:r>
          <a:r>
            <a:rPr lang="ru-RU" sz="1400" b="0" i="0" kern="1200" dirty="0" smtClean="0"/>
            <a:t>​</a:t>
          </a:r>
          <a:endParaRPr lang="ru-RU" sz="1400" kern="1200" dirty="0"/>
        </a:p>
      </dsp:txBody>
      <dsp:txXfrm>
        <a:off x="1558183" y="1106195"/>
        <a:ext cx="1682456" cy="1400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D3FD2-495B-479D-BC28-21239486D98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E4CD9-EB52-450E-84B0-79FBDB765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2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014" y="2224467"/>
            <a:ext cx="6469039" cy="1949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0054" y="4339017"/>
            <a:ext cx="5876566" cy="69700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06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1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1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06" y="2129051"/>
            <a:ext cx="6373504" cy="1901161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606" y="4189118"/>
            <a:ext cx="6373504" cy="9997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1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6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3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8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3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34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75A9-F7C3-4CB7-BCA3-710980AC6BC5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3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0C0"/>
          </a:solidFill>
          <a:latin typeface="Intro 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94B225-C55B-46F4-9333-95D9E2E12C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Старший дошкольный возраст. Какой он ?</a:t>
            </a:r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6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9" y="175846"/>
            <a:ext cx="8170985" cy="715108"/>
          </a:xfrm>
        </p:spPr>
        <p:txBody>
          <a:bodyPr>
            <a:noAutofit/>
          </a:bodyPr>
          <a:lstStyle/>
          <a:p>
            <a:r>
              <a:rPr lang="ru-RU" sz="2400" dirty="0"/>
              <a:t>Итак, учитывая названные выше возрастные особенности детей </a:t>
            </a:r>
            <a:r>
              <a:rPr lang="ru-RU" sz="2400" dirty="0" smtClean="0"/>
              <a:t>6-го </a:t>
            </a:r>
            <a:r>
              <a:rPr lang="ru-RU" sz="2400" dirty="0"/>
              <a:t>года жизни, необходимо осуществлять следующие задачи</a:t>
            </a:r>
            <a:r>
              <a:rPr lang="ru-RU" sz="2800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01570127"/>
              </p:ext>
            </p:extLst>
          </p:nvPr>
        </p:nvGraphicFramePr>
        <p:xfrm>
          <a:off x="328246" y="1043354"/>
          <a:ext cx="8675077" cy="5650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97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988" y="93785"/>
            <a:ext cx="7886700" cy="820615"/>
          </a:xfrm>
        </p:spPr>
        <p:txBody>
          <a:bodyPr>
            <a:normAutofit/>
          </a:bodyPr>
          <a:lstStyle/>
          <a:p>
            <a:r>
              <a:rPr lang="ru-RU" b="1" dirty="0" smtClean="0"/>
              <a:t>Напоминаем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265" y="879232"/>
            <a:ext cx="7577504" cy="5826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Обязательным условием на праздничные утренники форма одежды:                                   -для мальчиков </a:t>
            </a:r>
            <a:r>
              <a:rPr lang="ru-RU" dirty="0"/>
              <a:t>– рубашка, брюки, галстук, чешки;</a:t>
            </a:r>
          </a:p>
          <a:p>
            <a:pPr marL="0" indent="0">
              <a:buNone/>
            </a:pPr>
            <a:r>
              <a:rPr lang="ru-RU" dirty="0"/>
              <a:t>для девочек – нарядное платье, банты, чешки.</a:t>
            </a:r>
          </a:p>
          <a:p>
            <a:pPr marL="0" indent="0">
              <a:buNone/>
            </a:pPr>
            <a:r>
              <a:rPr lang="ru-RU" dirty="0" smtClean="0"/>
              <a:t>Чешки желательно украсить.</a:t>
            </a:r>
            <a:endParaRPr lang="ru-RU" dirty="0"/>
          </a:p>
        </p:txBody>
      </p:sp>
      <p:pic>
        <p:nvPicPr>
          <p:cNvPr id="6146" name="Picture 2" descr="https://st3.depositphotos.com/2747043/14459/v/950/depositphotos_144595733-stock-illustration-little-boy-and-girl-wi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55" y="3460925"/>
            <a:ext cx="5603630" cy="32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712" y="281354"/>
            <a:ext cx="7886700" cy="3516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1692" y="961293"/>
            <a:ext cx="853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Приём детей</a:t>
            </a:r>
            <a:r>
              <a:rPr lang="ru-RU" dirty="0"/>
              <a:t> в МБДОУ осуществляется до 8.30.  . </a:t>
            </a:r>
            <a:r>
              <a:rPr lang="ru-RU" dirty="0" smtClean="0"/>
              <a:t>Опоздания  </a:t>
            </a:r>
            <a:r>
              <a:rPr lang="ru-RU" dirty="0"/>
              <a:t>мешают педагогическому процессу, отвлекают детей и воспитателей от режимных моментов  .</a:t>
            </a:r>
          </a:p>
          <a:p>
            <a:r>
              <a:rPr lang="ru-RU" b="1" dirty="0"/>
              <a:t>Квитанции</a:t>
            </a:r>
            <a:r>
              <a:rPr lang="ru-RU" dirty="0"/>
              <a:t> за детский сад оплачиваются до 6 числа каждого месяца.  </a:t>
            </a:r>
          </a:p>
          <a:p>
            <a:endParaRPr lang="ru-RU" dirty="0" smtClean="0"/>
          </a:p>
          <a:p>
            <a:r>
              <a:rPr lang="ru-RU" dirty="0" smtClean="0"/>
              <a:t>-Если </a:t>
            </a:r>
            <a:r>
              <a:rPr lang="ru-RU" dirty="0"/>
              <a:t>ребёнок не посещает детский сад в связи с болезнью, отпуском и </a:t>
            </a:r>
            <a:r>
              <a:rPr lang="ru-RU" dirty="0" smtClean="0"/>
              <a:t> т.д</a:t>
            </a:r>
            <a:r>
              <a:rPr lang="ru-RU" dirty="0"/>
              <a:t>., родители должны забрать квитанцию и оплатить её во время.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-Если </a:t>
            </a:r>
            <a:r>
              <a:rPr lang="ru-RU" dirty="0"/>
              <a:t>ребёнку дали направление к педиатру, то ребёнок принимается в детский сад только со справкой от участкового педиатра.</a:t>
            </a:r>
          </a:p>
        </p:txBody>
      </p:sp>
      <p:pic>
        <p:nvPicPr>
          <p:cNvPr id="7172" name="Picture 4" descr="https://image.jimcdn.com/app/cms/image/transf/none/path/s25cbafedcc87207a/backgroundarea/i964f7b2f1a4ffc3a/version/1550739965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1" y="3823616"/>
            <a:ext cx="4720285" cy="28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9581"/>
          </a:xfrm>
        </p:spPr>
        <p:txBody>
          <a:bodyPr>
            <a:normAutofit/>
          </a:bodyPr>
          <a:lstStyle/>
          <a:p>
            <a:r>
              <a:rPr lang="ru-RU" dirty="0" smtClean="0"/>
              <a:t>Не разрешается 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340" y="1184031"/>
            <a:ext cx="8163658" cy="5439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3385" y="1899138"/>
            <a:ext cx="78075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Детям</a:t>
            </a:r>
            <a:r>
              <a:rPr lang="ru-RU" sz="2800" dirty="0"/>
              <a:t>  не разрешается приносить   помады, духи и т. д., жевательную резинку, конфеты.</a:t>
            </a:r>
          </a:p>
          <a:p>
            <a:r>
              <a:rPr lang="ru-RU" sz="2800" b="1" dirty="0"/>
              <a:t>Нельзя</a:t>
            </a:r>
            <a:r>
              <a:rPr lang="ru-RU" sz="2800" dirty="0"/>
              <a:t> забирать детей родителям в нетрезвом виде и лицам младше 15 лет. Воспитатель имеет право не отдавать ребёнка в этих случая</a:t>
            </a:r>
          </a:p>
        </p:txBody>
      </p:sp>
      <p:pic>
        <p:nvPicPr>
          <p:cNvPr id="8194" name="Picture 2" descr="https://avatars.mds.yandex.net/get-zen_doc/1897860/pub_5d845444e3062c00ad635c98_5d847c47df944400aec170af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79" y="4206144"/>
            <a:ext cx="3843583" cy="251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085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Пожелание  к нашим мамам и папам 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554" y="797169"/>
            <a:ext cx="7776796" cy="26611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Принимайте участие в жизни группы и детского сада , в оформлении участка и группы!!!    </a:t>
            </a:r>
          </a:p>
          <a:p>
            <a:pPr marL="0" indent="0">
              <a:buNone/>
            </a:pPr>
            <a:r>
              <a:rPr lang="ru-RU" dirty="0" smtClean="0"/>
              <a:t>Участвуйте в  конкурсах ,мероприятиях посвященных праздникам. Это очень важно для наших ребят . Мы делаем с вами общее дело …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Воспитываем наше   будущее    !!!</a:t>
            </a:r>
            <a:endParaRPr lang="ru-RU" dirty="0"/>
          </a:p>
        </p:txBody>
      </p:sp>
      <p:pic>
        <p:nvPicPr>
          <p:cNvPr id="9220" name="Picture 4" descr="https://proprikol.ru/wp-content/uploads/2019/08/kartinki-detskie-dlya-sadik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22" y="3423138"/>
            <a:ext cx="4463316" cy="32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A:\фотки\Новая папка (8)\100NIKON\DSCN0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3" y="149468"/>
            <a:ext cx="7713787" cy="57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5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A:\фотки\Новая папка (8)\100NIKON\DSCN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" y="331175"/>
            <a:ext cx="7702062" cy="57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1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A:\фотки\Новая папка (8)\100NIKON\DSCN0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7" y="184638"/>
            <a:ext cx="7971692" cy="59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3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A:\фотки\Новая папка (8)\100NIKON\DSCN0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9" y="199292"/>
            <a:ext cx="7784123" cy="583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5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ергей\Desktop\Работа\IMG-c5ad091995bfbb923a50634457ea7ee1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34" y="514515"/>
            <a:ext cx="3288444" cy="58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сергей\Desktop\Работа\IMG-4f0af04275114bf1ec07934df8d79f26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54" y="597024"/>
            <a:ext cx="3783683" cy="57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606" y="1840523"/>
            <a:ext cx="6373504" cy="1195754"/>
          </a:xfrm>
        </p:spPr>
        <p:txBody>
          <a:bodyPr>
            <a:noAutofit/>
          </a:bodyPr>
          <a:lstStyle/>
          <a:p>
            <a:r>
              <a:rPr lang="ru-RU" sz="2000" dirty="0"/>
              <a:t>Чтобы образовательный процесс быль правильно организован мы в своей работе опираемся на основные нормативно-правовые документы.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9668" y="2743200"/>
            <a:ext cx="6373504" cy="245741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Федеральный государственный образовательный стандарт дошкольного образования;</a:t>
            </a:r>
          </a:p>
          <a:p>
            <a:r>
              <a:rPr lang="ru-RU" dirty="0" err="1"/>
              <a:t>СанПин</a:t>
            </a:r>
            <a:r>
              <a:rPr lang="ru-RU" dirty="0"/>
              <a:t> 2.4. 1. 2660-10.</a:t>
            </a:r>
          </a:p>
          <a:p>
            <a:r>
              <a:rPr lang="ru-RU" dirty="0"/>
              <a:t>Международная конвекция о правах ребенка.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r>
              <a:rPr lang="ru-RU" dirty="0" smtClean="0"/>
              <a:t>На </a:t>
            </a:r>
            <a:r>
              <a:rPr lang="ru-RU" dirty="0"/>
              <a:t>сегодняшний день мы работаем по </a:t>
            </a:r>
            <a:r>
              <a:rPr lang="ru-RU" dirty="0" smtClean="0"/>
              <a:t> </a:t>
            </a:r>
            <a:r>
              <a:rPr lang="ru-RU" b="1" dirty="0" smtClean="0"/>
              <a:t>Основной образовательной программе </a:t>
            </a:r>
            <a:r>
              <a:rPr lang="ru-RU" b="1" dirty="0"/>
              <a:t>МБДОУ "Детский сад № 18 "Волшебница"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1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5509"/>
            <a:ext cx="7886700" cy="668214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954" y="750277"/>
            <a:ext cx="8909538" cy="61077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0242" name="Picture 2" descr="C:\Users\сергей\Desktop\Работа\IMG-a8a597d43b3c70cca976f35345cbc878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1" y="492368"/>
            <a:ext cx="3494942" cy="621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ергей\Desktop\Работа\IMG-3c930f52e107f29c32c05aa6c8ab543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8" y="535349"/>
            <a:ext cx="3446587" cy="612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Desktop\Работа\IMG_20191007_092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2" y="164125"/>
            <a:ext cx="8546069" cy="63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ргей\Desktop\Работа\IMG-883d8d718fcb53b6b2bc65ada3158008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4" y="164123"/>
            <a:ext cx="387338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гей\Desktop\Работа\IMG-3de4d7023c81a1ab021912ce3f12f0aa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10" y="164122"/>
            <a:ext cx="3726198" cy="63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ргей\Desktop\Работа\IMG-cef435823daaffc7cb3c4335b815672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1" y="273538"/>
            <a:ext cx="3593490" cy="638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сергей\Desktop\Работа\IMG-22643af5c3355e28a9d35c4648553f2f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56" y="211016"/>
            <a:ext cx="3663828" cy="651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7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ргей\Desktop\Работа\IMG-7266c189d3db3b5faf1bd6a5051a0f64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2" y="211016"/>
            <a:ext cx="3628658" cy="64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сергей\Desktop\Работа\IMG-4dec97586b585a2f350cf39e46b83fd9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20" y="211016"/>
            <a:ext cx="3593489" cy="638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7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ргей\Desktop\Работа\IMG-369d1e92b798b2e811060a33ec583506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1" y="93786"/>
            <a:ext cx="3640748" cy="64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ергей\Desktop\Работа\IMG-44794a1d226d85acb9dd9731093ffcfc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93" y="93787"/>
            <a:ext cx="3698753" cy="65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72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ергей\Desktop\Работа\IMG-ac45cdae736475ce99557805df826415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28953"/>
            <a:ext cx="3686541" cy="65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ергей\Desktop\Работа\IMG-93c2366c05299dce482e1e72b4ed2c67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91" y="128953"/>
            <a:ext cx="3710109" cy="65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ргей\Desktop\Работа\IMG_20191011_090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5" y="281354"/>
            <a:ext cx="8025131" cy="59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ергей\Desktop\Работа\IMG_20191011_09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1" y="132449"/>
            <a:ext cx="8323383" cy="61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ергей\Desktop\Работа\IMG_20191011_09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4" y="230199"/>
            <a:ext cx="8622810" cy="63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276" y="1910861"/>
            <a:ext cx="6348833" cy="2119351"/>
          </a:xfrm>
        </p:spPr>
        <p:txBody>
          <a:bodyPr>
            <a:normAutofit/>
          </a:bodyPr>
          <a:lstStyle/>
          <a:p>
            <a:r>
              <a:rPr lang="ru-RU" sz="2000" dirty="0"/>
              <a:t>Согласно ст.18 Закона РФ об образовании,</a:t>
            </a:r>
            <a:br>
              <a:rPr lang="ru-RU" sz="2000" dirty="0"/>
            </a:br>
            <a:r>
              <a:rPr lang="ru-RU" sz="2000" dirty="0"/>
              <a:t>п.1</a:t>
            </a:r>
            <a:r>
              <a:rPr lang="ru-RU" sz="2000" b="1" dirty="0"/>
              <a:t>:«Родители являются первыми педагогами. Они обязаны заложить основы физического, нравственного  и интеллектуального развития личности ребенка в раннем детском возрасте»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Наши детки стали старше, в связи с этим у них увеличиваются их обязанности. И </a:t>
            </a:r>
            <a:r>
              <a:rPr lang="ru-RU" dirty="0" smtClean="0"/>
              <a:t>нам </a:t>
            </a:r>
            <a:r>
              <a:rPr lang="ru-RU" dirty="0"/>
              <a:t>бы очень хотелось, чтоб Вы -  родители относились серьезно к образовательному процессу.</a:t>
            </a:r>
          </a:p>
        </p:txBody>
      </p:sp>
    </p:spTree>
    <p:extLst>
      <p:ext uri="{BB962C8B-B14F-4D97-AF65-F5344CB8AC3E}">
        <p14:creationId xmlns:p14="http://schemas.microsoft.com/office/powerpoint/2010/main" val="5111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ергей\Desktop\Работа\IMG_20191011_091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4" y="445478"/>
            <a:ext cx="8456462" cy="6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ергей\Desktop\Работа\IMG_20191011_091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1" y="90664"/>
            <a:ext cx="8929254" cy="662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CF81829-F36F-45CB-B9E9-077974B3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606" y="2129052"/>
            <a:ext cx="6373504" cy="9892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Задачи работы на 2018-2019 учебный год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CA1D7DF-641C-44F0-A062-3F6424B9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8990" y="3130062"/>
            <a:ext cx="6373504" cy="205883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1.Способствовать оптимальному речевому развитию обучающихся средствами театрализованной деятельности.  </a:t>
            </a:r>
          </a:p>
          <a:p>
            <a:r>
              <a:rPr lang="ru-RU" dirty="0" smtClean="0"/>
              <a:t>2.Способствовать воспитанию нравственно-патриотических чувств у детей через осуществление систематической работы по приобщению к народной культуре .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710C8C-CFFE-4691-A1F5-ABE0CDC4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816"/>
            <a:ext cx="8597412" cy="1350720"/>
          </a:xfrm>
        </p:spPr>
        <p:txBody>
          <a:bodyPr>
            <a:noAutofit/>
          </a:bodyPr>
          <a:lstStyle/>
          <a:p>
            <a:r>
              <a:rPr lang="ru-RU" sz="2400" dirty="0"/>
              <a:t>Возраст от 5 до 6 лет – новый важный этап в развитии и воспитании ребёнка-дошкольника.</a:t>
            </a:r>
            <a:r>
              <a:rPr lang="ru-RU" sz="2400" dirty="0" smtClean="0"/>
              <a:t> .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599B25-B19F-48E9-95E9-2F5100EC3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</a:t>
            </a:r>
            <a:endParaRPr lang="ru-RU" sz="2400" dirty="0"/>
          </a:p>
          <a:p>
            <a:pPr marL="3657600" lvl="8" indent="0">
              <a:buNone/>
            </a:pPr>
            <a:r>
              <a:rPr lang="ru-RU" dirty="0"/>
              <a:t> 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сергей\Downloads\28e5740ce499a605b0744a3a9c639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60" y="1677645"/>
            <a:ext cx="6867672" cy="49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3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  </a:t>
            </a:r>
            <a:r>
              <a:rPr lang="ru-RU" b="1" u="sng" dirty="0" smtClean="0"/>
              <a:t>Двигательные </a:t>
            </a:r>
            <a:r>
              <a:rPr lang="ru-RU" b="1" u="sng" dirty="0"/>
              <a:t>навыки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https://gym1505.ru/sites/default/files/news/zaryad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55" y="3061799"/>
            <a:ext cx="3212756" cy="1791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H="1" flipV="1">
            <a:off x="3544764" y="6552100"/>
            <a:ext cx="4403481" cy="20039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Стрелка вверх 12"/>
          <p:cNvSpPr/>
          <p:nvPr/>
        </p:nvSpPr>
        <p:spPr>
          <a:xfrm>
            <a:off x="4443046" y="2473568"/>
            <a:ext cx="252575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14701" y="1324708"/>
            <a:ext cx="2625969" cy="114886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</a:rPr>
              <a:t>Возрастает скорость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движения.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2297723" y="3856893"/>
            <a:ext cx="625931" cy="2579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6136411" y="3856893"/>
            <a:ext cx="627804" cy="257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314701" y="4853353"/>
            <a:ext cx="263769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5744308" y="4853353"/>
            <a:ext cx="269629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 flipH="1">
            <a:off x="3716215" y="1899138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64215" y="3528646"/>
            <a:ext cx="2121878" cy="1195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Любит соревноваться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54235" y="5335112"/>
            <a:ext cx="3070919" cy="111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Учится кататься на коньках ,лыжах ,роликах ,осваивает  плавание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83322" y="5342557"/>
            <a:ext cx="3059723" cy="11168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Больше часа может играть на улице в спортивные игры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2401" y="3587262"/>
            <a:ext cx="2145322" cy="1195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Улучшается</a:t>
            </a:r>
          </a:p>
          <a:p>
            <a:pPr algn="just"/>
            <a:r>
              <a:rPr lang="ru-RU" dirty="0" smtClean="0"/>
              <a:t>     координация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0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62708"/>
            <a:ext cx="7886700" cy="328246"/>
          </a:xfrm>
        </p:spPr>
        <p:txBody>
          <a:bodyPr>
            <a:normAutofit fontScale="90000"/>
          </a:bodyPr>
          <a:lstStyle/>
          <a:p>
            <a:r>
              <a:rPr lang="ru-RU" dirty="0"/>
              <a:t>Социальное </a:t>
            </a:r>
            <a:r>
              <a:rPr lang="ru-RU" dirty="0" smtClean="0"/>
              <a:t> развитие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554" y="562707"/>
            <a:ext cx="7776796" cy="6846277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r>
              <a:rPr lang="ru-RU" dirty="0" smtClean="0"/>
              <a:t>  </a:t>
            </a:r>
            <a:endParaRPr lang="ru-RU" dirty="0"/>
          </a:p>
          <a:p>
            <a:pPr marL="914400" lvl="2" indent="0">
              <a:buNone/>
            </a:pPr>
            <a:endParaRPr lang="ru-RU" dirty="0"/>
          </a:p>
        </p:txBody>
      </p:sp>
      <p:pic>
        <p:nvPicPr>
          <p:cNvPr id="3074" name="Picture 2" descr="C:\Users\сергей\Downloads\f5b6775596e46e1cfb66aec96cc5c4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1" y="2422637"/>
            <a:ext cx="3810000" cy="2540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верх 3"/>
          <p:cNvSpPr/>
          <p:nvPr/>
        </p:nvSpPr>
        <p:spPr>
          <a:xfrm>
            <a:off x="4183145" y="1943208"/>
            <a:ext cx="484632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>
            <a:off x="2145323" y="3325622"/>
            <a:ext cx="37513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330461" y="3325622"/>
            <a:ext cx="4337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184691" y="4709264"/>
            <a:ext cx="484632" cy="577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427785" y="4709264"/>
            <a:ext cx="484632" cy="577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8954" y="3048132"/>
            <a:ext cx="2098431" cy="1102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Четко знает половую принадлежность .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64215" y="3099147"/>
            <a:ext cx="2250831" cy="116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Появляются первые друзья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71600" y="5287107"/>
            <a:ext cx="2512607" cy="1254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Знает страну, город в котором живет , домашний адрес.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70101" y="5509846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22053" y="5287108"/>
            <a:ext cx="2469700" cy="1254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Отдаляется от родителей.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569069" y="1311572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89385" y="726831"/>
            <a:ext cx="3067518" cy="1216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Помнит свои фамилию и имя , имена родителей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6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32" y="105508"/>
            <a:ext cx="8253046" cy="586154"/>
          </a:xfrm>
        </p:spPr>
        <p:txBody>
          <a:bodyPr>
            <a:normAutofit/>
          </a:bodyPr>
          <a:lstStyle/>
          <a:p>
            <a:r>
              <a:rPr lang="ru-RU" b="1" u="sng" dirty="0"/>
              <a:t>Особенности поведения</a:t>
            </a:r>
            <a:r>
              <a:rPr lang="ru-RU" b="1" u="sng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53662"/>
            <a:ext cx="7886700" cy="4723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098" name="Picture 2" descr="C:\Users\сергей\Downloads\69737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53" y="2212365"/>
            <a:ext cx="3346577" cy="25622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верх 3"/>
          <p:cNvSpPr/>
          <p:nvPr/>
        </p:nvSpPr>
        <p:spPr>
          <a:xfrm>
            <a:off x="4261731" y="1735013"/>
            <a:ext cx="484632" cy="3751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>
            <a:off x="2277441" y="3493477"/>
            <a:ext cx="4892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330462" y="3625727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352800" y="5111262"/>
            <a:ext cx="45719" cy="586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3156203" y="4774588"/>
            <a:ext cx="484632" cy="412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419930" y="4865078"/>
            <a:ext cx="484632" cy="322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72153" y="691661"/>
            <a:ext cx="3346577" cy="1043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Ведущая потребность –потребность в общении , творческая  активность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19666" y="3270738"/>
            <a:ext cx="2148488" cy="1230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Ведущая функция-воображение </a:t>
            </a:r>
            <a:endParaRPr lang="ru-RU" dirty="0"/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1453662" y="3735793"/>
            <a:ext cx="152400" cy="4571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2400" y="3270738"/>
            <a:ext cx="2125041" cy="1230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Ведущая деятельность –сюжетно-ролевая игра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2401" y="5187462"/>
            <a:ext cx="4124166" cy="1342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Новообразования : предвосхищение результата  деятельности .Активно планируется функция речи. </a:t>
            </a:r>
            <a:r>
              <a:rPr lang="ru-RU" dirty="0" err="1" smtClean="0"/>
              <a:t>Внеситуативно</a:t>
            </a:r>
            <a:r>
              <a:rPr lang="ru-RU" dirty="0" smtClean="0"/>
              <a:t>  –деловая форма общения со сверстниками.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62246" y="5826369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84277" y="5872088"/>
            <a:ext cx="134453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45441" y="5169877"/>
            <a:ext cx="3813113" cy="1359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Нормальное (плохое)поведение: разоблачает любое отступление в поведении взрослых от декламируемых им правил . Бурно реагирует на лож взрослых . Ябедничает на сверстников.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197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065" y="117232"/>
            <a:ext cx="7886700" cy="609600"/>
          </a:xfrm>
        </p:spPr>
        <p:txBody>
          <a:bodyPr>
            <a:normAutofit/>
          </a:bodyPr>
          <a:lstStyle/>
          <a:p>
            <a:r>
              <a:rPr lang="ru-RU" b="1" u="sng" dirty="0"/>
              <a:t>Творческое развитие</a:t>
            </a:r>
            <a:r>
              <a:rPr lang="ru-RU" dirty="0" smtClean="0"/>
              <a:t> 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0" lvl="3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C:\Users\сергей\Downloads\cc0ed9806161463af7bbb3805c38db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61" y="2222017"/>
            <a:ext cx="2042337" cy="21063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4" name="Стрелка вверх 3"/>
          <p:cNvSpPr/>
          <p:nvPr/>
        </p:nvSpPr>
        <p:spPr>
          <a:xfrm>
            <a:off x="4329683" y="1699847"/>
            <a:ext cx="484632" cy="4907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5791200" y="3494650"/>
            <a:ext cx="5861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5601725" y="2999468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378853" y="4375260"/>
            <a:ext cx="484632" cy="581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148394" y="4396155"/>
            <a:ext cx="484632" cy="560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3153508" y="3275192"/>
            <a:ext cx="70338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3036277" y="3275192"/>
            <a:ext cx="117231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2883877" y="3078595"/>
            <a:ext cx="585595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23846" y="785447"/>
            <a:ext cx="286708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Придумывает свой сюжет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90929" y="2427964"/>
            <a:ext cx="2689657" cy="1301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Рисует сам и пытается что-то срисовать с картины.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3980" y="2427964"/>
            <a:ext cx="2637692" cy="1301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Ребенка привлекает живопись . Подолгу рассматривает картины.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69472" y="5263662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44804" y="5263662"/>
            <a:ext cx="2887745" cy="1467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Разными цветами выражает чувства.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14315" y="5309381"/>
            <a:ext cx="3028423" cy="1422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 нарисованного человека появляется шея, детализируется лицо.</a:t>
            </a:r>
            <a:endParaRPr lang="ru-RU" dirty="0"/>
          </a:p>
        </p:txBody>
      </p:sp>
      <p:pic>
        <p:nvPicPr>
          <p:cNvPr id="5124" name="Picture 4" descr="https://avatars.mds.yandex.net/get-pdb/28866/0eebafa3-cead-45c1-8126-125072e90e38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7" y="785447"/>
            <a:ext cx="2223021" cy="15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mds.yandex.net/get-pdb/776003/9ea4aad5-c50c-4d68-8751-a91b43d2096f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11" y="785447"/>
            <a:ext cx="2306471" cy="16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vatars.mds.yandex.net/get-pdb/1209663/cdbb91a8-6856-4598-88df-c649de0e5059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48" y="3888125"/>
            <a:ext cx="2151840" cy="13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vatars.mds.yandex.net/get-pdb/1209663/71c3ef7d-7123-4816-a820-43c174907192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93" y="3823040"/>
            <a:ext cx="2055700" cy="14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7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ч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2.pptx" id="{30B954B4-FF29-45E0-AA2F-C6EA2DA5FDDF}" vid="{A45F87E7-09B2-45C0-AAAA-3EC67944D67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Поч1</Template>
  <TotalTime>502</TotalTime>
  <Words>471</Words>
  <Application>Microsoft Office PowerPoint</Application>
  <PresentationFormat>Экран (4:3)</PresentationFormat>
  <Paragraphs>75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Поч1</vt:lpstr>
      <vt:lpstr> Старший дошкольный возраст. Какой он ?</vt:lpstr>
      <vt:lpstr>Чтобы образовательный процесс быль правильно организован мы в своей работе опираемся на основные нормативно-правовые документы. </vt:lpstr>
      <vt:lpstr>Согласно ст.18 Закона РФ об образовании, п.1:«Родители являются первыми педагогами. Они обязаны заложить основы физического, нравственного  и интеллектуального развития личности ребенка в раннем детском возрасте» </vt:lpstr>
      <vt:lpstr>Задачи работы на 2018-2019 учебный год</vt:lpstr>
      <vt:lpstr>Возраст от 5 до 6 лет – новый важный этап в развитии и воспитании ребёнка-дошкольника. .</vt:lpstr>
      <vt:lpstr>  Двигательные навыки  </vt:lpstr>
      <vt:lpstr>Социальное  развитие   </vt:lpstr>
      <vt:lpstr>Особенности поведения </vt:lpstr>
      <vt:lpstr>Творческое развитие .</vt:lpstr>
      <vt:lpstr>Итак, учитывая названные выше возрастные особенности детей 6-го года жизни, необходимо осуществлять следующие задачи:</vt:lpstr>
      <vt:lpstr>Напоминаем </vt:lpstr>
      <vt:lpstr> </vt:lpstr>
      <vt:lpstr>Не разрешается !!!</vt:lpstr>
      <vt:lpstr>Пожелание  к нашим мамам и папам 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почемучка</dc:title>
  <dc:creator>Марина</dc:creator>
  <cp:lastModifiedBy>сергей</cp:lastModifiedBy>
  <cp:revision>55</cp:revision>
  <dcterms:created xsi:type="dcterms:W3CDTF">2019-07-30T16:07:19Z</dcterms:created>
  <dcterms:modified xsi:type="dcterms:W3CDTF">2019-10-23T11:53:49Z</dcterms:modified>
</cp:coreProperties>
</file>