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1" d="100"/>
          <a:sy n="101" d="100"/>
        </p:scale>
        <p:origin x="-9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Семейные традиции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Моя семья в истории Великой Отечественной </a:t>
            </a:r>
            <a:r>
              <a:rPr lang="ru-RU" dirty="0" smtClean="0"/>
              <a:t>войны</a:t>
            </a:r>
          </a:p>
          <a:p>
            <a:r>
              <a:rPr lang="ru-RU" dirty="0" smtClean="0"/>
              <a:t>Сидоров Василий Александрович</a:t>
            </a:r>
          </a:p>
          <a:p>
            <a:r>
              <a:rPr lang="ru-RU" dirty="0" smtClean="0"/>
              <a:t>МАОУ СОШ №30</a:t>
            </a:r>
          </a:p>
          <a:p>
            <a:r>
              <a:rPr lang="ru-RU" dirty="0" smtClean="0"/>
              <a:t>10 лет, 3 класс</a:t>
            </a:r>
          </a:p>
          <a:p>
            <a:r>
              <a:rPr lang="ru-RU" dirty="0" smtClean="0"/>
              <a:t>Педагог-куратор </a:t>
            </a:r>
            <a:r>
              <a:rPr lang="ru-RU" smtClean="0"/>
              <a:t>Усольцева </a:t>
            </a:r>
            <a:r>
              <a:rPr lang="ru-RU"/>
              <a:t>М</a:t>
            </a:r>
            <a:r>
              <a:rPr lang="ru-RU" smtClean="0"/>
              <a:t>арина </a:t>
            </a:r>
            <a:r>
              <a:rPr lang="ru-RU" dirty="0" smtClean="0"/>
              <a:t>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38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80" y="507076"/>
            <a:ext cx="2169967" cy="2893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4387" y="881148"/>
            <a:ext cx="5659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Я тоже очень горжусь своим дедушкой! И считаю, что мы все должны равняться на него, и на ветеранов  в целом. На его долю выпали тяжкие испытания, сложные послевоенные будни.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8578" y="3574472"/>
            <a:ext cx="9153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Его жизненный путь – для меня ориентир и образец для подражания,  пример мужества, героизма и преданности Родине, любимой работе, своим ученикам! Хочу сказать спасибо за такой жизненный запал, за веру в лучшее, за победу над злом!</a:t>
            </a:r>
          </a:p>
        </p:txBody>
      </p:sp>
    </p:spTree>
    <p:extLst>
      <p:ext uri="{BB962C8B-B14F-4D97-AF65-F5344CB8AC3E}">
        <p14:creationId xmlns:p14="http://schemas.microsoft.com/office/powerpoint/2010/main" val="2388861967"/>
      </p:ext>
    </p:extLst>
  </p:cSld>
  <p:clrMapOvr>
    <a:masterClrMapping/>
  </p:clrMapOvr>
  <p:transition spd="slow" advTm="3325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03" y="274320"/>
            <a:ext cx="2269376" cy="30258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74" y="274319"/>
            <a:ext cx="4034447" cy="3025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8128" y="633074"/>
            <a:ext cx="3118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dirty="0"/>
              <a:t>И сейчас каждое 9 мая, на день Победы, я участвую в Бессмертном полку!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3467" y="4089400"/>
            <a:ext cx="97908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Я думаю, главное предназначение этого праздника объединять всех нас памятью тех страшных лет и чувством гордости за наших героических предков!</a:t>
            </a:r>
          </a:p>
        </p:txBody>
      </p:sp>
    </p:spTree>
    <p:extLst>
      <p:ext uri="{BB962C8B-B14F-4D97-AF65-F5344CB8AC3E}">
        <p14:creationId xmlns:p14="http://schemas.microsoft.com/office/powerpoint/2010/main" val="3686116707"/>
      </p:ext>
    </p:extLst>
  </p:cSld>
  <p:clrMapOvr>
    <a:masterClrMapping/>
  </p:clrMapOvr>
  <p:transition spd="slow" advTm="2709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dirty="0">
                <a:latin typeface="Bahnschrift SemiCondensed" panose="020B0502040204020203" pitchFamily="34" charset="0"/>
              </a:rPr>
              <a:t>По стопам войны</a:t>
            </a:r>
            <a:endParaRPr lang="ru-RU" sz="8800" dirty="0">
              <a:latin typeface="Bahnschrift Semi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i="1" dirty="0"/>
              <a:t>В память о дедушке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15025787"/>
      </p:ext>
    </p:extLst>
  </p:cSld>
  <p:clrMapOvr>
    <a:masterClrMapping/>
  </p:clrMapOvr>
  <p:transition spd="slow" advTm="4229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89212" y="4430684"/>
            <a:ext cx="8915400" cy="193686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Я </a:t>
            </a:r>
            <a:r>
              <a:rPr lang="ru-RU" sz="2800" dirty="0"/>
              <a:t>хочу рассказать о жизни своего дедушки. Его имя Василий Иванович Зыков. Как и многие люди того времени он повидал многое: и счастье, и горе, и потери.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624110"/>
            <a:ext cx="2705302" cy="36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13358"/>
      </p:ext>
    </p:extLst>
  </p:cSld>
  <p:clrMapOvr>
    <a:masterClrMapping/>
  </p:clrMapOvr>
  <p:transition spd="slow" advTm="5251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703950"/>
            <a:ext cx="1679775" cy="2308324"/>
          </a:xfrm>
        </p:spPr>
      </p:pic>
      <p:sp>
        <p:nvSpPr>
          <p:cNvPr id="6" name="TextBox 5"/>
          <p:cNvSpPr txBox="1"/>
          <p:nvPr/>
        </p:nvSpPr>
        <p:spPr>
          <a:xfrm>
            <a:off x="3429604" y="703950"/>
            <a:ext cx="8287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Раннее </a:t>
            </a:r>
            <a:r>
              <a:rPr lang="ru-RU" dirty="0"/>
              <a:t>детство его прошло на Алтае. А потом – год «великого перелома», коллективизация, раскулачивание, ссылка в Нарымский край. Так семья Зыковых в 1931 году оказалась в </a:t>
            </a:r>
            <a:r>
              <a:rPr lang="ru-RU" dirty="0" err="1"/>
              <a:t>Гореловском</a:t>
            </a:r>
            <a:r>
              <a:rPr lang="ru-RU" dirty="0"/>
              <a:t> </a:t>
            </a:r>
            <a:r>
              <a:rPr lang="ru-RU" dirty="0" err="1"/>
              <a:t>спецпоселении</a:t>
            </a:r>
            <a:r>
              <a:rPr lang="ru-RU" dirty="0"/>
              <a:t>, </a:t>
            </a:r>
            <a:r>
              <a:rPr lang="ru-RU" dirty="0" err="1"/>
              <a:t>Чаинского</a:t>
            </a:r>
            <a:r>
              <a:rPr lang="ru-RU" dirty="0"/>
              <a:t> района. Многое пришлось пережить здесь людям, но они не сдавались, обживались на новом месте, трудились, обзаводились хозяйством, стоили дома. Так как детей у переселенцев было много, они открыли начальную школу. И дедушка был среди первых ее учеников.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0556" y="3923607"/>
            <a:ext cx="10016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Василий </a:t>
            </a:r>
            <a:r>
              <a:rPr lang="ru-RU" dirty="0"/>
              <a:t>Иванович всегда мечтал стать учителем, поэтому и поступил после окончания школы в Томское педагогическое училище. Он был еще студентом, когда началась Великая Отечественная Война, она круто изменила жизнь. В июне 1942 года жители окрестных деревень </a:t>
            </a:r>
            <a:r>
              <a:rPr lang="ru-RU" dirty="0" err="1"/>
              <a:t>Гореловского</a:t>
            </a:r>
            <a:r>
              <a:rPr lang="ru-RU" dirty="0"/>
              <a:t> сельского совета провожали на фронт отцов, братьев, сыновей. Уходил воевать и Василий Зыков, которому тогда было всего 19 лет.</a:t>
            </a:r>
          </a:p>
        </p:txBody>
      </p:sp>
      <p:pic>
        <p:nvPicPr>
          <p:cNvPr id="8" name="-90088715_3635077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66964"/>
      </p:ext>
    </p:extLst>
  </p:cSld>
  <p:clrMapOvr>
    <a:masterClrMapping/>
  </p:clrMapOvr>
  <p:transition spd="slow" advTm="2624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" objId="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08" y="597622"/>
            <a:ext cx="2841048" cy="3021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7513" y="756458"/>
            <a:ext cx="6765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Василий </a:t>
            </a:r>
            <a:r>
              <a:rPr lang="ru-RU" dirty="0"/>
              <a:t>Иванович вспоминает: «Мы сразу выехали в </a:t>
            </a:r>
            <a:r>
              <a:rPr lang="ru-RU" dirty="0" err="1"/>
              <a:t>Бийские</a:t>
            </a:r>
            <a:r>
              <a:rPr lang="ru-RU" dirty="0"/>
              <a:t> лагеря. Двадцать дней учеба, а уже 10 июля оправили на фронт, под Ленинград. В это время город был уже во вражеском кольце. Следы войны были заметны около Тихвина. Не доезжая реки Ладоги, высадились и пошли пешком до берега Ладожского озера, оттуда на баржах переправились в Ленинград. Наши позиции обстреливались немцами. После месячной обороны мы были отозваны для подготовки прорыва фронта. Я был младшим командиром.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3708" y="3618780"/>
            <a:ext cx="9838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Шло </a:t>
            </a:r>
            <a:r>
              <a:rPr lang="ru-RU" dirty="0"/>
              <a:t>обучение тем условиям, в которых должен проходить прорыв для соединения с войсками </a:t>
            </a:r>
            <a:r>
              <a:rPr lang="ru-RU" dirty="0" err="1"/>
              <a:t>Волховского</a:t>
            </a:r>
            <a:r>
              <a:rPr lang="ru-RU" dirty="0"/>
              <a:t> фронта. Ночью мы должны были форсировать реку и захватить железнодорожную станцию </a:t>
            </a:r>
            <a:r>
              <a:rPr lang="ru-RU" dirty="0" err="1"/>
              <a:t>Тосна</a:t>
            </a:r>
            <a:r>
              <a:rPr lang="ru-RU" dirty="0"/>
              <a:t>. Бой был жестокий, меня тяжело ранило. Долго был на излечении в госпиталях. В 1943 году комиссовали по ранению, возвратился домой».  Позже на вопрос: « Как победили в войне?», дедушка отвечал просто: защита Отечества стояла у них на первом месте! В беде народ объединился. И на фронте была крепкая дружба, не важно  - узбек ты, татарин, украинец!</a:t>
            </a:r>
          </a:p>
        </p:txBody>
      </p:sp>
    </p:spTree>
    <p:extLst>
      <p:ext uri="{BB962C8B-B14F-4D97-AF65-F5344CB8AC3E}">
        <p14:creationId xmlns:p14="http://schemas.microsoft.com/office/powerpoint/2010/main" val="411779608"/>
      </p:ext>
    </p:extLst>
  </p:cSld>
  <p:clrMapOvr>
    <a:masterClrMapping/>
  </p:clrMapOvr>
  <p:transition spd="slow" advTm="29681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17" y="601633"/>
            <a:ext cx="3402676" cy="25520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42" y="1404851"/>
            <a:ext cx="3435928" cy="2576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2137" y="220286"/>
            <a:ext cx="3585558" cy="2689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9587" y="2576425"/>
            <a:ext cx="2565516" cy="3420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0628" y="4338205"/>
            <a:ext cx="7523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Много </a:t>
            </a:r>
            <a:r>
              <a:rPr lang="ru-RU" dirty="0"/>
              <a:t>наград у Василия Ивановича за участие в Великой Отечественной Войне: медаль «За отвагу», две медали «За боевые заслуги», медали «За оборону Ленинграда», «За взятие Кенигсберга»; за многолетний педагогический труд. Но главная награда – это благодарность, любовь и признание бывших учеников!</a:t>
            </a:r>
          </a:p>
        </p:txBody>
      </p:sp>
    </p:spTree>
    <p:extLst>
      <p:ext uri="{BB962C8B-B14F-4D97-AF65-F5344CB8AC3E}">
        <p14:creationId xmlns:p14="http://schemas.microsoft.com/office/powerpoint/2010/main" val="841780014"/>
      </p:ext>
    </p:extLst>
  </p:cSld>
  <p:clrMapOvr>
    <a:masterClrMapping/>
  </p:clrMapOvr>
  <p:transition spd="slow" advTm="13525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7" y="411480"/>
            <a:ext cx="3045945" cy="2223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1462" y="411480"/>
            <a:ext cx="4763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После </a:t>
            </a:r>
            <a:r>
              <a:rPr lang="ru-RU" dirty="0"/>
              <a:t>войны Василий Иванович закончил заочно пединститут и тридцать пять лет работал в родной </a:t>
            </a:r>
            <a:r>
              <a:rPr lang="ru-RU" dirty="0" err="1"/>
              <a:t>Гореловской</a:t>
            </a:r>
            <a:r>
              <a:rPr lang="ru-RU" dirty="0"/>
              <a:t> школе: был военруком, преподавал химию, физику, математику, черчение. А потом еще пятнадцать лет ее бессменный директор.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7236" y="2959331"/>
            <a:ext cx="84374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Тяжелое </a:t>
            </a:r>
            <a:r>
              <a:rPr lang="ru-RU" dirty="0"/>
              <a:t>ранение постоянно давало о себе знать, но дедушка не мог себе позволить расслабляться – звала школа и любимая работа! Дети военных и послевоенных лет – это в основном безотцовщины. Полуголодные, плохо одетые и обутые, но с большой тягой к знаниям. Роль Василия Ивановича, как учителя-фронтовика, в воспитании была велика! Особенно для мальчишек, растущих без отцов. Он учил их быть мужчинами, не раскисать, не бояться трудностей, во всем надеяться только на себя, учил трудолюбию, ответственности, упорству в достижении цели. А ребята старались подражать ему. Хоть и строгим он был учителем, но зато результат – хорошие знания у его учеников!</a:t>
            </a:r>
          </a:p>
        </p:txBody>
      </p:sp>
    </p:spTree>
    <p:extLst>
      <p:ext uri="{BB962C8B-B14F-4D97-AF65-F5344CB8AC3E}">
        <p14:creationId xmlns:p14="http://schemas.microsoft.com/office/powerpoint/2010/main" val="1244323701"/>
      </p:ext>
    </p:extLst>
  </p:cSld>
  <p:clrMapOvr>
    <a:masterClrMapping/>
  </p:clrMapOvr>
  <p:transition spd="slow" advTm="29931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44" y="1251552"/>
            <a:ext cx="3086904" cy="2257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2466" y="672084"/>
            <a:ext cx="7215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 же Василий Иванович вел еще и большую общественную деятельность, ведь учитель на селе – это и агитатор, и пропагандист, и лектор. Его неоднократно избирали депутатом местного совета. А когда предложили стать директором школы, он долго не соглашался, причиной этому были боевые ранения, которые часто напоминали о себе и порой так, что становился нетрудоспособным. Но все же уговорили. Дедушка согласился и погрузился в директорские заботы. </a:t>
            </a:r>
          </a:p>
          <a:p>
            <a:r>
              <a:rPr lang="ru-RU" dirty="0"/>
              <a:t>Благодаря его упорству и выдержки был открыт интернат для детей из отдаленных деревень. Здесь был создан домашний уют, хорошая обстановка для занятий и отдыха.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1" y="4088404"/>
            <a:ext cx="10447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Детей в поселках </a:t>
            </a:r>
            <a:r>
              <a:rPr lang="ru-RU" dirty="0" err="1"/>
              <a:t>Гореловского</a:t>
            </a:r>
            <a:r>
              <a:rPr lang="ru-RU" dirty="0"/>
              <a:t> сельского совета было тогда много, а старое здание школы ветшало, становилось тесным. Вот и пришла директору идея построить новую современную школу. Снова начались хлопоты и хождения по кабинетам: облисполком, обком партии, вплоть до министра. Убедил, доказал, и началось внеплановое строительство школы. Василий Иванович  был и проектировщиком, и прорабом, и завхозом, сам доставал и выбивал деньги и материалы для строительства. Надо было не только построить здание, но и укомплектовать классы, столовую, спортзал, всем, что требуется для нормального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134319594"/>
      </p:ext>
    </p:extLst>
  </p:cSld>
  <p:clrMapOvr>
    <a:masterClrMapping/>
  </p:clrMapOvr>
  <p:transition spd="slow" advTm="35654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1310" y="1280160"/>
            <a:ext cx="84680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Столько сил и здоровья потребовалось, чтобы осуществить задуманное, но Василий Иванович никогда не жаловался, он говорил, что за делами и заботами все недуги забывались, отступали! И вот, наконец, в 1975 году, новая двухэтажная кирпичная школа приняла своих первых учеников. За что бывшие односельчане ему до сих пор благодарны, и вспоминают о нем с теплотой! </a:t>
            </a:r>
          </a:p>
        </p:txBody>
      </p:sp>
    </p:spTree>
    <p:extLst>
      <p:ext uri="{BB962C8B-B14F-4D97-AF65-F5344CB8AC3E}">
        <p14:creationId xmlns:p14="http://schemas.microsoft.com/office/powerpoint/2010/main" val="1600864328"/>
      </p:ext>
    </p:extLst>
  </p:cSld>
  <p:clrMapOvr>
    <a:masterClrMapping/>
  </p:clrMapOvr>
  <p:transition spd="slow" advTm="12486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</TotalTime>
  <Words>849</Words>
  <Application>Microsoft Office PowerPoint</Application>
  <PresentationFormat>Произвольный</PresentationFormat>
  <Paragraphs>24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Семейные традиции</vt:lpstr>
      <vt:lpstr>По стопам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стопам войны</dc:title>
  <dc:creator>mic1001 mic1001</dc:creator>
  <cp:lastModifiedBy>Преподаватель</cp:lastModifiedBy>
  <cp:revision>11</cp:revision>
  <dcterms:created xsi:type="dcterms:W3CDTF">2018-10-25T11:56:38Z</dcterms:created>
  <dcterms:modified xsi:type="dcterms:W3CDTF">2019-03-27T06:59:08Z</dcterms:modified>
</cp:coreProperties>
</file>