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1" r:id="rId4"/>
    <p:sldId id="257" r:id="rId5"/>
    <p:sldId id="266" r:id="rId6"/>
    <p:sldId id="267" r:id="rId7"/>
    <p:sldId id="265" r:id="rId8"/>
    <p:sldId id="281" r:id="rId9"/>
    <p:sldId id="282" r:id="rId10"/>
    <p:sldId id="261" r:id="rId11"/>
    <p:sldId id="272" r:id="rId12"/>
    <p:sldId id="269" r:id="rId13"/>
    <p:sldId id="273" r:id="rId14"/>
    <p:sldId id="274" r:id="rId15"/>
    <p:sldId id="289" r:id="rId16"/>
    <p:sldId id="279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99"/>
    <a:srgbClr val="F63B1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>
        <p:scale>
          <a:sx n="66" d="100"/>
          <a:sy n="66" d="100"/>
        </p:scale>
        <p:origin x="-150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EF64-EF0F-4E8E-ACD2-3927572F633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C0A5-03D8-44A7-9AE6-3EEA41A35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EF64-EF0F-4E8E-ACD2-3927572F633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C0A5-03D8-44A7-9AE6-3EEA41A35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EF64-EF0F-4E8E-ACD2-3927572F633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C0A5-03D8-44A7-9AE6-3EEA41A35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EF64-EF0F-4E8E-ACD2-3927572F633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C0A5-03D8-44A7-9AE6-3EEA41A35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EF64-EF0F-4E8E-ACD2-3927572F633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C0A5-03D8-44A7-9AE6-3EEA41A35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EF64-EF0F-4E8E-ACD2-3927572F633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C0A5-03D8-44A7-9AE6-3EEA41A35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EF64-EF0F-4E8E-ACD2-3927572F633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C0A5-03D8-44A7-9AE6-3EEA41A35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EF64-EF0F-4E8E-ACD2-3927572F633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C0A5-03D8-44A7-9AE6-3EEA41A35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EF64-EF0F-4E8E-ACD2-3927572F633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C0A5-03D8-44A7-9AE6-3EEA41A35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EF64-EF0F-4E8E-ACD2-3927572F633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C0A5-03D8-44A7-9AE6-3EEA41A35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EF64-EF0F-4E8E-ACD2-3927572F633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C0A5-03D8-44A7-9AE6-3EEA41A35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FEF64-EF0F-4E8E-ACD2-3927572F6335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5C0A5-03D8-44A7-9AE6-3EEA41A35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Arial" pitchFamily="34" charset="0"/>
                <a:ea typeface="DotumChe" pitchFamily="49" charset="-127"/>
                <a:cs typeface="Arial" pitchFamily="34" charset="0"/>
              </a:rPr>
              <a:t>Горячий снег Сталинграда</a:t>
            </a:r>
            <a:endParaRPr lang="ru-RU" sz="8800" b="1" dirty="0">
              <a:solidFill>
                <a:srgbClr val="FF0000"/>
              </a:solidFill>
              <a:latin typeface="Arial" pitchFamily="34" charset="0"/>
              <a:ea typeface="DotumChe" pitchFamily="49" charset="-127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Презентация учителя истории МБОУ Милютинской СОШ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Хижняк А.В.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bg1"/>
                </a:solidFill>
              </a:rPr>
              <a:t>Первый период обороны</a:t>
            </a:r>
            <a:br>
              <a:rPr lang="ru-RU" sz="4900" b="1" dirty="0" smtClean="0">
                <a:solidFill>
                  <a:schemeClr val="bg1"/>
                </a:solidFill>
              </a:rPr>
            </a:br>
            <a:r>
              <a:rPr lang="ru-RU" sz="4900" b="1" dirty="0" smtClean="0">
                <a:solidFill>
                  <a:schemeClr val="bg1"/>
                </a:solidFill>
              </a:rPr>
              <a:t>17 июля – 12 сентября 1942г.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700808"/>
            <a:ext cx="4038600" cy="45259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Первый период обороны начался боями 62 армии (командующий генерал В.И.Чуйков) против превосходящей силами 6 армии генерала Паулюса.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4572000" y="1628800"/>
            <a:ext cx="4038600" cy="45259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юга к Сталинграду продвигалась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танковая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армия противника, атаки которой отражала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64 армия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baseline="0" dirty="0" smtClean="0">
                <a:solidFill>
                  <a:schemeClr val="bg1"/>
                </a:solidFill>
              </a:rPr>
              <a:t>(командующий генерал Шумилов)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7" name="Picture 1" descr="C:\Users\Анна\Downloads\Cujk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151785" cy="4525963"/>
          </a:xfrm>
          <a:prstGeom prst="rect">
            <a:avLst/>
          </a:prstGeom>
          <a:noFill/>
        </p:spPr>
      </p:pic>
      <p:pic>
        <p:nvPicPr>
          <p:cNvPr id="9218" name="Picture 2" descr="C:\Users\Анна\Downloads\Михаил_Степанович_Шумил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3168352" cy="4536504"/>
          </a:xfrm>
          <a:prstGeom prst="rect">
            <a:avLst/>
          </a:prstGeom>
          <a:noFill/>
        </p:spPr>
      </p:pic>
      <p:sp useBgFill="1">
        <p:nvSpPr>
          <p:cNvPr id="9" name="TextBox 8"/>
          <p:cNvSpPr txBox="1"/>
          <p:nvPr/>
        </p:nvSpPr>
        <p:spPr>
          <a:xfrm>
            <a:off x="2267744" y="5661248"/>
            <a:ext cx="155375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М.С.Шумилов</a:t>
            </a:r>
            <a:endParaRPr lang="ru-RU" dirty="0">
              <a:solidFill>
                <a:schemeClr val="bg1"/>
              </a:solidFill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827584" y="5589240"/>
            <a:ext cx="126662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В.И.Чуйков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4572000" y="1772816"/>
            <a:ext cx="4038600" cy="45259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 августа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враг прорвался к Волге и отрезал 62 армию от Сталинградского фронта.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 августа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Сталинграде было введено осадное положение.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xit" presetSubtype="1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Первый период обороны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17 июля – 12 сентября 1942г.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1"/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первых числах сентября немцы прорвались в центр города и захватили важнейший узел его обороны -Мамаев Курган.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13 Гвардейская дивизия под командованием  генерала </a:t>
            </a:r>
            <a:r>
              <a:rPr lang="ru-RU" b="1" dirty="0" err="1" smtClean="0">
                <a:solidFill>
                  <a:schemeClr val="bg1"/>
                </a:solidFill>
              </a:rPr>
              <a:t>А.И.Родимцева</a:t>
            </a:r>
            <a:r>
              <a:rPr lang="ru-RU" b="1" dirty="0" smtClean="0">
                <a:solidFill>
                  <a:schemeClr val="bg1"/>
                </a:solidFill>
              </a:rPr>
              <a:t> в ночь на 15 сентября переправилась через Волгу  и с ходу отбила Мамаев Курган.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Анна\Downloads\31081617930419472.jpeg"/>
          <p:cNvPicPr/>
          <p:nvPr/>
        </p:nvPicPr>
        <p:blipFill>
          <a:blip r:embed="rId2" cstate="print"/>
          <a:srcRect l="15964"/>
          <a:stretch>
            <a:fillRect/>
          </a:stretch>
        </p:blipFill>
        <p:spPr bwMode="auto">
          <a:xfrm>
            <a:off x="4644008" y="2492896"/>
            <a:ext cx="432048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Мамаев Курган после окончания боев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Второй период обороны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12 сентября -18 ноября 1942г.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1556792"/>
            <a:ext cx="3384376" cy="4525963"/>
          </a:xfrm>
          <a:solidFill>
            <a:schemeClr val="accent1"/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Бои происходили не только в самом городе, и не только за районы города и улицы, но и за отдельные дома. 11 ноября фашисты предприняли последний штурм города.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C:\Users\Анна\Downloads\stalingradskaya-bitva-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558011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5733256"/>
            <a:ext cx="5148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Сталинградская битва - бои за каждый клочок русской земли!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1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Период контрнаступления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19 ноября 1942-2 февраля 1943г.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План разгрома немцев под Сталинградом получил кодовое название «Уран».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19 ноября 1942года советские войска силами Юго-Западного, Сталинградского и Донского фронтов перешли в контрнаступление.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3" descr="C:\Users\Анна\Downloads\1942_2 (1)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2420888"/>
            <a:ext cx="4038600" cy="282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67544" y="1628800"/>
            <a:ext cx="4038600" cy="45259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Прорвав оборону противника советские войска окружили его с юга и юго-запада и 23 ноября в районе г. Калач на Дону соединились и замкнули кольцо. Общая численность окруженных составляла 330 тысяч человек.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67544" y="1628800"/>
            <a:ext cx="4038600" cy="45259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февраля окруженная группировка противника капитулировала.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плену оказался и сам командующий  - генерал-фельдмаршал – Паулюс.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Освобожденный Сталинград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C:\Users\Анна\Downloads\250px-RIAN_archive_602161_Center_of_Stalingrad_after_liberation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904656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Анна\Downloads\250px-Bundesarchiv_Bild_183-W0506-316,_Russland,_Kampf_um_Stalingrad,_Siegesflagge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9046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07704" y="5517232"/>
            <a:ext cx="5184576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Центр города Сталинграда, 2 февраля 1943 года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03648" y="5589240"/>
            <a:ext cx="6264696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Флаг над освобождённым городом, Сталинград, 1943 год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07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Значение Сталинградской битвы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    Сталинградская битва – это двести дней и ночей жесточайшего сражения миллионных армий, в результате которого коренной перелом в Великой Отечественной войне, начавшийся уже во время побед в битве под Москвой, стал свершившимся фактом.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Благодарные потомки – защитникам Сталинграда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Users\Анна\Downloads\2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725" y="1943894"/>
            <a:ext cx="28765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1920" y="5373216"/>
            <a:ext cx="152516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Дом Павлова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C:\Users\Анна\Downloads\3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3285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75856" y="4725144"/>
            <a:ext cx="316163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Памятник Михаилу </a:t>
            </a:r>
            <a:r>
              <a:rPr lang="ru-RU" b="1" dirty="0" err="1" smtClean="0">
                <a:solidFill>
                  <a:schemeClr val="bg1"/>
                </a:solidFill>
              </a:rPr>
              <a:t>Паникахо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C:\Users\Анна\Downloads\2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844824"/>
            <a:ext cx="53285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71800" y="4653136"/>
            <a:ext cx="326839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Скульптура «Стоять насмерть»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C:\Users\Анна\Downloads\288.jpg"/>
          <p:cNvPicPr/>
          <p:nvPr/>
        </p:nvPicPr>
        <p:blipFill>
          <a:blip r:embed="rId5" cstate="print"/>
          <a:srcRect b="5471"/>
          <a:stretch>
            <a:fillRect/>
          </a:stretch>
        </p:blipFill>
        <p:spPr bwMode="auto">
          <a:xfrm>
            <a:off x="0" y="145740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627784" y="6488668"/>
            <a:ext cx="358175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Скульптура «Родина-мать зовет!»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Литература и источники: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1. А.А.Данилов, Л.Г Косулина «История России», 9 класс Москва «Просвещение 2012 год.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2. Методические рекомендации по проведению тематических уроков, посвященных 70-летию Сталинградской битвы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3. Видеоролик «Горячий снег Сталинграда» учителя истории А.В.Хижняк.</a:t>
            </a: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Цель урока: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Выяснить планы немецкого командования на лето-осень 1942 года.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Уметь характеризовать основные этапы Сталинградской битвы.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Знать значение Сталинградской битвы для истории Великой Отечественной и Второй мировой войн.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Узнать, кто из земляков принимал участие в великой битве на Волге.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План урока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1. Германские планы и расчеты на кампанию 1942 года.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2. Наступление немецких войск</a:t>
            </a:r>
            <a:br>
              <a:rPr lang="ru-RU" sz="4000" b="1" dirty="0" smtClean="0">
                <a:solidFill>
                  <a:srgbClr val="0000FF"/>
                </a:solidFill>
              </a:rPr>
            </a:br>
            <a:r>
              <a:rPr lang="ru-RU" sz="4000" b="1" dirty="0" smtClean="0">
                <a:solidFill>
                  <a:srgbClr val="0000FF"/>
                </a:solidFill>
              </a:rPr>
              <a:t>в июне 1942 года.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3. Оборонительный этап битвы.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4. Сталинградская стратегическая наступательная операция.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5. Наши земляки – участники битвы на Волге.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6. Значение Сталинградской битвы. </a:t>
            </a:r>
            <a:br>
              <a:rPr lang="ru-RU" sz="4000" b="1" dirty="0" smtClean="0">
                <a:solidFill>
                  <a:srgbClr val="0000FF"/>
                </a:solidFill>
              </a:rPr>
            </a:b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404664"/>
            <a:ext cx="6491064" cy="586551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83568" y="476672"/>
            <a:ext cx="7848872" cy="59046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«Железный ветер бил им в лицо, а они все шли вперед, и снова чувство суеверного страха охватывало противника: люди ли шли в атаку, смертны ли они?»</a:t>
            </a:r>
          </a:p>
          <a:p>
            <a:pPr algn="just">
              <a:buNone/>
            </a:pP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Василий </a:t>
            </a:r>
            <a:r>
              <a:rPr 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Гроссман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Users\Анна\Downloads\imgpreview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84678"/>
            <a:ext cx="1440160" cy="19908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Германские планы и расчеты на кампанию 1942 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Разбить советские войска на южном фланге.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Прорваться на Кавказ к нефтяным промыслам Майкопа, Грозного, Баку.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Перерезать Волгу в районе Сталинграда как важнейшую транспортную артерию страны и захватить Сталинград как центр военной промышленности и узел коммуникации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Наступление немецких войск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июне 1942 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475656" y="1700808"/>
            <a:ext cx="2952328" cy="216024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Группа армий А</a:t>
            </a:r>
            <a:endParaRPr lang="ru-RU" sz="2800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148064" y="1700808"/>
            <a:ext cx="2952328" cy="20882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Группа армий Б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149080"/>
            <a:ext cx="208823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Кавказ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4149080"/>
            <a:ext cx="208823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Сталинград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Этапы Сталинградской битвы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051720" y="1628800"/>
            <a:ext cx="86409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444208" y="1628800"/>
            <a:ext cx="86409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941168"/>
            <a:ext cx="30963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17 июля-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18 ноября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1942г.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4941168"/>
            <a:ext cx="30963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19 ноября 1942г.-2февраля 1943г.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043608" y="3212976"/>
            <a:ext cx="30963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оборонительный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Содержимое 11"/>
          <p:cNvSpPr txBox="1">
            <a:spLocks/>
          </p:cNvSpPr>
          <p:nvPr/>
        </p:nvSpPr>
        <p:spPr>
          <a:xfrm>
            <a:off x="5364088" y="3212976"/>
            <a:ext cx="30963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наступательный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411760" y="4221088"/>
            <a:ext cx="1440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804248" y="4293096"/>
            <a:ext cx="1440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build="p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solidFill>
            <a:schemeClr val="accent1"/>
          </a:solidFill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В конце июля 1942 года враг вышел на дальние подступы к Сталинграду. </a:t>
            </a:r>
            <a:r>
              <a:rPr lang="ru-RU" b="1" smtClean="0">
                <a:solidFill>
                  <a:schemeClr val="bg1"/>
                </a:solidFill>
              </a:rPr>
              <a:t>Красная Армия </a:t>
            </a:r>
            <a:r>
              <a:rPr lang="ru-RU" b="1" dirty="0" smtClean="0">
                <a:solidFill>
                  <a:schemeClr val="bg1"/>
                </a:solidFill>
              </a:rPr>
              <a:t>отступала.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Оборонительный этап</a:t>
            </a:r>
            <a:endParaRPr lang="ru-RU" dirty="0"/>
          </a:p>
        </p:txBody>
      </p:sp>
      <p:pic>
        <p:nvPicPr>
          <p:cNvPr id="8" name="Содержимое 6" descr="C:\Users\Анна\Downloads\1942_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4482" y="1600200"/>
            <a:ext cx="28640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28 июля 1942 года Сталин подписал приказ №227 (известный под названием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«Ни шагу назад!»). Приказ вводил жесткие меры за нарушение  порядка в войсках.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Анна\Downloads\images_posters_Plakat_Prikaz_nomer_227_Ni_Shagu_Nazad_jpg_1368601025_crop_717_4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1471"/>
            <a:ext cx="4038600" cy="252342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Оборонительный этап</a:t>
            </a:r>
            <a:endParaRPr lang="ru-RU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644008" y="1556792"/>
            <a:ext cx="4038600" cy="45259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Ныне, нередко критикуемый за жестокость , этот приказ в критической обстановке способствовал укреплению моральной стойкости Красной Армии.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633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Горячий снег Сталинграда</vt:lpstr>
      <vt:lpstr>Цель урока:</vt:lpstr>
      <vt:lpstr>План урока</vt:lpstr>
      <vt:lpstr> </vt:lpstr>
      <vt:lpstr>Германские планы и расчеты на кампанию 1942 года</vt:lpstr>
      <vt:lpstr>Наступление немецких войск в июне 1942 года</vt:lpstr>
      <vt:lpstr>Этапы Сталинградской битвы</vt:lpstr>
      <vt:lpstr>Оборонительный этап</vt:lpstr>
      <vt:lpstr>Оборонительный этап</vt:lpstr>
      <vt:lpstr>Первый период обороны 17 июля – 12 сентября 1942г.</vt:lpstr>
      <vt:lpstr>Первый период обороны 17 июля – 12 сентября 1942г.</vt:lpstr>
      <vt:lpstr>Второй период обороны 12 сентября -18 ноября 1942г.</vt:lpstr>
      <vt:lpstr>Период контрнаступления 19 ноября 1942-2 февраля 1943г.</vt:lpstr>
      <vt:lpstr>Освобожденный Сталинград</vt:lpstr>
      <vt:lpstr>Значение Сталинградской битвы</vt:lpstr>
      <vt:lpstr>Благодарные потомки – защитникам Сталинграда</vt:lpstr>
      <vt:lpstr>Литература и источники: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Горячий снег Сталинграда</dc:title>
  <dc:creator>Анна</dc:creator>
  <cp:lastModifiedBy>Виктор</cp:lastModifiedBy>
  <cp:revision>113</cp:revision>
  <dcterms:created xsi:type="dcterms:W3CDTF">2013-08-31T16:18:12Z</dcterms:created>
  <dcterms:modified xsi:type="dcterms:W3CDTF">2016-02-22T12:46:26Z</dcterms:modified>
</cp:coreProperties>
</file>