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8" r:id="rId3"/>
    <p:sldId id="279" r:id="rId4"/>
    <p:sldId id="280" r:id="rId5"/>
    <p:sldId id="281" r:id="rId6"/>
    <p:sldId id="282" r:id="rId7"/>
    <p:sldId id="283" r:id="rId8"/>
    <p:sldId id="260" r:id="rId9"/>
    <p:sldId id="261" r:id="rId10"/>
    <p:sldId id="284" r:id="rId11"/>
    <p:sldId id="285" r:id="rId12"/>
    <p:sldId id="287" r:id="rId13"/>
    <p:sldId id="288" r:id="rId14"/>
    <p:sldId id="262" r:id="rId15"/>
    <p:sldId id="263" r:id="rId16"/>
    <p:sldId id="277" r:id="rId17"/>
    <p:sldId id="289" r:id="rId18"/>
    <p:sldId id="290" r:id="rId19"/>
    <p:sldId id="264" r:id="rId20"/>
    <p:sldId id="265" r:id="rId21"/>
    <p:sldId id="266" r:id="rId22"/>
    <p:sldId id="269" r:id="rId23"/>
    <p:sldId id="270" r:id="rId24"/>
    <p:sldId id="271" r:id="rId25"/>
    <p:sldId id="272" r:id="rId26"/>
    <p:sldId id="273" r:id="rId27"/>
    <p:sldId id="291" r:id="rId28"/>
    <p:sldId id="276" r:id="rId29"/>
    <p:sldId id="294" r:id="rId30"/>
    <p:sldId id="295" r:id="rId31"/>
    <p:sldId id="297" r:id="rId32"/>
    <p:sldId id="298" r:id="rId33"/>
    <p:sldId id="299" r:id="rId34"/>
    <p:sldId id="303" r:id="rId35"/>
    <p:sldId id="323" r:id="rId36"/>
    <p:sldId id="302" r:id="rId37"/>
    <p:sldId id="301" r:id="rId38"/>
    <p:sldId id="319" r:id="rId39"/>
    <p:sldId id="304" r:id="rId40"/>
    <p:sldId id="311" r:id="rId41"/>
    <p:sldId id="310" r:id="rId42"/>
    <p:sldId id="307" r:id="rId43"/>
    <p:sldId id="305" r:id="rId44"/>
    <p:sldId id="313" r:id="rId45"/>
    <p:sldId id="324" r:id="rId46"/>
    <p:sldId id="325" r:id="rId47"/>
    <p:sldId id="332" r:id="rId48"/>
    <p:sldId id="314" r:id="rId49"/>
    <p:sldId id="316" r:id="rId50"/>
    <p:sldId id="328" r:id="rId51"/>
    <p:sldId id="330" r:id="rId52"/>
    <p:sldId id="321" r:id="rId53"/>
    <p:sldId id="312" r:id="rId54"/>
    <p:sldId id="320" r:id="rId55"/>
    <p:sldId id="317" r:id="rId56"/>
    <p:sldId id="331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62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0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48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16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6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2156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6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468D-D9C9-4C63-B9D6-71A5FDD31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FFD8-8F05-4EFC-8FF3-9476E2B8D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0B7DB-C674-4BF8-85AE-DF62ACFBA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75E79-0726-41CB-9BD7-715447EA1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1083E-107D-40A5-AEC5-4BC5EE0F8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7386638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CC73-68C4-4D80-A4D4-7AA739138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1DED0-F9AE-440A-8CBF-3DB2C5B9C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F09B-7310-4BEE-AA82-4F2F3528E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A150-01FD-46FA-A7BE-369152AF8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2AF17-9964-4792-950E-C53C85E52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72E0-4B29-4962-A8A3-A8735EDD1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4D015-FF16-4F2E-9DE9-FBF6448E2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2A4A6-59BD-403F-BD0E-E2D0BD13E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A77A7-4589-45AC-BD23-B1F6FC244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D4663-A581-497E-BD05-8DC194841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DD3E-FB7C-4429-9EEC-8C3314F76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2049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62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49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0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2049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493" name="Freeform 13"/>
                  <p:cNvSpPr>
                    <a:spLocks/>
                  </p:cNvSpPr>
                  <p:nvPr/>
                </p:nvSpPr>
                <p:spPr bwMode="auto">
                  <a:xfrm>
                    <a:off x="2648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494" name="Freeform 14"/>
                  <p:cNvSpPr>
                    <a:spLocks/>
                  </p:cNvSpPr>
                  <p:nvPr/>
                </p:nvSpPr>
                <p:spPr bwMode="auto">
                  <a:xfrm>
                    <a:off x="2716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495" name="Freeform 15"/>
                  <p:cNvSpPr>
                    <a:spLocks/>
                  </p:cNvSpPr>
                  <p:nvPr/>
                </p:nvSpPr>
                <p:spPr bwMode="auto">
                  <a:xfrm>
                    <a:off x="246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49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049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052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2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2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2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9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3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9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3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3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3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3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2053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3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3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F6B5DC44-CE7F-42BE-B529-CE6C3E6BB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1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22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477125" cy="2160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игра, как средство формирования фонематических процессов 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старших дошкольников с общим недоразвитием речи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19872" y="2708920"/>
            <a:ext cx="3888978" cy="35298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Штаб   Ольга</a:t>
            </a:r>
            <a:endParaRPr lang="ru-RU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Владимировна</a:t>
            </a:r>
            <a:endParaRPr lang="ru-RU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учитель-логопед</a:t>
            </a:r>
            <a:endParaRPr lang="ru-RU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МБДОУ 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«Детский </a:t>
            </a:r>
            <a:endParaRPr lang="ru-RU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сад  «Солнышко»</a:t>
            </a:r>
          </a:p>
          <a:p>
            <a:pPr algn="ctr" eaLnBrk="1" hangingPunct="1">
              <a:buFontTx/>
              <a:buNone/>
            </a:pP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р.п.Павлоградка</a:t>
            </a:r>
          </a:p>
          <a:p>
            <a:pPr algn="ctr" eaLnBrk="1" hangingPunct="1">
              <a:buFontTx/>
              <a:buNone/>
            </a:pP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Омской области</a:t>
            </a:r>
            <a:endParaRPr lang="ru-RU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Содержимое 7" descr="img072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2708920"/>
            <a:ext cx="2520578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7477125" cy="898525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«Что звучало?»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84784"/>
            <a:ext cx="3673475" cy="475250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Логопед показывает ребёнку музыкальные инструменты, демонстрируя их звучание.  Затем ребёнку на глаза надевается специальная повязка. Логопед издаёт звуки, а ребёнок говорит, что звучало.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3"/>
          </p:nvPr>
        </p:nvSpPr>
        <p:spPr>
          <a:xfrm>
            <a:off x="4139951" y="3922713"/>
            <a:ext cx="3168353" cy="20265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4" name="Picture 6" descr="C:\Documents and Settings\Admin\Рабочий стол\Оля Штаб\P112086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84784"/>
            <a:ext cx="338437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219075" y="1"/>
            <a:ext cx="7477125" cy="1196752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«Где звучало?»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427538" y="1412875"/>
            <a:ext cx="2881312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smtClean="0"/>
          </a:p>
        </p:txBody>
      </p:sp>
      <p:pic>
        <p:nvPicPr>
          <p:cNvPr id="13316" name="Picture 6" descr="C:\Documents and Settings\Admin\Рабочий стол\Оля Штаб\P11208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268760"/>
            <a:ext cx="3617912" cy="2447925"/>
          </a:xfrm>
          <a:noFill/>
        </p:spPr>
      </p:pic>
      <p:sp>
        <p:nvSpPr>
          <p:cNvPr id="9" name="Прямоугольник 8"/>
          <p:cNvSpPr/>
          <p:nvPr/>
        </p:nvSpPr>
        <p:spPr>
          <a:xfrm>
            <a:off x="323850" y="3717032"/>
            <a:ext cx="3527425" cy="232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1600" kern="0" dirty="0">
              <a:solidFill>
                <a:srgbClr val="2F1311"/>
              </a:solidFill>
              <a:latin typeface="Aria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     Ребёнок </a:t>
            </a:r>
            <a:r>
              <a:rPr lang="ru-RU" sz="2000" kern="0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сидит с закрытыми глазами, а логопед звонит колокольчиком </a:t>
            </a:r>
            <a:r>
              <a:rPr lang="ru-RU" sz="2000" i="1" kern="0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справа, слева, сзади, спереди, над головой ребёнка. </a:t>
            </a:r>
            <a:r>
              <a:rPr lang="ru-RU" sz="2000" kern="0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Ребёнок показывает рукой направление, откуда исходит звук.</a:t>
            </a:r>
          </a:p>
        </p:txBody>
      </p:sp>
      <p:pic>
        <p:nvPicPr>
          <p:cNvPr id="13318" name="Picture 9" descr="C:\Documents and Settings\Admin\Рабочий стол\Оля Штаб\P1120838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1268760"/>
            <a:ext cx="2881312" cy="446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«Будь внимательным»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sz="half" idx="1"/>
          </p:nvPr>
        </p:nvSpPr>
        <p:spPr>
          <a:xfrm flipV="1">
            <a:off x="263525" y="6096000"/>
            <a:ext cx="69850" cy="69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7544" y="1598613"/>
            <a:ext cx="7182619" cy="3918619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По инструкции взрослого ребенок выполняет различные движения, соотнося их с разными звучаниями. Например, на звук свистка должен поднять руки вверх, а на звук дудочки – удерживать руки впереди. А на звук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барабана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развести их в стороны.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latin typeface="Meiryo UI" pitchFamily="34" charset="-128"/>
              </a:rPr>
              <a:t>«Дятел»</a:t>
            </a:r>
          </a:p>
        </p:txBody>
      </p:sp>
      <p:sp>
        <p:nvSpPr>
          <p:cNvPr id="1638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7416800" cy="108108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Логопед отстукивает карандашом различные ритмы 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 II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II I 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т.д.), а ребёнок повторяет за ним.</a:t>
            </a:r>
          </a:p>
        </p:txBody>
      </p:sp>
      <p:pic>
        <p:nvPicPr>
          <p:cNvPr id="16389" name="Picture 5" descr="C:\Documents and Settings\Admin\Рабочий стол\Оля Штаб\P11208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5112567" cy="345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477125" cy="1728787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этап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  Развитие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речевого слуха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20938"/>
            <a:ext cx="7386638" cy="37449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smtClean="0"/>
              <a:t>Задачи: </a:t>
            </a:r>
            <a:endParaRPr lang="ru-RU" sz="2400" dirty="0" smtClean="0"/>
          </a:p>
          <a:p>
            <a:pPr eaLnBrk="1" hangingPunct="1"/>
            <a:r>
              <a:rPr lang="ru-RU" sz="2800" dirty="0" smtClean="0"/>
              <a:t>Развивать  способность различать одинаковые слова, </a:t>
            </a:r>
            <a:r>
              <a:rPr lang="ru-RU" sz="2800" dirty="0" err="1" smtClean="0"/>
              <a:t>звукокомплексы</a:t>
            </a:r>
            <a:r>
              <a:rPr lang="ru-RU" sz="2800" dirty="0" smtClean="0"/>
              <a:t> и звуки по высоте, силе и тембру голоса.</a:t>
            </a:r>
          </a:p>
          <a:p>
            <a:pPr eaLnBrk="1" hangingPunct="1"/>
            <a:r>
              <a:rPr lang="ru-RU" sz="2800" dirty="0" smtClean="0"/>
              <a:t>Развивать способность различать слова, близкие по звуковому составу.</a:t>
            </a:r>
          </a:p>
          <a:p>
            <a:pPr eaLnBrk="1" hangingPunct="1"/>
            <a:r>
              <a:rPr lang="ru-RU" sz="2800" dirty="0" smtClean="0"/>
              <a:t>Дифференциация слогов и фонем.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129463" cy="2449512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Игры на развитие   способности различать одинаковые слова,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звукокомплексы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звуки по высоте, силе и тембру голоса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132856"/>
            <a:ext cx="7386638" cy="417586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b="1" i="1" dirty="0" smtClean="0"/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«Далеко – близко»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«Большой – средний –  маленький»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«Взрослый или детёныш?»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«Телефон»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898525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atin typeface="Meiryo UI" pitchFamily="34" charset="-128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Далеко- близко»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3525" y="1988841"/>
            <a:ext cx="7386638" cy="410716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Воспроизводится аудиозапись голосов животных (птиц). Далее регулятором громкость звучания увеличивается или уменьшается. Ребенок должен ответить предложением, далеко или близко слышится звук (например, мяуканье кошки).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«Большой- средний- маленький»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56792"/>
            <a:ext cx="2952750" cy="403244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Логопед выкладывает  перед ребёнком трёх медведей (картинки); большого, среднего и маленького. Затем рассказывает сказку Л. Толстого «Три медведя» в сокращённом варианте, произнося реплики и звукоподражания, то очень низким, то средним по высоте, то высоким голосом. Ребёнок угадывает, кто из медведей «говорит».</a:t>
            </a:r>
          </a:p>
        </p:txBody>
      </p:sp>
      <p:sp>
        <p:nvSpPr>
          <p:cNvPr id="20484" name="Содержимое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5" name="Picture 6" descr="F:\Оля Штаб\P112068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1989138"/>
            <a:ext cx="4105275" cy="4248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«Взрослый или детёныш?»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124744"/>
            <a:ext cx="7386638" cy="194389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Детям раздаются картинки с изображениями домашних животных  – взрослых и детёнышей: коровы и телёнка, лошади и жеребёнка, свиньи и поросёнка и др. Логопед произносит звукоподражания голосам животных то низким, то высоким голосом.  Дети должны, ориентируясь на характер звукоподражания и одновременно на высоту голоса, показывать соответствующие картинки или самим произносить звукоподражания.</a:t>
            </a:r>
          </a:p>
        </p:txBody>
      </p:sp>
      <p:pic>
        <p:nvPicPr>
          <p:cNvPr id="21508" name="Picture 5" descr="C:\Documents and Settings\Admin\Рабочий стол\Оля Штаб\P11208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3284984"/>
            <a:ext cx="4608513" cy="324053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«Телефон»</a:t>
            </a:r>
          </a:p>
        </p:txBody>
      </p:sp>
      <p:sp>
        <p:nvSpPr>
          <p:cNvPr id="22531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6972300" cy="1079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Логопед тихо «на ушко» говорит слово (по лексической теме) первому ребёнку, а он шепчет это слово на ухо следующему и т.д. Последний ребёнок говорит слово вслух.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7477125" cy="2087563"/>
          </a:xfrm>
        </p:spPr>
        <p:txBody>
          <a:bodyPr/>
          <a:lstStyle/>
          <a:p>
            <a:pPr eaLnBrk="1" hangingPunct="1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формирование фонематического восприятия и навыков  элементарного языкового анализа слов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565400"/>
            <a:ext cx="7313613" cy="3959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Задачи: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Ввести понятие о различительной роли звука, основных качественных его характеристиках.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 у дошкольников общую ориентировку в звуковой системе русского языка.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 навыки элементарного языкового анализа и синтеза слов.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dirty="0" smtClean="0"/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7477125" cy="144145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Игры на различение слов, близких по звуковому составу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7386638" cy="4032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«Красный – зелёный»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«Цепочка»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«Подбери картинку»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«Какое слово лишнее?»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«Самое короткое слово»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«Самое длинное слово»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b="1" i="1" dirty="0" smtClean="0"/>
          </a:p>
          <a:p>
            <a:pPr eaLnBrk="1" hangingPunct="1">
              <a:lnSpc>
                <a:spcPct val="90000"/>
              </a:lnSpc>
            </a:pPr>
            <a:endParaRPr lang="ru-RU" b="1" i="1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333375"/>
            <a:ext cx="7477125" cy="8636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«Красный-зеленый»</a:t>
            </a:r>
            <a:r>
              <a:rPr lang="ru-RU" dirty="0" smtClean="0"/>
              <a:t> 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0768"/>
            <a:ext cx="3084513" cy="463934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Логопед показывает предметную картинку, громко, чётко называя изображение: «БАНАН», а затем чётко произносит звукосочетания: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«БАНАН, БАМАН, ПАМАН,  БАНАН, ВАВАН, ПАНАМ».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Если ребёнок услышит правильное название того, что изображено на картинке, то он должен поднять зелёный флажок, а если неправильное – красный. </a:t>
            </a:r>
          </a:p>
        </p:txBody>
      </p:sp>
      <p:pic>
        <p:nvPicPr>
          <p:cNvPr id="10" name="Picture 7" descr="C:\Documents and Settings\Admin\Рабочий стол\Оля Штаб\P11208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63888" y="1340768"/>
            <a:ext cx="3600400" cy="2376264"/>
          </a:xfrm>
          <a:noFill/>
        </p:spPr>
      </p:pic>
      <p:pic>
        <p:nvPicPr>
          <p:cNvPr id="24582" name="Picture 6" descr="C:\Documents and Settings\Admin\Рабочий стол\Оля Штаб\P1120803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861048"/>
            <a:ext cx="3617913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12573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«Цепочка»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268761"/>
            <a:ext cx="3588395" cy="453672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Ребёнку предлагается повторить похожие слова в названном порядке (вначале по два, затем -  по  три)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Примечание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воспроизведении слов необязательно знание понятий. Особенность подбора слов в том, что они аналогичны  по звуковому составу и не содержат труднопроизносимых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звуков.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067944" y="1412775"/>
            <a:ext cx="3418706" cy="42784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МАК – БАК 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ТОК – ТУК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БЫК – БОК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 – ДЫМ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 – СОМ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МОТОК – КАТОК – ПОТОК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БАТОН – БУТОН – БЕТОН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ВАТКА – ВЕТКА – КЕПКА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i="1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219075" y="333375"/>
            <a:ext cx="7477125" cy="1036638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«Подбери картинку»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7386638" cy="1655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Логопед выкладывает на столе в одну линию картинки, проговаривая их названия: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юла, дом, кошка.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Затем он даёт ребёнку по картинке: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пила, ложка, сом.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Ребёнок должен расположить каждую картинку под той, название которой звучит похоже. </a:t>
            </a:r>
          </a:p>
        </p:txBody>
      </p:sp>
      <p:pic>
        <p:nvPicPr>
          <p:cNvPr id="26629" name="Picture 5" descr="C:\Documents and Settings\Admin\Рабочий стол\Оля Штаб\P11208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84984"/>
            <a:ext cx="5112567" cy="3027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«Какое слово лишнее?»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7261225" cy="3959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Из четырёх слов, отчётливо произнесённых логопедом, дети  должны назвать то, которое отличается от остальных: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КОМ – КОМ –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КОТ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КОМ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ВИНТ – ВИНТ –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БИНТ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ВИНТ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БУДКА –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БУДКА – БУДКА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КАНАВА – КАНАВА –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КАКАО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КАНАВА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«Самое короткое слово»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7188200" cy="424973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Логопед произносит три слова, а дети говорят, какое</a:t>
            </a:r>
          </a:p>
          <a:p>
            <a:pPr algn="just"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слово самое короткое.</a:t>
            </a:r>
          </a:p>
          <a:p>
            <a:pPr algn="ctr" eaLnBrk="1" hangingPunct="1">
              <a:buFontTx/>
              <a:buNone/>
            </a:pPr>
            <a:endParaRPr lang="ru-RU" b="1" dirty="0" smtClean="0"/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СТРОИТЕЛЬ – ПЛОТНИК –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ДОМ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СОСУЛЬКА –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МАЙ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ВЕСНА  </a:t>
            </a:r>
          </a:p>
          <a:p>
            <a:pPr eaLnBrk="1" hangingPunct="1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ДОЧЬ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ДОЧЕНЬКА – ДОЧУРКА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Meiryo UI" pitchFamily="34" charset="-128"/>
              </a:rPr>
              <a:t>«Самое длинное слово»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7386638" cy="41036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Логопед произносит цепочку слов, а дети на слух выделяют самое длинное слово.</a:t>
            </a:r>
          </a:p>
          <a:p>
            <a:pPr algn="ctr" eaLnBrk="1" hangingPunct="1">
              <a:buFontTx/>
              <a:buNone/>
            </a:pPr>
            <a:endParaRPr lang="ru-RU" sz="2800" b="1" dirty="0" smtClean="0"/>
          </a:p>
          <a:p>
            <a:pPr eaLnBrk="1" hangingPunct="1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ЭКСКАВАТОР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КРАН – ТРАКТОР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ЛУК –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ПОМИДОР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ТЫКВА 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МЕДВЕДЬ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ЁЖ – ЛИСА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08720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Игры на дифференциацию слогов и фонем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20938"/>
            <a:ext cx="7386638" cy="3744912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«Назови по порядку слоги»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«Бабочки»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«Лягушка ловит комара»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«Флажки»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«Наушник – колокольчик»</a:t>
            </a:r>
          </a:p>
          <a:p>
            <a:pPr eaLnBrk="1" hangingPunct="1"/>
            <a:endParaRPr lang="ru-RU" b="1" i="1" dirty="0" smtClean="0"/>
          </a:p>
          <a:p>
            <a:pPr eaLnBrk="1" hangingPunct="1"/>
            <a:endParaRPr lang="ru-RU" b="1" i="1" dirty="0" smtClean="0"/>
          </a:p>
          <a:p>
            <a:pPr eaLnBrk="1" hangingPunct="1"/>
            <a:endParaRPr lang="ru-RU" b="1" i="1" dirty="0" smtClean="0"/>
          </a:p>
          <a:p>
            <a:pPr eaLnBrk="1" hangingPunct="1"/>
            <a:endParaRPr lang="ru-RU" b="1" i="1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«Назови по порядку слоги»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7386638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Логопед произносит слово, дети делят слово на слоги на каждый слог делают хлопок в ладоши и говорят: какой слог 1-й, какой – 2-й., 3-й. Например: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САДЫ – 1-й слог СА, 2-й слог  ДЫ.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Вначале берутся слова из 2-х слогов ( луна, коза и т.д.),затем из трех слогов (корова, самолет и т.д.)</a:t>
            </a:r>
          </a:p>
        </p:txBody>
      </p:sp>
      <p:pic>
        <p:nvPicPr>
          <p:cNvPr id="32773" name="Picture 5" descr="C:\Documents and Settings\Admin\Рабочий стол\Оля Штаб\P11208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429000"/>
            <a:ext cx="3855222" cy="3171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«Бабочки»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760"/>
            <a:ext cx="7056438" cy="100771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Логопед предлагает ребёнку усадить красных бабочек на ромашку. Красные бабочки – это гласные звуки: [а, о, у, 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э]. Логопед произносит разные звуки, а ребёнок усаживает  бабочку на ромашку только тогда, когда услышит гласный звук.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pic>
        <p:nvPicPr>
          <p:cNvPr id="33796" name="Picture 5" descr="F:\Оля Штаб\P11207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3140968"/>
            <a:ext cx="4679950" cy="3240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76672"/>
            <a:ext cx="6192837" cy="2230438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Фонематические процессы- это: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852738"/>
            <a:ext cx="7386638" cy="2478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фонематический слух;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фонематическое восприятие;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фонематические представления.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7386638" cy="1470025"/>
          </a:xfrm>
        </p:spPr>
        <p:txBody>
          <a:bodyPr/>
          <a:lstStyle/>
          <a:p>
            <a:pPr marL="933450" lvl="1" indent="-533400"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Логопед называет звуки. Если ребёнок слышит этот</a:t>
            </a:r>
          </a:p>
          <a:p>
            <a:pPr marL="933450" lvl="1" indent="-533400"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звук, то закрывает зелёной фишкой большого </a:t>
            </a:r>
          </a:p>
          <a:p>
            <a:pPr marL="933450" lvl="1" indent="-533400"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комара, если нет такого звука, то синей фишкой </a:t>
            </a:r>
          </a:p>
          <a:p>
            <a:pPr marL="933450" lvl="1" indent="-533400"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маленького комара.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«Лягушка ловит комара»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475656" y="3922713"/>
            <a:ext cx="4608512" cy="21732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G:\DCIM\100PHOTO\SAM_1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518457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«Флажки»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5013325"/>
            <a:ext cx="7386638" cy="144303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Логопед называет звук. Ребёнок, определяя, какой этот звук: гласный, согласный мягкий или согласный твёрдый, поднимает флажок соответствующего цвета.</a:t>
            </a:r>
          </a:p>
        </p:txBody>
      </p:sp>
      <p:pic>
        <p:nvPicPr>
          <p:cNvPr id="36870" name="Picture 6" descr="C:\Documents and Settings\Admin\Рабочий стол\Оля Штаб\P11208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98612"/>
            <a:ext cx="3528391" cy="3054523"/>
          </a:xfrm>
          <a:prstGeom prst="rect">
            <a:avLst/>
          </a:prstGeom>
          <a:noFill/>
        </p:spPr>
      </p:pic>
      <p:pic>
        <p:nvPicPr>
          <p:cNvPr id="36871" name="Picture 7" descr="C:\Documents and Settings\Admin\Рабочий стол\Оля Штаб\P11208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98612"/>
            <a:ext cx="3312368" cy="3054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«Наушник – колокольчик»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4365625"/>
            <a:ext cx="7058025" cy="1800225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Ребёнок, называя картинку, определяет звонкий или глухой первый согласный звук. Если первый звук – глухой, то картинку нужно положить под «наушником», а если – звонкий, то – под «колокольчиком».</a:t>
            </a:r>
          </a:p>
        </p:txBody>
      </p:sp>
      <p:pic>
        <p:nvPicPr>
          <p:cNvPr id="37892" name="Picture 6" descr="C:\Documents and Settings\Admin\Рабочий стол\Оля Штаб\P11208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525" y="1268413"/>
            <a:ext cx="3616325" cy="2881312"/>
          </a:xfrm>
          <a:noFill/>
        </p:spPr>
      </p:pic>
      <p:pic>
        <p:nvPicPr>
          <p:cNvPr id="37893" name="Picture 7" descr="C:\Documents and Settings\Admin\Рабочий стол\Оля Штаб\P11208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1268413"/>
            <a:ext cx="3240087" cy="2881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7477125" cy="2232025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Развитие навыка  элементарного  языкового  анализа и синтеза слов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63525" y="2636838"/>
            <a:ext cx="7386638" cy="388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Определять количество слогов в словах разной сложности.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Выделять первый и последний звук в слове.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Определять место, количество, последовательность звуков в слове.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фонематические представления.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dirty="0" smtClean="0"/>
          </a:p>
          <a:p>
            <a:pPr eaLnBrk="1" hangingPunct="1">
              <a:lnSpc>
                <a:spcPct val="80000"/>
              </a:lnSpc>
            </a:pPr>
            <a:endParaRPr lang="ru-RU" sz="2800" b="1" u="sng" dirty="0" smtClean="0"/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7477125" cy="244951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Игры на определение количества слогов в словах разной сложности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276872"/>
            <a:ext cx="7386638" cy="367315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b="1" i="1" dirty="0" smtClean="0"/>
          </a:p>
          <a:p>
            <a:pPr eaLnBrk="1" hangingPunct="1"/>
            <a:r>
              <a:rPr lang="ru-RU" b="1" i="1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«Отбей слоги мячом»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«Паровоз и вагончики»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«Гусеница»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«Тучка и зонтик»</a:t>
            </a:r>
          </a:p>
          <a:p>
            <a:pPr eaLnBrk="1" hangingPunct="1">
              <a:buFontTx/>
              <a:buNone/>
            </a:pPr>
            <a:endParaRPr lang="ru-RU" b="1" i="1" dirty="0" smtClean="0"/>
          </a:p>
          <a:p>
            <a:pPr eaLnBrk="1" hangingPunct="1"/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«Отбей слоги мячом»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7386638" cy="1008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Логопед говорит слово в рамках лексической темы. Ребёнок , отбивая мячом об пол, делит слово на слоги (части).</a:t>
            </a:r>
          </a:p>
        </p:txBody>
      </p:sp>
      <p:pic>
        <p:nvPicPr>
          <p:cNvPr id="40965" name="Picture 5" descr="C:\Documents and Settings\Admin\Рабочий стол\Оля Штаб\P11208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532859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«Паровоз и вагончики»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12875"/>
            <a:ext cx="7045325" cy="1008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Паровоз везёт картинку. Ребёнок называет картинку, затем  делит слово на слоги, присоединяя к паровозу столько вагончиков, сколько в данном слове слогов.</a:t>
            </a:r>
          </a:p>
        </p:txBody>
      </p:sp>
      <p:pic>
        <p:nvPicPr>
          <p:cNvPr id="41989" name="Picture 5" descr="C:\Documents and Settings\Admin\Рабочий стол\Оля Штаб\P11208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24944"/>
            <a:ext cx="4752527" cy="3243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«Гусеница»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7386638" cy="79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Логопед показывает гусеницу, состоящую из частей, нужно с её помощью показать, сколько в слове слогов. Если в слове 1 слог, то к голове гусеницы присоединяется 1 часть, если 2 слога – 2 части и т.д. </a:t>
            </a:r>
          </a:p>
        </p:txBody>
      </p:sp>
      <p:pic>
        <p:nvPicPr>
          <p:cNvPr id="43013" name="Picture 5" descr="C:\Documents and Settings\Admin\Рабочий стол\Оля Штаб\P11208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5040559" cy="3531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«Тучка и зонтик»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16113"/>
            <a:ext cx="3240088" cy="3960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На тучке – картинка. Ребёнок  называет картинку и при помощи капелек, падающих на зонтик, показывает количество слогов в  данном слове.</a:t>
            </a:r>
          </a:p>
        </p:txBody>
      </p:sp>
      <p:pic>
        <p:nvPicPr>
          <p:cNvPr id="44036" name="Picture 5" descr="C:\Documents and Settings\Admin\Рабочий стол\Оля Штаб\P11208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936" y="1412776"/>
            <a:ext cx="3096344" cy="496855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7477125" cy="187325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Игры на выделение первого и последнего звука в слове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7169150" cy="3167063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«Рыбалка»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«Звуковые человечки»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«Двухэтажный дом»</a:t>
            </a:r>
          </a:p>
          <a:p>
            <a:pPr eaLnBrk="1" hangingPunct="1">
              <a:buFontTx/>
              <a:buNone/>
            </a:pPr>
            <a:endParaRPr lang="ru-RU" b="1" i="1" dirty="0" smtClean="0"/>
          </a:p>
          <a:p>
            <a:pPr eaLnBrk="1" hangingPunct="1"/>
            <a:endParaRPr lang="ru-RU" b="1" i="1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Фонематический  слух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7386638" cy="4494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способность слышать есть данный звук (фонема) в слове или нет;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способность различать слова, в которые входят одни и те же фонемы, расположенные в разной последовательности;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различать близко звучащие, но разные по значению слова.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«Рыбалка»</a:t>
            </a:r>
          </a:p>
        </p:txBody>
      </p:sp>
      <p:sp>
        <p:nvSpPr>
          <p:cNvPr id="46083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995935" y="1773238"/>
            <a:ext cx="3689153" cy="4105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помощью удочки ребёнок «ловит» картинки. По заданию логопеда нужно выделить из слова последний звук. Картинки: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шляпа, кувшин, ландыш и т.д.</a:t>
            </a:r>
          </a:p>
        </p:txBody>
      </p:sp>
      <p:pic>
        <p:nvPicPr>
          <p:cNvPr id="46084" name="Picture 5" descr="F:\Оля Штаб\P11206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700213"/>
            <a:ext cx="3527623" cy="367300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«Звуковые человечки</a:t>
            </a:r>
            <a:r>
              <a:rPr lang="ru-RU" sz="3600" b="1" dirty="0" smtClean="0">
                <a:latin typeface="Meiryo UI" pitchFamily="34" charset="-128"/>
              </a:rPr>
              <a:t>»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6985000" cy="936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Логопед кладет на стол 5 человечков у каждого рубашка синего цвета со колокольчиком и без него, зелёного цвета с колокольчиком и без него и красного цвета. Нужно подарить звуковым  человечкам картинки. </a:t>
            </a:r>
          </a:p>
        </p:txBody>
      </p:sp>
      <p:pic>
        <p:nvPicPr>
          <p:cNvPr id="47108" name="Picture 5" descr="F:\Оля Штаб\P11207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3212976"/>
            <a:ext cx="5256212" cy="3240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«Двухэтажный дом</a:t>
            </a:r>
            <a:r>
              <a:rPr lang="ru-RU" b="1" dirty="0" smtClean="0">
                <a:latin typeface="Meiryo UI" pitchFamily="34" charset="-128"/>
              </a:rPr>
              <a:t>»</a:t>
            </a:r>
          </a:p>
        </p:txBody>
      </p:sp>
      <p:sp>
        <p:nvSpPr>
          <p:cNvPr id="49155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4077072"/>
            <a:ext cx="6756400" cy="237611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Логопед даёт ребёнку 4 картинки и просит правильно их распределить по окошкам в доме. На каждом  этаже по два окна: синее и зелёное. Если в слове первый согласный мягкий звук, то картинку нужно положить на зелёное окошко, а если первый согласный твёрдый звук – на синее окошко. </a:t>
            </a:r>
          </a:p>
        </p:txBody>
      </p:sp>
      <p:pic>
        <p:nvPicPr>
          <p:cNvPr id="49157" name="Picture 5" descr="C:\Documents and Settings\Admin\Рабочий стол\Оля Штаб\P11208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04056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7477125" cy="230505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Игры на определение примерного места звука в слове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852738"/>
            <a:ext cx="7386638" cy="3240087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«В каком вагоне едет звук?»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«Застегни пуговицу на  рубашке»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«Грибочек»</a:t>
            </a:r>
          </a:p>
          <a:p>
            <a:pPr eaLnBrk="1" hangingPunct="1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«В каком вагоне едет звук?»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12875"/>
            <a:ext cx="7056438" cy="9350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Логопед показывает поезд с тремя вагончиками, показывает предметную картинку и просит показать, в каком вагоне едет звук: в начале, в середине или в конце?</a:t>
            </a:r>
          </a:p>
        </p:txBody>
      </p:sp>
      <p:pic>
        <p:nvPicPr>
          <p:cNvPr id="51204" name="Picture 5" descr="F:\Оля Штаб\P11206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2852936"/>
            <a:ext cx="5256584" cy="316845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«Застегни пуговицу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рубашке»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598613"/>
            <a:ext cx="2795588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На рубашке появляется карман – картинка. Логопед просит показать примерное место определённого звука с помощью фишки – пуговицы.</a:t>
            </a:r>
          </a:p>
        </p:txBody>
      </p:sp>
      <p:pic>
        <p:nvPicPr>
          <p:cNvPr id="52228" name="Picture 5" descr="F:\Оля Штаб\P11206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5856" y="1628800"/>
            <a:ext cx="3744516" cy="4249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«Грибочек»</a:t>
            </a:r>
          </a:p>
        </p:txBody>
      </p:sp>
      <p:sp>
        <p:nvSpPr>
          <p:cNvPr id="5325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25538"/>
            <a:ext cx="6696075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траве, под грибочком – картинка. Логопед просит положить осенний листочек в начале, середине или конце шляпки, т.е. показать где слышится звук.</a:t>
            </a:r>
          </a:p>
        </p:txBody>
      </p:sp>
      <p:pic>
        <p:nvPicPr>
          <p:cNvPr id="53252" name="Picture 6" descr="C:\Documents and Settings\Admin\Рабочий стол\Оля Штаб\P11208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1238" y="2852738"/>
            <a:ext cx="5753100" cy="32432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7477125" cy="2193925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Игры на определение количества и последовательности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звуков в слове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068638"/>
            <a:ext cx="7386638" cy="2736850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«Фишки»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«Схема слова»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«Экран телевизора»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«Звёздное небо»</a:t>
            </a:r>
          </a:p>
          <a:p>
            <a:pPr eaLnBrk="1" hangingPunct="1"/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«Фишки»</a:t>
            </a:r>
          </a:p>
        </p:txBody>
      </p:sp>
      <p:sp>
        <p:nvSpPr>
          <p:cNvPr id="56323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7129463" cy="7921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 помощью фишек белого цвета ребёнок показывает количество и последовательность звуков в слове.</a:t>
            </a:r>
          </a:p>
          <a:p>
            <a:pPr algn="just" eaLnBrk="1" hangingPunct="1">
              <a:lnSpc>
                <a:spcPct val="9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5" name="Picture 5" descr="C:\Documents and Settings\Admin\Рабочий стол\Оля Штаб\P11208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547260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title"/>
          </p:nvPr>
        </p:nvSpPr>
        <p:spPr>
          <a:xfrm>
            <a:off x="1547664" y="332656"/>
            <a:ext cx="5183187" cy="10414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«Схема слова»</a:t>
            </a:r>
          </a:p>
        </p:txBody>
      </p:sp>
      <p:sp>
        <p:nvSpPr>
          <p:cNvPr id="5734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50824" y="4941168"/>
            <a:ext cx="6841455" cy="147074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 помощью фишек красного, синего и зелёного цвета дети составляют звуковую схему слова.</a:t>
            </a:r>
          </a:p>
        </p:txBody>
      </p:sp>
      <p:pic>
        <p:nvPicPr>
          <p:cNvPr id="57350" name="Picture 6" descr="C:\Documents and Settings\Admin\Рабочий стол\Оля Штаб\P112085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312368" cy="2952328"/>
          </a:xfrm>
          <a:prstGeom prst="rect">
            <a:avLst/>
          </a:prstGeom>
          <a:noFill/>
        </p:spPr>
      </p:pic>
      <p:pic>
        <p:nvPicPr>
          <p:cNvPr id="57351" name="Picture 7" descr="C:\Documents and Settings\Admin\Рабочий стол\Оля Штаб\P112085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8800"/>
            <a:ext cx="3366195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1617662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Фонематическое восприятие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7386638" cy="4351337"/>
          </a:xfrm>
        </p:spPr>
        <p:txBody>
          <a:bodyPr/>
          <a:lstStyle/>
          <a:p>
            <a:pPr eaLnBrk="1" hangingPunct="1"/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определять линейную последовательность звуков в слове;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определять позицию звука в слове по отношению к его началу, середине или концу;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осознание или подсчёт количества звуков в слове.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«Экран телевизора»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196753"/>
            <a:ext cx="7386638" cy="1368648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На экране телевизора появляется картинка. </a:t>
            </a:r>
          </a:p>
          <a:p>
            <a:pPr algn="just" eaLnBrk="1" hangingPunct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 помощью цветных фишек ребёнок составляет звуковую схему слова.</a:t>
            </a:r>
          </a:p>
        </p:txBody>
      </p:sp>
      <p:pic>
        <p:nvPicPr>
          <p:cNvPr id="58372" name="Picture 5" descr="C:\Documents and Settings\Admin\Рабочий стол\Оля Штаб\P11208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5" y="2636912"/>
            <a:ext cx="3024336" cy="374441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«Звёздное небо»</a:t>
            </a:r>
          </a:p>
        </p:txBody>
      </p:sp>
      <p:sp>
        <p:nvSpPr>
          <p:cNvPr id="59395" name="Содержимое 4"/>
          <p:cNvSpPr>
            <a:spLocks noGrp="1"/>
          </p:cNvSpPr>
          <p:nvPr>
            <p:ph sz="quarter" idx="1"/>
          </p:nvPr>
        </p:nvSpPr>
        <p:spPr>
          <a:xfrm>
            <a:off x="251520" y="1268413"/>
            <a:ext cx="7128791" cy="158452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 помощью звездочек красного, синего и зелёного цвета на звездном небе дети составляют звуковую схему слова.</a:t>
            </a:r>
          </a:p>
          <a:p>
            <a:endParaRPr lang="ru-RU" dirty="0" smtClean="0"/>
          </a:p>
        </p:txBody>
      </p:sp>
      <p:pic>
        <p:nvPicPr>
          <p:cNvPr id="59396" name="Picture 6" descr="C:\Documents and Settings\Admin\Рабочий стол\Оля Штаб\P112083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2852936"/>
            <a:ext cx="4248274" cy="345638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836613"/>
            <a:ext cx="7477125" cy="1873250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Упражнения и игры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развитие фонематических представлений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429000"/>
            <a:ext cx="7097713" cy="2592388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«Цветик –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«Подбери и раскрась картинки на заданный звук»</a:t>
            </a: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Подобрать картинку к звуковой схеме </a:t>
            </a:r>
          </a:p>
          <a:p>
            <a:pPr eaLnBrk="1" hangingPunct="1">
              <a:buNone/>
            </a:pPr>
            <a:r>
              <a:rPr lang="ru-RU" dirty="0" smtClean="0"/>
              <a:t> 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752"/>
            <a:ext cx="7386638" cy="158417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центр цветка помещается карточка с изображением мальчика-звука в синей рубашке, с колокольчиком на голове (согласный твёрдый звонкий звук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Дети, обосновывая  своё решение, выкладывают на лепестки картинки с изображением предметов, в названиях которых есть звук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2468" name="Picture 5" descr="C:\Documents and Settings\Admin\Рабочий стол\Оля Штаб\P11208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697" y="3429000"/>
            <a:ext cx="3888432" cy="316835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16891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«Подбери и раскрась картинки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заданный звук»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7386638" cy="4608513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Раскрасить синим цветом картинки, названия которых начинаются со звука [Ш]: шапка, шарф, санки, стакан, жук, кошка.</a:t>
            </a:r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44900"/>
            <a:ext cx="662463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228600" y="1744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-228600" y="3935413"/>
            <a:ext cx="67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>
                <a:latin typeface="Arial CYR" charset="-52"/>
                <a:cs typeface="Times New Roman" pitchFamily="18" charset="0"/>
              </a:rPr>
              <a:t>              </a:t>
            </a:r>
            <a:endParaRPr lang="ru-RU"/>
          </a:p>
        </p:txBody>
      </p:sp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-228600" y="5113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7386638" cy="4752975"/>
          </a:xfrm>
        </p:spPr>
        <p:txBody>
          <a:bodyPr/>
          <a:lstStyle/>
          <a:p>
            <a:pPr eaLnBrk="1" hangingPunct="1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Таким образом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проведение специальных дидактических игр будет способствовать успешному развитию фонематических процессов, что является основой для дальнейшего успешного обучения в школе.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1370013"/>
            <a:ext cx="7400925" cy="3427412"/>
          </a:xfrm>
        </p:spPr>
        <p:txBody>
          <a:bodyPr/>
          <a:lstStyle/>
          <a:p>
            <a:pPr algn="ctr" eaLnBrk="1" hangingPunct="1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641"/>
            <a:ext cx="7477125" cy="1944216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Фонематическое представление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76872"/>
            <a:ext cx="7386638" cy="3457178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сохранившиеся в сознании образы звуковых оболочек слов, которые образовались на основе предшествовавших им ранее восприятий этих слов.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7477125" cy="1800225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Meiryo UI" pitchFamily="34" charset="-128"/>
              </a:rPr>
              <a:t>Этапы развития фонематического восприятия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36838"/>
            <a:ext cx="7386638" cy="3168650"/>
          </a:xfrm>
        </p:spPr>
        <p:txBody>
          <a:bodyPr/>
          <a:lstStyle/>
          <a:p>
            <a:pPr eaLnBrk="1" hangingPunct="1"/>
            <a:r>
              <a:rPr lang="ru-RU" sz="2800" i="1" dirty="0" smtClean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Развитие неречевого слуха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Развитие речевого слуха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Развитие навыка  элементарного  языкового  анализа и синтеза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ru-RU" sz="3600" i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648"/>
            <a:ext cx="7477125" cy="2409527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этап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 Развитие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неречевого слуха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708920"/>
            <a:ext cx="7386638" cy="338390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 способность узнавать и различать неречевые звуки.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слуховое внимание и слуховую память.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016750" cy="1512888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Предлагаемые игры: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7386638" cy="381635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звучало?»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Где звучало?»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(индивидуально)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Будь внимательным»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«Дятел»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(индивидуально)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1817</TotalTime>
  <Words>1978</Words>
  <Application>Microsoft Office PowerPoint</Application>
  <PresentationFormat>Экран (4:3)</PresentationFormat>
  <Paragraphs>210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Кимоно</vt:lpstr>
      <vt:lpstr>Дидактическая игра, как средство формирования фонематических процессов   у старших дошкольников с общим недоразвитием речи</vt:lpstr>
      <vt:lpstr>ЦЕЛЬ: формирование фонематического восприятия и навыков  элементарного языкового анализа слов</vt:lpstr>
      <vt:lpstr>Фонематические процессы- это:</vt:lpstr>
      <vt:lpstr>Фонематический  слух</vt:lpstr>
      <vt:lpstr>Фонематическое восприятие</vt:lpstr>
      <vt:lpstr>Фонематическое представление</vt:lpstr>
      <vt:lpstr>Этапы развития фонематического восприятия</vt:lpstr>
      <vt:lpstr>I этап  Цель: Развитие  неречевого слуха</vt:lpstr>
      <vt:lpstr>Предлагаемые игры:</vt:lpstr>
      <vt:lpstr>«Что звучало?»</vt:lpstr>
      <vt:lpstr>«Где звучало?»</vt:lpstr>
      <vt:lpstr> «Будь внимательным» </vt:lpstr>
      <vt:lpstr>«Дятел»</vt:lpstr>
      <vt:lpstr>II этап Цель:  Развитие  речевого слуха</vt:lpstr>
      <vt:lpstr>Игры на развитие   способности различать одинаковые слова, звукокомплексы и звуки по высоте, силе и тембру голоса </vt:lpstr>
      <vt:lpstr>«Далеко- близко»</vt:lpstr>
      <vt:lpstr>«Большой- средний- маленький»</vt:lpstr>
      <vt:lpstr>«Взрослый или детёныш?»</vt:lpstr>
      <vt:lpstr>«Телефон»</vt:lpstr>
      <vt:lpstr>Игры на различение слов, близких по звуковому составу </vt:lpstr>
      <vt:lpstr>«Красный-зеленый» </vt:lpstr>
      <vt:lpstr>«Цепочка»</vt:lpstr>
      <vt:lpstr>«Подбери картинку» </vt:lpstr>
      <vt:lpstr>«Какое слово лишнее?»</vt:lpstr>
      <vt:lpstr>«Самое короткое слово»</vt:lpstr>
      <vt:lpstr>«Самое длинное слово»</vt:lpstr>
      <vt:lpstr>Игры на дифференциацию слогов и фонем</vt:lpstr>
      <vt:lpstr>«Назови по порядку слоги»</vt:lpstr>
      <vt:lpstr>«Бабочки»</vt:lpstr>
      <vt:lpstr>«Лягушка ловит комара»</vt:lpstr>
      <vt:lpstr>«Флажки»</vt:lpstr>
      <vt:lpstr>«Наушник – колокольчик»</vt:lpstr>
      <vt:lpstr>III этап Цель: Развитие навыка  элементарного  языкового  анализа и синтеза слов</vt:lpstr>
      <vt:lpstr>Игры на определение количества слогов в словах разной сложности</vt:lpstr>
      <vt:lpstr>«Отбей слоги мячом»</vt:lpstr>
      <vt:lpstr>«Паровоз и вагончики»</vt:lpstr>
      <vt:lpstr>«Гусеница»</vt:lpstr>
      <vt:lpstr>«Тучка и зонтик»</vt:lpstr>
      <vt:lpstr>Игры на выделение первого и последнего звука в слове</vt:lpstr>
      <vt:lpstr>«Рыбалка»</vt:lpstr>
      <vt:lpstr>«Звуковые человечки»</vt:lpstr>
      <vt:lpstr>«Двухэтажный дом»</vt:lpstr>
      <vt:lpstr>Игры на определение примерного места звука в слове</vt:lpstr>
      <vt:lpstr>«В каком вагоне едет звук?»</vt:lpstr>
      <vt:lpstr>«Застегни пуговицу  на рубашке»</vt:lpstr>
      <vt:lpstr>«Грибочек»</vt:lpstr>
      <vt:lpstr>Игры на определение количества и последовательности  звуков в слове</vt:lpstr>
      <vt:lpstr>«Фишки»</vt:lpstr>
      <vt:lpstr>«Схема слова»</vt:lpstr>
      <vt:lpstr>«Экран телевизора»</vt:lpstr>
      <vt:lpstr>«Звёздное небо»</vt:lpstr>
      <vt:lpstr>Упражнения и игры  на развитие фонематических представлений</vt:lpstr>
      <vt:lpstr>«Цветик-семицветик»</vt:lpstr>
      <vt:lpstr>«Подбери и раскрась картинки  на заданный звук» </vt:lpstr>
      <vt:lpstr>Слайд 55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формирования </dc:title>
  <dc:creator>user</dc:creator>
  <cp:lastModifiedBy>User</cp:lastModifiedBy>
  <cp:revision>343</cp:revision>
  <dcterms:created xsi:type="dcterms:W3CDTF">2012-02-01T16:43:13Z</dcterms:created>
  <dcterms:modified xsi:type="dcterms:W3CDTF">2016-02-22T14:32:59Z</dcterms:modified>
</cp:coreProperties>
</file>