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3" r:id="rId1"/>
  </p:sldMasterIdLst>
  <p:sldIdLst>
    <p:sldId id="256" r:id="rId2"/>
    <p:sldId id="258" r:id="rId3"/>
    <p:sldId id="257" r:id="rId4"/>
    <p:sldId id="259" r:id="rId5"/>
    <p:sldId id="261" r:id="rId6"/>
    <p:sldId id="260" r:id="rId7"/>
    <p:sldId id="262" r:id="rId8"/>
    <p:sldId id="263" r:id="rId9"/>
    <p:sldId id="264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7" autoAdjust="0"/>
  </p:normalViewPr>
  <p:slideViewPr>
    <p:cSldViewPr>
      <p:cViewPr varScale="1">
        <p:scale>
          <a:sx n="75" d="100"/>
          <a:sy n="75" d="100"/>
        </p:scale>
        <p:origin x="-101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29.01.2020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85" r:id="rId2"/>
    <p:sldLayoutId id="2147483786" r:id="rId3"/>
    <p:sldLayoutId id="2147483787" r:id="rId4"/>
    <p:sldLayoutId id="2147483788" r:id="rId5"/>
    <p:sldLayoutId id="2147483789" r:id="rId6"/>
    <p:sldLayoutId id="2147483790" r:id="rId7"/>
    <p:sldLayoutId id="2147483791" r:id="rId8"/>
    <p:sldLayoutId id="2147483792" r:id="rId9"/>
    <p:sldLayoutId id="2147483793" r:id="rId10"/>
    <p:sldLayoutId id="2147483794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ОСНОВАНИЯ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19872" y="4725144"/>
            <a:ext cx="5328592" cy="1097348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Обучающийся 8 класса: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Колодин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МОУ «СОШ № 50» г.Магнитогорска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User\Desktop\4QYg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260648"/>
            <a:ext cx="2304256" cy="1966298"/>
          </a:xfrm>
          <a:prstGeom prst="rect">
            <a:avLst/>
          </a:prstGeom>
          <a:noFill/>
        </p:spPr>
      </p:pic>
      <p:pic>
        <p:nvPicPr>
          <p:cNvPr id="1027" name="Picture 3" descr="C:\Users\User\Desktop\manip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3933056"/>
            <a:ext cx="1652727" cy="21303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 descr="C:\Users\Юзверь\Desktop\Школа\картинки экология, химия\ximija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692150"/>
            <a:ext cx="8364538" cy="537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500034" y="1071546"/>
            <a:ext cx="7858180" cy="3416320"/>
          </a:xfrm>
          <a:prstGeom prst="rect">
            <a:avLst/>
          </a:prstGeom>
          <a:solidFill>
            <a:schemeClr val="bg1">
              <a:alpha val="49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endParaRPr lang="ru-RU" sz="5400" b="1" dirty="0">
              <a:ln w="19050">
                <a:solidFill>
                  <a:schemeClr val="tx1"/>
                </a:solidFill>
                <a:prstDash val="solid"/>
              </a:ln>
              <a:solidFill>
                <a:srgbClr val="169A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  <a:p>
            <a:pPr algn="ctr">
              <a:defRPr/>
            </a:pPr>
            <a:r>
              <a:rPr lang="ru-RU" sz="5400" b="1" dirty="0">
                <a:ln w="19050">
                  <a:solidFill>
                    <a:schemeClr val="tx1"/>
                  </a:solidFill>
                  <a:prstDash val="solid"/>
                </a:ln>
                <a:solidFill>
                  <a:srgbClr val="169A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Спасибо </a:t>
            </a:r>
          </a:p>
          <a:p>
            <a:pPr algn="ctr">
              <a:defRPr/>
            </a:pPr>
            <a:r>
              <a:rPr lang="ru-RU" sz="5400" b="1" dirty="0">
                <a:ln w="19050">
                  <a:solidFill>
                    <a:schemeClr val="tx1"/>
                  </a:solidFill>
                  <a:prstDash val="solid"/>
                </a:ln>
                <a:solidFill>
                  <a:srgbClr val="169A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за </a:t>
            </a:r>
            <a:r>
              <a:rPr lang="ru-RU" sz="5400" b="1" dirty="0" smtClean="0">
                <a:ln w="19050">
                  <a:solidFill>
                    <a:schemeClr val="tx1"/>
                  </a:solidFill>
                  <a:prstDash val="solid"/>
                </a:ln>
                <a:solidFill>
                  <a:srgbClr val="169A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внимание!</a:t>
            </a:r>
            <a:endParaRPr lang="ru-RU" sz="5400" b="1" dirty="0">
              <a:ln w="19050">
                <a:solidFill>
                  <a:schemeClr val="tx1"/>
                </a:solidFill>
                <a:prstDash val="solid"/>
              </a:ln>
              <a:solidFill>
                <a:srgbClr val="169A00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  <a:p>
            <a:pPr algn="ctr">
              <a:defRPr/>
            </a:pPr>
            <a:endParaRPr lang="ru-RU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005064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Основания </a:t>
            </a:r>
            <a:r>
              <a:rPr lang="ru-RU" sz="5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это сложные вещества, состоящие из ионов металлов и связанных с ними </a:t>
            </a:r>
            <a:r>
              <a:rPr lang="ru-RU" sz="5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гидроксид-ионов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pic>
        <p:nvPicPr>
          <p:cNvPr id="2053" name="Picture 5" descr="C:\Users\User\Desktop\kisspng-experiment-science-project-chemistry-clip-art-laboratory-5abbda6eb15a75.247622691522260590726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6" y="4149080"/>
            <a:ext cx="1584176" cy="23102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  <a:noFill/>
        </p:spPr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ОБЩАЯ ФОРМУЛА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389120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М (ОН)</a:t>
            </a: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n,</a:t>
            </a:r>
          </a:p>
          <a:p>
            <a:pPr marL="0" algn="ctr">
              <a:spcBef>
                <a:spcPts val="0"/>
              </a:spcBef>
              <a:buNone/>
            </a:pPr>
            <a:r>
              <a:rPr lang="ru-RU" sz="5800" dirty="0" smtClean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5800" dirty="0" smtClean="0">
                <a:latin typeface="Times New Roman" pitchFamily="18" charset="0"/>
                <a:cs typeface="Times New Roman" pitchFamily="18" charset="0"/>
              </a:rPr>
              <a:t>де М-металл, </a:t>
            </a:r>
          </a:p>
          <a:p>
            <a:pPr marL="0" algn="ctr">
              <a:spcBef>
                <a:spcPts val="0"/>
              </a:spcBef>
              <a:buNone/>
            </a:pPr>
            <a:r>
              <a:rPr lang="en-US" sz="5800" dirty="0" smtClean="0">
                <a:latin typeface="Times New Roman" pitchFamily="18" charset="0"/>
                <a:cs typeface="Times New Roman" pitchFamily="18" charset="0"/>
              </a:rPr>
              <a:t>n-</a:t>
            </a:r>
            <a:r>
              <a:rPr lang="ru-RU" sz="5800" dirty="0" smtClean="0">
                <a:latin typeface="Times New Roman" pitchFamily="18" charset="0"/>
                <a:cs typeface="Times New Roman" pitchFamily="18" charset="0"/>
              </a:rPr>
              <a:t>число групп 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ОН</a:t>
            </a:r>
            <a:r>
              <a:rPr lang="ru-RU" sz="8800" baseline="30000" dirty="0" smtClean="0">
                <a:latin typeface="Times New Roman" pitchFamily="18" charset="0"/>
                <a:cs typeface="Times New Roman" pitchFamily="18" charset="0"/>
              </a:rPr>
              <a:t>-</a:t>
            </a:r>
            <a:endParaRPr lang="ru-RU" sz="9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361" name="Picture 1" descr="C:\Users\User\Desktop\image_587f9ea52ff92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56376" y="260648"/>
            <a:ext cx="747443" cy="12961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Растворимые основания (щелочи)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491880" y="5085184"/>
            <a:ext cx="237116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Ca(OH)</a:t>
            </a:r>
            <a:r>
              <a:rPr lang="en-US" sz="4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83568" y="2708920"/>
            <a:ext cx="194316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NaOH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804248" y="2636912"/>
            <a:ext cx="151676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KOH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389" name="Picture 5" descr="C:\Users\User\Desktop\671_origin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2276872"/>
            <a:ext cx="3384376" cy="25922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Нерастворимые основания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419872" y="2420888"/>
            <a:ext cx="230383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Fe(OH)</a:t>
            </a:r>
            <a:r>
              <a:rPr lang="en-US" sz="4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444208" y="2852936"/>
            <a:ext cx="230383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Fe(OH)</a:t>
            </a:r>
            <a:r>
              <a:rPr lang="en-US" sz="48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11560" y="2996952"/>
            <a:ext cx="240642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Cu(OH)</a:t>
            </a:r>
            <a:r>
              <a:rPr lang="en-US" sz="4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412" name="Picture 4" descr="https://i.ytimg.com/vi/3dG1Knl3QyU/hqdefaul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3573016"/>
            <a:ext cx="2160240" cy="1736812"/>
          </a:xfrm>
          <a:prstGeom prst="rect">
            <a:avLst/>
          </a:prstGeom>
          <a:noFill/>
        </p:spPr>
      </p:pic>
      <p:pic>
        <p:nvPicPr>
          <p:cNvPr id="17414" name="Picture 6" descr="http://900igr.net/up/datai/193100/0006-005-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3861048"/>
            <a:ext cx="2232248" cy="1903644"/>
          </a:xfrm>
          <a:prstGeom prst="rect">
            <a:avLst/>
          </a:prstGeom>
          <a:noFill/>
        </p:spPr>
      </p:pic>
      <p:pic>
        <p:nvPicPr>
          <p:cNvPr id="17416" name="Picture 8" descr="https://userscontent2.emaze.com/images/87a08469-b766-4c36-baf0-870c5ceb0b56/777d3e18-7e6b-415b-a362-ee89f86a024f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72200" y="3861048"/>
            <a:ext cx="2383194" cy="1800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NaOH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едкий натр)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3365728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 lnSpcReduction="10000"/>
          </a:bodyPr>
          <a:lstStyle/>
          <a:p>
            <a:pPr marL="0" indent="-432000" algn="just">
              <a:spcBef>
                <a:spcPts val="0"/>
              </a:spcBef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Твердое белое вещество, гигроскопичное и поэтому расплывающееся на воздухе; хорошо растворяется в воде, при этом выделяется тепло. Раствор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гидроксида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натрия в воде мылкий на ощупь и очень едкий.</a:t>
            </a:r>
          </a:p>
          <a:p>
            <a:pPr marL="0" indent="-432000" algn="just">
              <a:spcBef>
                <a:spcPts val="0"/>
              </a:spcBef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Применяют в мыловарении, кожевенной и фармацевтической промышленности.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434" name="Picture 2" descr="http://slinky.me/uploads/pic/8/slinky_me_550022844f100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5301208"/>
            <a:ext cx="1916039" cy="12241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KOH (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едкое кали)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3365728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pPr marL="0" indent="-432000" algn="just">
              <a:spcBef>
                <a:spcPts val="0"/>
              </a:spcBef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Твердое белое вещество, которое хорошо растворяется в воде с выделением большого количества теплоты. Раствор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гидроксида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калия мылок на ощупь и очень едок.</a:t>
            </a:r>
          </a:p>
          <a:p>
            <a:pPr marL="0" indent="-432000" algn="just">
              <a:spcBef>
                <a:spcPts val="0"/>
              </a:spcBef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Применяют в качестве добавки при производстве мыла, тугоплавкого стекла.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434" name="Picture 2" descr="http://slinky.me/uploads/pic/8/slinky_me_550022844f100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5301208"/>
            <a:ext cx="1916039" cy="12241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5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Ca(OH)</a:t>
            </a:r>
            <a:r>
              <a:rPr lang="en-US" sz="5400" b="1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гашеная известь)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3365728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pPr marL="0" indent="-432000" algn="just">
              <a:spcBef>
                <a:spcPts val="0"/>
              </a:spcBef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Рыхлый белый порошок, немного растворимый в воде.</a:t>
            </a:r>
          </a:p>
          <a:p>
            <a:pPr marL="0" indent="-432000" algn="just">
              <a:spcBef>
                <a:spcPts val="0"/>
              </a:spcBef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Применяют в строительстве при кладке и штукатурке стен, для побелки деревьев, для получения хлорной извести –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дезинфизирующего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средства.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434" name="Picture 2" descr="http://slinky.me/uploads/pic/8/slinky_me_550022844f100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5301208"/>
            <a:ext cx="1916039" cy="12241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s://ds04.infourok.ru/uploads/ex/05e4/00070ac3-5488ef24/2/img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75</TotalTime>
  <Words>171</Words>
  <Application>Microsoft Office PowerPoint</Application>
  <PresentationFormat>Экран (4:3)</PresentationFormat>
  <Paragraphs>28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ОСНОВАНИЯ</vt:lpstr>
      <vt:lpstr>   Основания – это сложные вещества, состоящие из ионов металлов и связанных с ними гидроксид-ионов </vt:lpstr>
      <vt:lpstr>ОБЩАЯ ФОРМУЛА</vt:lpstr>
      <vt:lpstr>Растворимые основания (щелочи)</vt:lpstr>
      <vt:lpstr>Нерастворимые основания</vt:lpstr>
      <vt:lpstr>NaOH (едкий натр)</vt:lpstr>
      <vt:lpstr>KOH (едкое кали)</vt:lpstr>
      <vt:lpstr>Ca(OH)2  (гашеная известь)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ОСНОВАНИЯ</dc:title>
  <dc:creator>User</dc:creator>
  <cp:lastModifiedBy>User</cp:lastModifiedBy>
  <cp:revision>21</cp:revision>
  <dcterms:created xsi:type="dcterms:W3CDTF">2020-01-29T12:39:10Z</dcterms:created>
  <dcterms:modified xsi:type="dcterms:W3CDTF">2020-01-29T13:59:38Z</dcterms:modified>
</cp:coreProperties>
</file>