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62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71" r:id="rId13"/>
    <p:sldId id="273" r:id="rId14"/>
    <p:sldId id="274" r:id="rId15"/>
    <p:sldId id="290" r:id="rId16"/>
    <p:sldId id="275" r:id="rId17"/>
    <p:sldId id="276" r:id="rId18"/>
    <p:sldId id="279" r:id="rId19"/>
    <p:sldId id="278" r:id="rId20"/>
    <p:sldId id="280" r:id="rId21"/>
    <p:sldId id="281" r:id="rId22"/>
    <p:sldId id="283" r:id="rId23"/>
    <p:sldId id="284" r:id="rId24"/>
    <p:sldId id="285" r:id="rId25"/>
    <p:sldId id="287" r:id="rId26"/>
    <p:sldId id="286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87852" autoAdjust="0"/>
  </p:normalViewPr>
  <p:slideViewPr>
    <p:cSldViewPr>
      <p:cViewPr varScale="1">
        <p:scale>
          <a:sx n="116" d="100"/>
          <a:sy n="116" d="100"/>
        </p:scale>
        <p:origin x="6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E3B8C-7E35-481F-A0CA-D8164D1257BF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0F455-12E2-43AE-B167-E9920E906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0F455-12E2-43AE-B167-E9920E906CB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0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928802"/>
            <a:ext cx="5572164" cy="235745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Уникальность фауны Тверского края. Выхухоль </a:t>
            </a:r>
            <a:endParaRPr lang="ru-RU" sz="5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30352"/>
            <a:ext cx="6858048" cy="1255574"/>
          </a:xfrm>
        </p:spPr>
        <p:txBody>
          <a:bodyPr>
            <a:noAutofit/>
          </a:bodyPr>
          <a:lstStyle/>
          <a:p>
            <a:pPr lvl="0" indent="540385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Муниципальное общеобразовательное учреждение</a:t>
            </a:r>
          </a:p>
          <a:p>
            <a:pPr lvl="0" indent="540385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«Средняя общеобразовательная школа № 7»</a:t>
            </a:r>
          </a:p>
          <a:p>
            <a:pPr lvl="0" indent="540385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г. Ржева, Тверской области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4286256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 по окружающему миру </a:t>
            </a:r>
          </a:p>
          <a:p>
            <a:pPr lvl="0" indent="540385"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ученика 3 класса </a:t>
            </a:r>
          </a:p>
          <a:p>
            <a:pPr lvl="0" indent="540385"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Седова Матвея</a:t>
            </a:r>
          </a:p>
          <a:p>
            <a:pPr lvl="0" indent="540385"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Учитель: Арсеньева</a:t>
            </a:r>
          </a:p>
          <a:p>
            <a:pPr lvl="0" indent="540385"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Татьяна Евгеньевна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Постановлением Администрации Тверской области № 44-па от 17.03.2006 г. «Об утверждении Перечня (списка) объектов животного и растительного мира, занесенных в Красную книгу Тверской области». Красная книга Тверской области «де-факто» обрела правовой статус. Ведение Красной книги Тверской области поручено образованному в 2006 г. Департаменту управления природными ресурсами и охраны окружающей среды верской области."/>
          <p:cNvPicPr>
            <a:picLocks noChangeAspect="1" noChangeArrowheads="1"/>
          </p:cNvPicPr>
          <p:nvPr/>
        </p:nvPicPr>
        <p:blipFill>
          <a:blip r:embed="rId2"/>
          <a:srcRect l="20955" t="10787" r="4045" b="23588"/>
          <a:stretch>
            <a:fillRect/>
          </a:stretch>
        </p:blipFill>
        <p:spPr bwMode="auto">
          <a:xfrm>
            <a:off x="3500430" y="500042"/>
            <a:ext cx="51435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расная книга Тверской области. В 2002 г. опубликована первая Красная книга Тверской области Научное обеспечение ведения Красной книги осуществляет кафедра экологии Тверского госуниверситета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0017" t="27454" r="54045" b="12129"/>
          <a:stretch>
            <a:fillRect/>
          </a:stretch>
        </p:blipFill>
        <p:spPr bwMode="auto">
          <a:xfrm>
            <a:off x="428597" y="857232"/>
            <a:ext cx="2928958" cy="414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В перечень видов, занесенных в Красную книгу Тверской области, вошло: 217 видов высших растений; 34 вида лишайников; 18 видов грибов 201 вид животных. Красная книга Тверской области."/>
          <p:cNvPicPr>
            <a:picLocks noChangeAspect="1" noChangeArrowheads="1"/>
          </p:cNvPicPr>
          <p:nvPr/>
        </p:nvPicPr>
        <p:blipFill>
          <a:blip r:embed="rId2"/>
          <a:srcRect l="6111" t="7662" r="4045" b="4838"/>
          <a:stretch>
            <a:fillRect/>
          </a:stretch>
        </p:blipFill>
        <p:spPr bwMode="auto">
          <a:xfrm>
            <a:off x="571472" y="428604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Распространение редких видов в районах Тверской области. Ведение Красной книги Тверской области. В 2007-2008 гг. продолжена научно-исследовательская работа по научному обеспечению ведения Красной книги Тверской области. Проведены исследования в районах Валдайской возвышенности (Пеновский, Торопецкий, Жарковский, Западнодвинский, Удомельский районы), Ржевско-Старицкого Поволжья (Старицкий, Торжокскй, Ржевский районы), а также обследованы следующие районы: Андреапольский, Бежецкий, Весьегонский, Вышневолоцкий, Калининский, Кашинский, Лесной, Лихославльский, Максатихинский, Оленинский, Осташковский, Селижаровский, Фировский и др."/>
          <p:cNvPicPr>
            <a:picLocks noChangeAspect="1" noChangeArrowheads="1"/>
          </p:cNvPicPr>
          <p:nvPr/>
        </p:nvPicPr>
        <p:blipFill>
          <a:blip r:embed="rId2"/>
          <a:srcRect l="3767" t="8703" r="5607"/>
          <a:stretch>
            <a:fillRect/>
          </a:stretch>
        </p:blipFill>
        <p:spPr bwMode="auto">
          <a:xfrm>
            <a:off x="285720" y="357166"/>
            <a:ext cx="8286808" cy="62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2071702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Выхухоль – хохуля маленький зверек.</a:t>
            </a:r>
            <a:b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Слышал он когда-то топот мамонтовых ног.</a:t>
            </a:r>
            <a:b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Мамонтов нет больше, </a:t>
            </a:r>
            <a:r>
              <a:rPr lang="ru-RU" b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а зверек </a:t>
            </a:r>
            <a: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живет </a:t>
            </a:r>
            <a:r>
              <a:rPr lang="ru-RU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Татьяна\Desktop\выхухоль\в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85791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ВНЕШНИЙ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ВИД</a:t>
            </a:r>
            <a:endParaRPr lang="ru-RU" sz="40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285860"/>
            <a:ext cx="3829528" cy="507209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/>
              <a:t>Зоосправка</a:t>
            </a:r>
          </a:p>
          <a:p>
            <a:pPr>
              <a:buNone/>
            </a:pPr>
            <a:r>
              <a:rPr lang="ru-RU" sz="4200" dirty="0" smtClean="0"/>
              <a:t>   Русская выхухоль — Desmana moschata </a:t>
            </a:r>
            <a:br>
              <a:rPr lang="ru-RU" sz="4200" dirty="0" smtClean="0"/>
            </a:br>
            <a:r>
              <a:rPr lang="ru-RU" sz="4200" dirty="0" smtClean="0"/>
              <a:t>Тип — хордовые </a:t>
            </a:r>
            <a:br>
              <a:rPr lang="ru-RU" sz="4200" dirty="0" smtClean="0"/>
            </a:br>
            <a:r>
              <a:rPr lang="ru-RU" sz="4200" dirty="0" smtClean="0"/>
              <a:t>Класс — млекопитающие </a:t>
            </a:r>
            <a:br>
              <a:rPr lang="ru-RU" sz="4200" dirty="0" smtClean="0"/>
            </a:br>
            <a:r>
              <a:rPr lang="ru-RU" sz="4200" dirty="0" smtClean="0"/>
              <a:t>Отряд — насекомоядные </a:t>
            </a:r>
            <a:br>
              <a:rPr lang="ru-RU" sz="4200" dirty="0" smtClean="0"/>
            </a:br>
            <a:r>
              <a:rPr lang="ru-RU" sz="4200" dirty="0" smtClean="0"/>
              <a:t>Семейство — кротовые (многие систематики выделяют выхухолей в отдельное семейство) </a:t>
            </a:r>
            <a:br>
              <a:rPr lang="ru-RU" sz="4200" dirty="0" smtClean="0"/>
            </a:br>
            <a:r>
              <a:rPr lang="ru-RU" sz="4200" dirty="0" smtClean="0"/>
              <a:t>Род — Русская выхухоль </a:t>
            </a:r>
            <a:br>
              <a:rPr lang="ru-RU" sz="4200" dirty="0" smtClean="0"/>
            </a:br>
            <a:r>
              <a:rPr lang="ru-RU" sz="4200" dirty="0" smtClean="0"/>
              <a:t>Длина тела — 18—22 сантиметра, хвоста — 17—21 сантиметр, масса взрослого животного — 380—520 граммов</a:t>
            </a:r>
          </a:p>
          <a:p>
            <a:endParaRPr lang="ru-RU" dirty="0"/>
          </a:p>
        </p:txBody>
      </p:sp>
      <p:pic>
        <p:nvPicPr>
          <p:cNvPr id="3" name="Picture 5" descr="006"/>
          <p:cNvPicPr>
            <a:picLocks noChangeAspect="1" noChangeArrowheads="1"/>
          </p:cNvPicPr>
          <p:nvPr/>
        </p:nvPicPr>
        <p:blipFill>
          <a:blip r:embed="rId2"/>
          <a:srcRect r="652"/>
          <a:stretch>
            <a:fillRect/>
          </a:stretch>
        </p:blipFill>
        <p:spPr bwMode="auto">
          <a:xfrm>
            <a:off x="642910" y="1357298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006"/>
          <p:cNvPicPr>
            <a:picLocks noChangeAspect="1" noChangeArrowheads="1"/>
          </p:cNvPicPr>
          <p:nvPr/>
        </p:nvPicPr>
        <p:blipFill>
          <a:blip r:embed="rId2"/>
          <a:srcRect r="652"/>
          <a:stretch>
            <a:fillRect/>
          </a:stretch>
        </p:blipFill>
        <p:spPr bwMode="auto">
          <a:xfrm>
            <a:off x="642910" y="1357298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Вода — главная стихия для этого зверька</a:t>
            </a:r>
            <a:endParaRPr lang="ru-RU" sz="40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Содержимое 9" descr="плава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142984"/>
            <a:ext cx="4143404" cy="3500462"/>
          </a:xfrm>
        </p:spPr>
      </p:pic>
      <p:pic>
        <p:nvPicPr>
          <p:cNvPr id="11" name="Содержимое 10" descr="плавает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0417" b="4167"/>
          <a:stretch>
            <a:fillRect/>
          </a:stretch>
        </p:blipFill>
        <p:spPr>
          <a:xfrm>
            <a:off x="357158" y="1142984"/>
            <a:ext cx="393065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4929222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ПИТАНИЕ</a:t>
            </a:r>
            <a:endParaRPr lang="ru-RU" sz="40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Татьяна\Desktop\выхухоль\е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500858" cy="442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МЕСТА ОБИТАНИЯ</a:t>
            </a:r>
            <a:endParaRPr lang="ru-RU" sz="40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Татьяна\Desktop\в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500306"/>
            <a:ext cx="4064000" cy="3571900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в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00056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Летом выхухоли живут поодиночке, парами или семьями, а зимой в одной норе могут жить до 12-13 зверьков разного пола и возраста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576263"/>
            <a:ext cx="3943351" cy="34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7" descr="вноре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50161"/>
          <a:stretch>
            <a:fillRect/>
          </a:stretch>
        </p:blipFill>
        <p:spPr>
          <a:xfrm>
            <a:off x="5072066" y="642918"/>
            <a:ext cx="3429024" cy="3286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ПРИРОДНЫЕ ЛИМИТИРУЮЩИЕ ФАКТОРЫ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866" name="Picture 2" descr="C:\Users\Татьяна\Desktop\половодь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932238" cy="3697816"/>
          </a:xfrm>
          <a:prstGeom prst="rect">
            <a:avLst/>
          </a:prstGeom>
          <a:noFill/>
        </p:spPr>
      </p:pic>
      <p:pic>
        <p:nvPicPr>
          <p:cNvPr id="36867" name="Picture 3" descr="C:\Users\Татьяна\Desktop\пересыха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393065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929066"/>
            <a:ext cx="8183880" cy="192882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</a:rPr>
              <a:t>Округ центральный, область Тверская                                                                 Большая, красивая, очень родная,                                                                           Бескрайние дали, леса и поля,                                                                             Область Тверская, область моя!</a:t>
            </a: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Татьяна\Desktop\прир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183880" cy="8572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ХИЩНИКИ</a:t>
            </a:r>
            <a:endParaRPr lang="ru-RU" sz="40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лис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7554" y="4500570"/>
            <a:ext cx="2705100" cy="1685925"/>
          </a:xfrm>
        </p:spPr>
      </p:pic>
      <p:pic>
        <p:nvPicPr>
          <p:cNvPr id="6" name="Содержимое 5" descr="горноста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1500174"/>
            <a:ext cx="3930650" cy="2714644"/>
          </a:xfrm>
        </p:spPr>
      </p:pic>
      <p:pic>
        <p:nvPicPr>
          <p:cNvPr id="37890" name="Picture 2" descr="C:\Users\Татьяна\Desktop\хор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0175"/>
            <a:ext cx="378624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берку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286148" cy="2714644"/>
          </a:xfrm>
        </p:spPr>
      </p:pic>
      <p:pic>
        <p:nvPicPr>
          <p:cNvPr id="6" name="Содержимое 5" descr="неясыт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30936"/>
          <a:stretch>
            <a:fillRect/>
          </a:stretch>
        </p:blipFill>
        <p:spPr>
          <a:xfrm>
            <a:off x="642910" y="3643314"/>
            <a:ext cx="3286148" cy="2616690"/>
          </a:xfrm>
        </p:spPr>
      </p:pic>
      <p:pic>
        <p:nvPicPr>
          <p:cNvPr id="38914" name="Picture 2" descr="C:\Users\Татьяна\Desktop\скоп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1480"/>
            <a:ext cx="3857652" cy="2800353"/>
          </a:xfrm>
          <a:prstGeom prst="rect">
            <a:avLst/>
          </a:prstGeom>
          <a:noFill/>
        </p:spPr>
      </p:pic>
      <p:pic>
        <p:nvPicPr>
          <p:cNvPr id="38915" name="Picture 3" descr="C:\Users\Татьяна\Desktop\филин.jpg"/>
          <p:cNvPicPr>
            <a:picLocks noChangeAspect="1" noChangeArrowheads="1"/>
          </p:cNvPicPr>
          <p:nvPr/>
        </p:nvPicPr>
        <p:blipFill>
          <a:blip r:embed="rId5"/>
          <a:srcRect l="23662"/>
          <a:stretch>
            <a:fillRect/>
          </a:stretch>
        </p:blipFill>
        <p:spPr bwMode="auto">
          <a:xfrm>
            <a:off x="4572000" y="3571876"/>
            <a:ext cx="378621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183880" cy="126587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АНТРОПОГЕННЫЕ ФАКТОРЫ</a:t>
            </a:r>
            <a:r>
              <a:rPr lang="ru-RU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17 – 20 веков</a:t>
            </a:r>
            <a:endParaRPr lang="ru-RU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Содержимое 4" descr="мех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2285992"/>
            <a:ext cx="3932238" cy="3323677"/>
          </a:xfrm>
        </p:spPr>
      </p:pic>
      <p:pic>
        <p:nvPicPr>
          <p:cNvPr id="6" name="Содержимое 5" descr="парфюмер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3609474" cy="3336511"/>
          </a:xfrm>
        </p:spPr>
      </p:pic>
      <p:sp>
        <p:nvSpPr>
          <p:cNvPr id="7" name="Прямоугольник 6"/>
          <p:cNvSpPr/>
          <p:nvPr/>
        </p:nvSpPr>
        <p:spPr>
          <a:xfrm>
            <a:off x="785786" y="-375512"/>
            <a:ext cx="5540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ru-RU" sz="3600" b="1" dirty="0">
              <a:solidFill>
                <a:prstClr val="black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СОВРЕМЕННЫЕ АНТРОПОГЕННЫЕ ФАКТОРЫ</a:t>
            </a:r>
            <a:endParaRPr lang="ru-RU" sz="4000" dirty="0"/>
          </a:p>
        </p:txBody>
      </p:sp>
      <p:pic>
        <p:nvPicPr>
          <p:cNvPr id="6" name="Содержимое 5" descr="сет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3643338" cy="2571768"/>
          </a:xfrm>
        </p:spPr>
      </p:pic>
      <p:pic>
        <p:nvPicPr>
          <p:cNvPr id="7" name="Содержимое 6" descr="загрязнени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28794" y="4143380"/>
            <a:ext cx="4643470" cy="2428875"/>
          </a:xfrm>
        </p:spPr>
      </p:pic>
      <p:pic>
        <p:nvPicPr>
          <p:cNvPr id="39938" name="Picture 2" descr="Картинки по запросу выпас скота на берегах рек картинка"/>
          <p:cNvPicPr>
            <a:picLocks noChangeAspect="1" noChangeArrowheads="1"/>
          </p:cNvPicPr>
          <p:nvPr/>
        </p:nvPicPr>
        <p:blipFill>
          <a:blip r:embed="rId4"/>
          <a:srcRect l="38086" t="39063" b="15038"/>
          <a:stretch>
            <a:fillRect/>
          </a:stretch>
        </p:blipFill>
        <p:spPr bwMode="auto">
          <a:xfrm>
            <a:off x="4143372" y="1643050"/>
            <a:ext cx="4429156" cy="250033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2144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СТАТУС</a:t>
            </a:r>
            <a:endParaRPr lang="ru-RU" sz="40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514352" y="2071678"/>
            <a:ext cx="3931920" cy="38576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Русских выхухолей осталось очень мало, поэтому сейчас их охраняют. Это удивительное животное было занесено в Красную книгу Тверской области в 1-ю категорию, как вид, находящейся под угрозой исчезновения, а в Красную книгу РФ во 2-ю категорию, как вид с неуклонно сокращающейся численностью.</a:t>
            </a:r>
          </a:p>
          <a:p>
            <a:endParaRPr lang="ru-RU" dirty="0"/>
          </a:p>
        </p:txBody>
      </p:sp>
      <p:pic>
        <p:nvPicPr>
          <p:cNvPr id="44034" name="Picture 2" descr="C:\Users\Татьяна\Desktop\выхухоль\в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34681" y="2071688"/>
            <a:ext cx="2573587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МЕРЫ ПО СОХРАНЕНИЮ ВИДА В ЕСТЕСТВЕННЫХ УСЛОВИЯХ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2" y="1428736"/>
            <a:ext cx="5557846" cy="48577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Были созданы 4 заповедника и 80 заказников федерального и местного значения;</a:t>
            </a:r>
          </a:p>
          <a:p>
            <a:r>
              <a:rPr lang="ru-RU" sz="2000" dirty="0" smtClean="0"/>
              <a:t>С осени 2000 г. Центр охраны национальных парков осуществляет  проект «Сохраним русскую выхухоль»;</a:t>
            </a:r>
          </a:p>
          <a:p>
            <a:r>
              <a:rPr lang="ru-RU" sz="2000" dirty="0" smtClean="0"/>
              <a:t>В местах расселения выхухоли проводятся направленное обследование водоемов, выявление остаточных популяций. Охрана водоемов. Борьба с браконьерским ловом сетями, вершами, вентерями и с уничтожением рыбы электрическим током </a:t>
            </a:r>
            <a:endParaRPr lang="ru-RU" sz="2000" dirty="0"/>
          </a:p>
        </p:txBody>
      </p:sp>
      <p:pic>
        <p:nvPicPr>
          <p:cNvPr id="9" name="Содержимое 8" descr="запведн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5074" y="2000240"/>
            <a:ext cx="2328866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857364"/>
            <a:ext cx="4772028" cy="2786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Написала я, друзья,</a:t>
            </a:r>
          </a:p>
          <a:p>
            <a:pPr>
              <a:buNone/>
            </a:pPr>
            <a:r>
              <a:rPr lang="ru-RU" dirty="0" smtClean="0"/>
              <a:t>Этот вам стишок не зря</a:t>
            </a:r>
          </a:p>
          <a:p>
            <a:pPr>
              <a:buNone/>
            </a:pPr>
            <a:r>
              <a:rPr lang="ru-RU" dirty="0" smtClean="0"/>
              <a:t>Берегите лес, зверей,</a:t>
            </a:r>
          </a:p>
          <a:p>
            <a:pPr>
              <a:buNone/>
            </a:pPr>
            <a:r>
              <a:rPr lang="ru-RU" dirty="0" smtClean="0"/>
              <a:t>Реки… будьте вы добрей!</a:t>
            </a:r>
            <a:endParaRPr lang="ru-RU" dirty="0"/>
          </a:p>
        </p:txBody>
      </p:sp>
      <p:pic>
        <p:nvPicPr>
          <p:cNvPr id="1026" name="Picture 2" descr="C:\Users\Татьяна\Desktop\выхухоль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6583" t="6607" r="25993" b="36387"/>
          <a:stretch>
            <a:fillRect/>
          </a:stretch>
        </p:blipFill>
        <p:spPr bwMode="auto">
          <a:xfrm>
            <a:off x="5286380" y="1857364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744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вых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536" y="530225"/>
            <a:ext cx="6306965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2286016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5 января Президент России Владимир Путин подписал указ, в соответствии с которым 2017 год в России объявлен годом экологии. Его решение вызвано желанием привлечь внимание к проблемам в экологической сфере.</a:t>
            </a:r>
            <a:endParaRPr lang="ru-RU" sz="28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Содержимое 3" descr="эм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786058"/>
            <a:ext cx="6215106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8472518" cy="20002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«Выхухоль – 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символ русской природы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в опасности!»</a:t>
            </a:r>
            <a:endParaRPr lang="ru-RU" sz="54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Татьяна\Desktop\выхухоль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206" t="21455" r="10751" b="8605"/>
          <a:stretch>
            <a:fillRect/>
          </a:stretch>
        </p:blipFill>
        <p:spPr bwMode="auto">
          <a:xfrm>
            <a:off x="1785918" y="357166"/>
            <a:ext cx="500066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4211956" cy="5429288"/>
          </a:xfrm>
        </p:spPr>
        <p:txBody>
          <a:bodyPr>
            <a:normAutofit/>
          </a:bodyPr>
          <a:lstStyle/>
          <a:p>
            <a:pPr lvl="1"/>
            <a:r>
              <a:rPr lang="ru-RU" sz="3600" b="1" dirty="0"/>
              <a:t>АКТУАЛЬНОСТЬ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Calibri" pitchFamily="34" charset="0"/>
                <a:cs typeface="Calibri" pitchFamily="34" charset="0"/>
              </a:rPr>
              <a:t>Сегодня идет активная застройка поймы рек, использование нейлоновых сетей и электронных удочек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все это ведет к резкому сокращению  численности многих животных, в том числе выхухоли. В год экологии хотелось бы привлечь внимание людей: одноклассников, знакомых, городской общественности, к тому, что необходимо принять все  необходимые меры, окончательно не погубить уникального зверька.</a:t>
            </a:r>
            <a:br>
              <a:rPr lang="ru-RU" sz="2000" dirty="0">
                <a:latin typeface="Calibri" pitchFamily="34" charset="0"/>
                <a:cs typeface="Calibri" pitchFamily="34" charset="0"/>
              </a:rPr>
            </a:b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Татьяна\Desktop\выхухоль\1.jpg"/>
          <p:cNvPicPr>
            <a:picLocks noChangeAspect="1" noChangeArrowheads="1"/>
          </p:cNvPicPr>
          <p:nvPr/>
        </p:nvPicPr>
        <p:blipFill>
          <a:blip r:embed="rId2"/>
          <a:srcRect l="16992" t="34375" r="50000" b="20833"/>
          <a:stretch>
            <a:fillRect/>
          </a:stretch>
        </p:blipFill>
        <p:spPr bwMode="auto">
          <a:xfrm>
            <a:off x="4714876" y="1714488"/>
            <a:ext cx="402429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4712022" cy="5322794"/>
          </a:xfrm>
        </p:spPr>
        <p:txBody>
          <a:bodyPr>
            <a:normAutofit fontScale="90000"/>
          </a:bodyPr>
          <a:lstStyle/>
          <a:p>
            <a:pPr lvl="1"/>
            <a:r>
              <a:rPr lang="ru-RU" sz="4000" b="1" dirty="0"/>
              <a:t>ПРАКТИЧЕСКАЯ ЗНАЧИМОСТЬ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Я считаю, что данное исследование можно применить на классных часах, экологических конференциях, экологических чтениях, игровых программах и уроках к окружающего мира с целью развития интереса к природе родного края, ознакомлении ребят школ города с угрожающей ситуацией, сложившейся вокруг одного из древнейших млекопитающих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Picture 2" descr="C:\Users\Татьяна\Desktop\выхухоль\SAM_2940.JPG"/>
          <p:cNvPicPr>
            <a:picLocks noChangeAspect="1" noChangeArrowheads="1"/>
          </p:cNvPicPr>
          <p:nvPr/>
        </p:nvPicPr>
        <p:blipFill>
          <a:blip r:embed="rId2" cstate="print"/>
          <a:srcRect l="32792" t="12760" r="35481" b="54254"/>
          <a:stretch>
            <a:fillRect/>
          </a:stretch>
        </p:blipFill>
        <p:spPr bwMode="auto">
          <a:xfrm>
            <a:off x="5286380" y="571480"/>
            <a:ext cx="321471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998170" cy="2714644"/>
          </a:xfrm>
        </p:spPr>
        <p:txBody>
          <a:bodyPr>
            <a:normAutofit fontScale="90000"/>
          </a:bodyPr>
          <a:lstStyle/>
          <a:p>
            <a:pPr lvl="1"/>
            <a:r>
              <a:rPr lang="ru-RU" sz="3600" b="1" dirty="0"/>
              <a:t>ГИПОТЕЗА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Любовь к Родине начинается с изучения природы родного края. Флора и фауна Тверского края исключительна. Одним из представителей фауны является уникальный и малоизученный зверек – выхухоль, популяцию которого нужно сохранять.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4098" name="Picture 2" descr="C:\Users\Татьяна\Desktop\в3.jpg"/>
          <p:cNvPicPr>
            <a:picLocks noChangeAspect="1" noChangeArrowheads="1"/>
          </p:cNvPicPr>
          <p:nvPr/>
        </p:nvPicPr>
        <p:blipFill>
          <a:blip r:embed="rId2"/>
          <a:srcRect t="6122" b="6122"/>
          <a:stretch>
            <a:fillRect/>
          </a:stretch>
        </p:blipFill>
        <p:spPr bwMode="auto">
          <a:xfrm>
            <a:off x="2143108" y="3143248"/>
            <a:ext cx="50419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5286412"/>
          </a:xfrm>
        </p:spPr>
        <p:txBody>
          <a:bodyPr>
            <a:normAutofit fontScale="90000"/>
          </a:bodyPr>
          <a:lstStyle/>
          <a:p>
            <a:pPr lvl="1"/>
            <a:r>
              <a:rPr lang="ru-RU" sz="3600" b="1" dirty="0"/>
              <a:t>ЗАДАЧИ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 Экологическое просвещение обучающихся </a:t>
            </a:r>
            <a:r>
              <a:rPr lang="ru-RU" sz="2000" dirty="0" smtClean="0"/>
              <a:t>в </a:t>
            </a:r>
            <a:r>
              <a:rPr lang="ru-RU" sz="2000" dirty="0"/>
              <a:t>отношении сложившейся ситуации </a:t>
            </a:r>
            <a:r>
              <a:rPr lang="ru-RU" sz="2000" dirty="0" smtClean="0"/>
              <a:t>вокруг </a:t>
            </a:r>
            <a:r>
              <a:rPr lang="ru-RU" sz="2000" dirty="0"/>
              <a:t>уникального животного, которому грозит </a:t>
            </a:r>
            <a:r>
              <a:rPr lang="ru-RU" sz="2400" dirty="0"/>
              <a:t>полное</a:t>
            </a:r>
            <a:r>
              <a:rPr lang="ru-RU" sz="2000" dirty="0"/>
              <a:t> вымирание.</a:t>
            </a:r>
            <a:br>
              <a:rPr lang="ru-RU" sz="2000" dirty="0"/>
            </a:br>
            <a:r>
              <a:rPr lang="ru-RU" sz="2000" dirty="0"/>
              <a:t>2. Развитие интереса у обучающихся к природе родного края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ЦЕЛИ ПРОЕКТА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1. Исследовать </a:t>
            </a:r>
            <a:r>
              <a:rPr lang="ru-RU" sz="2000" dirty="0"/>
              <a:t>представителя одного из древнейших млекопитающих, живущих на территории Тверской области.</a:t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Провести анкетирование среди обучающихся 3 класса и выяснить, что им известно о выхухоли.</a:t>
            </a:r>
            <a:br>
              <a:rPr lang="ru-RU" sz="2000" dirty="0"/>
            </a:br>
            <a:r>
              <a:rPr lang="ru-RU" sz="2000" dirty="0" smtClean="0"/>
              <a:t>3. Привлечь </a:t>
            </a:r>
            <a:r>
              <a:rPr lang="ru-RU" sz="2000" dirty="0"/>
              <a:t>внимание к проблемам экологического характера.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РЕЗУЛЬТАТЫ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АНКЕТИРОВАНИЯ</a:t>
            </a:r>
            <a:endParaRPr lang="ru-RU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714488"/>
          <a:ext cx="8143931" cy="3323913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0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знают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 знают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Хочу узнать больше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Что такое экология?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Что такое Красная книга?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Что ты знаешь о выхухоли?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3 - это животное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 – ничего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 – разные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предположения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1093</TotalTime>
  <Words>354</Words>
  <Application>Microsoft Office PowerPoint</Application>
  <PresentationFormat>Экран (4:3)</PresentationFormat>
  <Paragraphs>64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Times New Roman</vt:lpstr>
      <vt:lpstr>Verdana</vt:lpstr>
      <vt:lpstr>Wingdings 2</vt:lpstr>
      <vt:lpstr>Аспект</vt:lpstr>
      <vt:lpstr>Уникальность фауны Тверского края. Выхухоль </vt:lpstr>
      <vt:lpstr>Округ центральный, область Тверская                                                                 Большая, красивая, очень родная,                                                                           Бескрайние дали, леса и поля,                                                                             Область Тверская, область моя!</vt:lpstr>
      <vt:lpstr>5 января Президент России Владимир Путин подписал указ, в соответствии с которым 2017 год в России объявлен годом экологии. Его решение вызвано желанием привлечь внимание к проблемам в экологической сфере.</vt:lpstr>
      <vt:lpstr>«Выхухоль –  символ русской природы  в опасности!»</vt:lpstr>
      <vt:lpstr>АКТУАЛЬНОСТЬ Сегодня идет активная застройка поймы рек, использование нейлоновых сетей и электронных удочек – все это ведет к резкому сокращению  численности многих животных, в том числе выхухоли. В год экологии хотелось бы привлечь внимание людей: одноклассников, знакомых, городской общественности, к тому, что необходимо принять все  необходимые меры, окончательно не погубить уникального зверька. </vt:lpstr>
      <vt:lpstr>ПРАКТИЧЕСКАЯ ЗНАЧИМОСТЬ Я считаю, что данное исследование можно применить на классных часах, экологических конференциях, экологических чтениях, игровых программах и уроках к окружающего мира с целью развития интереса к природе родного края, ознакомлении ребят школ города с угрожающей ситуацией, сложившейся вокруг одного из древнейших млекопитающих </vt:lpstr>
      <vt:lpstr>ГИПОТЕЗА Любовь к Родине начинается с изучения природы родного края. Флора и фауна Тверского края исключительна. Одним из представителей фауны является уникальный и малоизученный зверек – выхухоль, популяцию которого нужно сохранять. </vt:lpstr>
      <vt:lpstr>ЗАДАЧИ   1. Экологическое просвещение обучающихся в отношении сложившейся ситуации вокруг уникального животного, которому грозит полное вымирание. 2. Развитие интереса у обучающихся к природе родного края.    ЦЕЛИ ПРОЕКТА   1. Исследовать представителя одного из древнейших млекопитающих, живущих на территории Тверской области. 2. Провести анкетирование среди обучающихся 3 класса и выяснить, что им известно о выхухоли. 3. Привлечь внимание к проблемам экологического характера. </vt:lpstr>
      <vt:lpstr>РЕЗУЛЬТАТЫ АНКЕТИРОВАНИЯ</vt:lpstr>
      <vt:lpstr>Презентация PowerPoint</vt:lpstr>
      <vt:lpstr>Презентация PowerPoint</vt:lpstr>
      <vt:lpstr>Презентация PowerPoint</vt:lpstr>
      <vt:lpstr> Выхухоль – хохуля маленький зверек. Слышал он когда-то топот мамонтовых ног. Мамонтов нет больше, а зверек живет  </vt:lpstr>
      <vt:lpstr> ВНЕШНИЙ ВИД</vt:lpstr>
      <vt:lpstr>Вода — главная стихия для этого зверька</vt:lpstr>
      <vt:lpstr>ПИТАНИЕ</vt:lpstr>
      <vt:lpstr>МЕСТА ОБИТАНИЯ</vt:lpstr>
      <vt:lpstr>Летом выхухоли живут поодиночке, парами или семьями, а зимой в одной норе могут жить до 12-13 зверьков разного пола и возраста.</vt:lpstr>
      <vt:lpstr>ПРИРОДНЫЕ ЛИМИТИРУЮЩИЕ ФАКТОРЫ </vt:lpstr>
      <vt:lpstr>   ХИЩНИКИ</vt:lpstr>
      <vt:lpstr>Презентация PowerPoint</vt:lpstr>
      <vt:lpstr>АНТРОПОГЕННЫЕ ФАКТОРЫ 17 – 20 веков</vt:lpstr>
      <vt:lpstr>СОВРЕМЕННЫЕ АНТРОПОГЕННЫЕ ФАКТОРЫ</vt:lpstr>
      <vt:lpstr>СТАТУС</vt:lpstr>
      <vt:lpstr>МЕРЫ ПО СОХРАНЕНИЮ ВИДА В ЕСТЕСТВЕННЫХ УСЛОВИЯХ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Арсеньева</dc:creator>
  <cp:lastModifiedBy>МОУ "СОШ № 7" город Ржев</cp:lastModifiedBy>
  <cp:revision>118</cp:revision>
  <dcterms:created xsi:type="dcterms:W3CDTF">2017-01-29T12:02:58Z</dcterms:created>
  <dcterms:modified xsi:type="dcterms:W3CDTF">2017-02-27T12:09:14Z</dcterms:modified>
</cp:coreProperties>
</file>