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75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6" r:id="rId14"/>
    <p:sldId id="258" r:id="rId15"/>
    <p:sldId id="260" r:id="rId16"/>
    <p:sldId id="261" r:id="rId17"/>
    <p:sldId id="264" r:id="rId18"/>
    <p:sldId id="277" r:id="rId19"/>
    <p:sldId id="265" r:id="rId20"/>
    <p:sldId id="278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384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0D93-0752-4F4C-AABB-F49D29E1AA9B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4D4A-C7AF-413D-B3E7-44C27D21B27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7033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0D93-0752-4F4C-AABB-F49D29E1AA9B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4D4A-C7AF-413D-B3E7-44C27D21B2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326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0D93-0752-4F4C-AABB-F49D29E1AA9B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4D4A-C7AF-413D-B3E7-44C27D21B2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155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0D93-0752-4F4C-AABB-F49D29E1AA9B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4D4A-C7AF-413D-B3E7-44C27D21B27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3178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0D93-0752-4F4C-AABB-F49D29E1AA9B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4D4A-C7AF-413D-B3E7-44C27D21B2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750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0D93-0752-4F4C-AABB-F49D29E1AA9B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4D4A-C7AF-413D-B3E7-44C27D21B27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71512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0D93-0752-4F4C-AABB-F49D29E1AA9B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4D4A-C7AF-413D-B3E7-44C27D21B2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915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0D93-0752-4F4C-AABB-F49D29E1AA9B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4D4A-C7AF-413D-B3E7-44C27D21B2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5157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0D93-0752-4F4C-AABB-F49D29E1AA9B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4D4A-C7AF-413D-B3E7-44C27D21B2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344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0D93-0752-4F4C-AABB-F49D29E1AA9B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4D4A-C7AF-413D-B3E7-44C27D21B2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623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0D93-0752-4F4C-AABB-F49D29E1AA9B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4D4A-C7AF-413D-B3E7-44C27D21B2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454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0D93-0752-4F4C-AABB-F49D29E1AA9B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4D4A-C7AF-413D-B3E7-44C27D21B2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373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0D93-0752-4F4C-AABB-F49D29E1AA9B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4D4A-C7AF-413D-B3E7-44C27D21B2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0D93-0752-4F4C-AABB-F49D29E1AA9B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4D4A-C7AF-413D-B3E7-44C27D21B2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226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0D93-0752-4F4C-AABB-F49D29E1AA9B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4D4A-C7AF-413D-B3E7-44C27D21B2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452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0D93-0752-4F4C-AABB-F49D29E1AA9B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4D4A-C7AF-413D-B3E7-44C27D21B2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476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0D93-0752-4F4C-AABB-F49D29E1AA9B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4D4A-C7AF-413D-B3E7-44C27D21B2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320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A320D93-0752-4F4C-AABB-F49D29E1AA9B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EFD4D4A-C7AF-413D-B3E7-44C27D21B2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1458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75247" y="380999"/>
            <a:ext cx="10647176" cy="332142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1" dirty="0"/>
              <a:t>МУНИЦИПАЛЬНОЕ ОБЩЕОБРАЗОВАТЕЛЬНОЕ УЧРЕЖДЕНИЕ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/>
              <a:t> «СРЕДНЯЯ ОБЩЕОБРАЗОВАТЕЛЬНАЯ ШКОЛА № 7»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/>
              <a:t>ГОРОДА РЖЕВА ТВЕРСКОЙ ОБЛАСТИ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 smtClean="0">
                <a:solidFill>
                  <a:srgbClr val="FF0000"/>
                </a:solidFill>
              </a:rPr>
              <a:t>Турнир </a:t>
            </a:r>
            <a:r>
              <a:rPr lang="ru-RU" b="1" dirty="0">
                <a:solidFill>
                  <a:srgbClr val="FF0000"/>
                </a:solidFill>
              </a:rPr>
              <a:t>знатоков русского языка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sz="16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790328" y="4392705"/>
            <a:ext cx="3801037" cy="1721223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Подготовила учитель высшей категории Арсеньева Татьяна Евгеньевна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650021" y="5637910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2019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954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01169" y="1463041"/>
            <a:ext cx="10504868" cy="18379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 smtClean="0">
                <a:solidFill>
                  <a:schemeClr val="bg1"/>
                </a:solidFill>
              </a:rPr>
              <a:t>За двумя зайцами погонишься,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01169" y="3493009"/>
            <a:ext cx="10285412" cy="17647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>
                <a:solidFill>
                  <a:schemeClr val="bg1"/>
                </a:solidFill>
              </a:rPr>
              <a:t>н</a:t>
            </a:r>
            <a:r>
              <a:rPr lang="ru-RU" sz="4800" b="1" dirty="0" smtClean="0">
                <a:solidFill>
                  <a:schemeClr val="bg1"/>
                </a:solidFill>
              </a:rPr>
              <a:t>е одного не поймаешь.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142066" y="329185"/>
            <a:ext cx="7076545" cy="1892808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КОНКУРС «РАЗМИНКА»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/>
              <a:t> 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2440" y="3218688"/>
            <a:ext cx="3950208" cy="318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914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0203" y="1533144"/>
            <a:ext cx="5835461" cy="167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 smtClean="0">
                <a:solidFill>
                  <a:schemeClr val="bg1"/>
                </a:solidFill>
              </a:rPr>
              <a:t>Ученье – свет,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182249" y="3700440"/>
            <a:ext cx="7571233" cy="13653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>
                <a:solidFill>
                  <a:schemeClr val="bg1"/>
                </a:solidFill>
              </a:rPr>
              <a:t>а</a:t>
            </a:r>
            <a:r>
              <a:rPr lang="ru-RU" sz="4800" b="1" dirty="0" smtClean="0">
                <a:solidFill>
                  <a:schemeClr val="bg1"/>
                </a:solidFill>
              </a:rPr>
              <a:t> не ученье – тьма.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607394" y="377614"/>
            <a:ext cx="6720945" cy="1896532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КОНКУРС «РАЗМИНКА»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/>
              <a:t> 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3687" y="2274146"/>
            <a:ext cx="2806985" cy="4154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09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65176" y="1436286"/>
            <a:ext cx="7680959" cy="23899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 smtClean="0">
                <a:solidFill>
                  <a:schemeClr val="bg1"/>
                </a:solidFill>
              </a:rPr>
              <a:t>Что написано пером,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4845" y="3560403"/>
            <a:ext cx="10294451" cy="1498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 smtClean="0">
                <a:solidFill>
                  <a:schemeClr val="bg1"/>
                </a:solidFill>
              </a:rPr>
              <a:t>то не вырубишь и топором.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148500" y="278046"/>
            <a:ext cx="7042679" cy="2218266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КОНКУРС «РАЗМИНКА»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/>
              <a:t> 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3" y="1088136"/>
            <a:ext cx="4050792" cy="3017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200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5378" y="456637"/>
            <a:ext cx="10934046" cy="78889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СЛОВАРНЫЕ СЛОВА ДЛЯ 1 КОМАНДЫ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8385" y="377077"/>
            <a:ext cx="4909764" cy="6857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 </a:t>
            </a:r>
            <a:endParaRPr lang="ru-RU" sz="24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ru-RU" sz="2400" b="1" dirty="0">
                <a:solidFill>
                  <a:schemeClr val="bg1"/>
                </a:solidFill>
              </a:rPr>
              <a:t>1</a:t>
            </a:r>
            <a:r>
              <a:rPr lang="ru-RU" sz="2500" b="1" dirty="0">
                <a:solidFill>
                  <a:schemeClr val="bg1"/>
                </a:solidFill>
              </a:rPr>
              <a:t>. </a:t>
            </a:r>
            <a:r>
              <a:rPr lang="ru-RU" sz="2500" b="1" dirty="0" smtClean="0">
                <a:solidFill>
                  <a:schemeClr val="bg1"/>
                </a:solidFill>
              </a:rPr>
              <a:t>ДЕВ</a:t>
            </a:r>
            <a:r>
              <a:rPr lang="ru-RU" sz="2500" b="1" dirty="0" smtClean="0">
                <a:solidFill>
                  <a:srgbClr val="FF0000"/>
                </a:solidFill>
              </a:rPr>
              <a:t>О</a:t>
            </a:r>
            <a:r>
              <a:rPr lang="ru-RU" sz="2500" b="1" dirty="0" smtClean="0">
                <a:solidFill>
                  <a:schemeClr val="bg1"/>
                </a:solidFill>
              </a:rPr>
              <a:t>ЧКА</a:t>
            </a:r>
            <a:endParaRPr lang="ru-RU" sz="25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2500" b="1" dirty="0">
                <a:solidFill>
                  <a:schemeClr val="bg1"/>
                </a:solidFill>
              </a:rPr>
              <a:t>2. </a:t>
            </a:r>
            <a:r>
              <a:rPr lang="ru-RU" sz="2500" b="1" dirty="0" smtClean="0">
                <a:solidFill>
                  <a:schemeClr val="bg1"/>
                </a:solidFill>
              </a:rPr>
              <a:t>З</a:t>
            </a:r>
            <a:r>
              <a:rPr lang="ru-RU" sz="2500" b="1" dirty="0" smtClean="0">
                <a:solidFill>
                  <a:srgbClr val="FF0000"/>
                </a:solidFill>
              </a:rPr>
              <a:t>А</a:t>
            </a:r>
            <a:r>
              <a:rPr lang="ru-RU" sz="2500" b="1" dirty="0" smtClean="0">
                <a:solidFill>
                  <a:schemeClr val="bg1"/>
                </a:solidFill>
              </a:rPr>
              <a:t>ВОД</a:t>
            </a:r>
            <a:endParaRPr lang="ru-RU" sz="25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2500" b="1" dirty="0">
                <a:solidFill>
                  <a:schemeClr val="bg1"/>
                </a:solidFill>
              </a:rPr>
              <a:t>3. </a:t>
            </a:r>
            <a:r>
              <a:rPr lang="ru-RU" sz="2500" b="1" dirty="0" smtClean="0">
                <a:solidFill>
                  <a:schemeClr val="bg1"/>
                </a:solidFill>
              </a:rPr>
              <a:t>Ж</a:t>
            </a:r>
            <a:r>
              <a:rPr lang="ru-RU" sz="2500" b="1" dirty="0" smtClean="0">
                <a:solidFill>
                  <a:srgbClr val="FF0000"/>
                </a:solidFill>
              </a:rPr>
              <a:t>Ё</a:t>
            </a:r>
            <a:r>
              <a:rPr lang="ru-RU" sz="2500" b="1" dirty="0" smtClean="0">
                <a:solidFill>
                  <a:schemeClr val="bg1"/>
                </a:solidFill>
              </a:rPr>
              <a:t>ЛТЫЙ</a:t>
            </a:r>
            <a:endParaRPr lang="ru-RU" sz="25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2500" b="1" dirty="0">
                <a:solidFill>
                  <a:schemeClr val="bg1"/>
                </a:solidFill>
              </a:rPr>
              <a:t>4. </a:t>
            </a:r>
            <a:r>
              <a:rPr lang="ru-RU" sz="2500" b="1" dirty="0" smtClean="0">
                <a:solidFill>
                  <a:schemeClr val="bg1"/>
                </a:solidFill>
              </a:rPr>
              <a:t>Л</a:t>
            </a:r>
            <a:r>
              <a:rPr lang="ru-RU" sz="2500" b="1" dirty="0" smtClean="0">
                <a:solidFill>
                  <a:srgbClr val="FF0000"/>
                </a:solidFill>
              </a:rPr>
              <a:t>О</a:t>
            </a:r>
            <a:r>
              <a:rPr lang="ru-RU" sz="2500" b="1" dirty="0" smtClean="0">
                <a:solidFill>
                  <a:schemeClr val="bg1"/>
                </a:solidFill>
              </a:rPr>
              <a:t>ПАТА</a:t>
            </a:r>
            <a:endParaRPr lang="ru-RU" sz="25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2500" b="1" dirty="0">
                <a:solidFill>
                  <a:schemeClr val="bg1"/>
                </a:solidFill>
              </a:rPr>
              <a:t>5. </a:t>
            </a:r>
            <a:r>
              <a:rPr lang="ru-RU" sz="2500" b="1" dirty="0" smtClean="0">
                <a:solidFill>
                  <a:schemeClr val="bg1"/>
                </a:solidFill>
              </a:rPr>
              <a:t>М</a:t>
            </a:r>
            <a:r>
              <a:rPr lang="ru-RU" sz="2500" b="1" dirty="0" smtClean="0">
                <a:solidFill>
                  <a:srgbClr val="FF0000"/>
                </a:solidFill>
              </a:rPr>
              <a:t>О</a:t>
            </a:r>
            <a:r>
              <a:rPr lang="ru-RU" sz="2500" b="1" dirty="0" smtClean="0">
                <a:solidFill>
                  <a:schemeClr val="bg1"/>
                </a:solidFill>
              </a:rPr>
              <a:t>РКОВЬ</a:t>
            </a:r>
            <a:endParaRPr lang="ru-RU" sz="25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2500" b="1" dirty="0">
                <a:solidFill>
                  <a:schemeClr val="bg1"/>
                </a:solidFill>
              </a:rPr>
              <a:t>6. </a:t>
            </a:r>
            <a:r>
              <a:rPr lang="ru-RU" sz="2500" b="1" dirty="0" smtClean="0">
                <a:solidFill>
                  <a:schemeClr val="bg1"/>
                </a:solidFill>
              </a:rPr>
              <a:t>П</a:t>
            </a:r>
            <a:r>
              <a:rPr lang="ru-RU" sz="2500" b="1" dirty="0" smtClean="0">
                <a:solidFill>
                  <a:srgbClr val="FF0000"/>
                </a:solidFill>
              </a:rPr>
              <a:t>А</a:t>
            </a:r>
            <a:r>
              <a:rPr lang="ru-RU" sz="2500" b="1" dirty="0" smtClean="0">
                <a:solidFill>
                  <a:schemeClr val="bg1"/>
                </a:solidFill>
              </a:rPr>
              <a:t>ЛЬТО</a:t>
            </a:r>
            <a:endParaRPr lang="ru-RU" sz="25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2500" b="1" dirty="0">
                <a:solidFill>
                  <a:schemeClr val="bg1"/>
                </a:solidFill>
              </a:rPr>
              <a:t>7. </a:t>
            </a:r>
            <a:r>
              <a:rPr lang="ru-RU" sz="2500" b="1" dirty="0" smtClean="0">
                <a:solidFill>
                  <a:schemeClr val="bg1"/>
                </a:solidFill>
              </a:rPr>
              <a:t>Р</a:t>
            </a:r>
            <a:r>
              <a:rPr lang="ru-RU" sz="2500" b="1" dirty="0" smtClean="0">
                <a:solidFill>
                  <a:srgbClr val="FF0000"/>
                </a:solidFill>
              </a:rPr>
              <a:t>И</a:t>
            </a:r>
            <a:r>
              <a:rPr lang="ru-RU" sz="2500" b="1" dirty="0" smtClean="0">
                <a:solidFill>
                  <a:schemeClr val="bg1"/>
                </a:solidFill>
              </a:rPr>
              <a:t>СУНОК</a:t>
            </a:r>
            <a:endParaRPr lang="ru-RU" sz="25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2500" b="1" dirty="0">
                <a:solidFill>
                  <a:schemeClr val="bg1"/>
                </a:solidFill>
              </a:rPr>
              <a:t>8. </a:t>
            </a:r>
            <a:r>
              <a:rPr lang="ru-RU" sz="2500" b="1" dirty="0" smtClean="0">
                <a:solidFill>
                  <a:schemeClr val="bg1"/>
                </a:solidFill>
              </a:rPr>
              <a:t>Т</a:t>
            </a:r>
            <a:r>
              <a:rPr lang="ru-RU" sz="2500" b="1" dirty="0" smtClean="0">
                <a:solidFill>
                  <a:srgbClr val="FF0000"/>
                </a:solidFill>
              </a:rPr>
              <a:t>Е</a:t>
            </a:r>
            <a:r>
              <a:rPr lang="ru-RU" sz="2500" b="1" dirty="0" smtClean="0">
                <a:solidFill>
                  <a:schemeClr val="bg1"/>
                </a:solidFill>
              </a:rPr>
              <a:t>РАДЬ</a:t>
            </a:r>
            <a:endParaRPr lang="ru-RU" sz="25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2500" b="1" dirty="0">
                <a:solidFill>
                  <a:schemeClr val="bg1"/>
                </a:solidFill>
              </a:rPr>
              <a:t> 9. </a:t>
            </a:r>
            <a:r>
              <a:rPr lang="ru-RU" sz="2500" b="1" dirty="0" smtClean="0">
                <a:solidFill>
                  <a:schemeClr val="bg1"/>
                </a:solidFill>
              </a:rPr>
              <a:t>УЧ</a:t>
            </a:r>
            <a:r>
              <a:rPr lang="ru-RU" sz="2500" b="1" dirty="0" smtClean="0">
                <a:solidFill>
                  <a:srgbClr val="FF0000"/>
                </a:solidFill>
              </a:rPr>
              <a:t>Е</a:t>
            </a:r>
            <a:r>
              <a:rPr lang="ru-RU" sz="2500" b="1" dirty="0" smtClean="0">
                <a:solidFill>
                  <a:schemeClr val="bg1"/>
                </a:solidFill>
              </a:rPr>
              <a:t>НИК</a:t>
            </a:r>
            <a:endParaRPr lang="ru-RU" sz="25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2500" b="1" dirty="0">
                <a:solidFill>
                  <a:schemeClr val="bg1"/>
                </a:solidFill>
              </a:rPr>
              <a:t>10.  </a:t>
            </a:r>
            <a:r>
              <a:rPr lang="ru-RU" sz="2500" b="1" dirty="0" smtClean="0">
                <a:solidFill>
                  <a:srgbClr val="FF0000"/>
                </a:solidFill>
              </a:rPr>
              <a:t>Я</a:t>
            </a:r>
            <a:r>
              <a:rPr lang="ru-RU" sz="2500" b="1" dirty="0" smtClean="0">
                <a:solidFill>
                  <a:schemeClr val="bg1"/>
                </a:solidFill>
              </a:rPr>
              <a:t>ЗЫК</a:t>
            </a:r>
            <a:endParaRPr lang="ru-RU" sz="2500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826" y="1434352"/>
            <a:ext cx="1428750" cy="23717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1569" y="2125193"/>
            <a:ext cx="2114550" cy="216217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71" t="615" r="9786" b="-615"/>
          <a:stretch/>
        </p:blipFill>
        <p:spPr>
          <a:xfrm>
            <a:off x="7388365" y="5167031"/>
            <a:ext cx="2519082" cy="14573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260" y="2819398"/>
            <a:ext cx="2085975" cy="220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558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3" y="143435"/>
            <a:ext cx="11239428" cy="86061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СЛОВАРНЫЕ СЛОВА ДЛЯ 2 КОМАНДЫ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799"/>
            <a:ext cx="5943601" cy="602876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sz="4400" dirty="0"/>
          </a:p>
          <a:p>
            <a:pPr marL="0" indent="0">
              <a:buNone/>
            </a:pPr>
            <a:endParaRPr lang="ru-RU" sz="9800" dirty="0"/>
          </a:p>
          <a:p>
            <a:pPr marL="0" indent="0">
              <a:buNone/>
            </a:pPr>
            <a:r>
              <a:rPr lang="ru-RU" sz="9800" b="1" dirty="0">
                <a:solidFill>
                  <a:schemeClr val="bg1"/>
                </a:solidFill>
              </a:rPr>
              <a:t>1.  </a:t>
            </a:r>
            <a:r>
              <a:rPr lang="ru-RU" sz="9800" b="1" dirty="0">
                <a:solidFill>
                  <a:srgbClr val="FF0000"/>
                </a:solidFill>
              </a:rPr>
              <a:t>А</a:t>
            </a:r>
            <a:r>
              <a:rPr lang="ru-RU" sz="9800" b="1" dirty="0" smtClean="0">
                <a:solidFill>
                  <a:schemeClr val="bg1"/>
                </a:solidFill>
              </a:rPr>
              <a:t>ПРЕЛЬ</a:t>
            </a:r>
            <a:endParaRPr lang="ru-RU" sz="9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9800" b="1" dirty="0">
                <a:solidFill>
                  <a:schemeClr val="bg1"/>
                </a:solidFill>
              </a:rPr>
              <a:t>2. </a:t>
            </a:r>
            <a:r>
              <a:rPr lang="ru-RU" sz="9800" b="1" dirty="0" smtClean="0">
                <a:solidFill>
                  <a:schemeClr val="bg1"/>
                </a:solidFill>
              </a:rPr>
              <a:t>Б</a:t>
            </a:r>
            <a:r>
              <a:rPr lang="ru-RU" sz="9800" b="1" dirty="0" smtClean="0">
                <a:solidFill>
                  <a:srgbClr val="FF0000"/>
                </a:solidFill>
              </a:rPr>
              <a:t>Е</a:t>
            </a:r>
            <a:r>
              <a:rPr lang="ru-RU" sz="9800" b="1" dirty="0" smtClean="0">
                <a:solidFill>
                  <a:schemeClr val="bg1"/>
                </a:solidFill>
              </a:rPr>
              <a:t>РЁЗА </a:t>
            </a:r>
            <a:endParaRPr lang="ru-RU" sz="9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9800" b="1" dirty="0">
                <a:solidFill>
                  <a:schemeClr val="bg1"/>
                </a:solidFill>
              </a:rPr>
              <a:t>3. </a:t>
            </a:r>
            <a:r>
              <a:rPr lang="ru-RU" sz="9800" b="1" dirty="0" smtClean="0">
                <a:solidFill>
                  <a:schemeClr val="bg1"/>
                </a:solidFill>
              </a:rPr>
              <a:t>В</a:t>
            </a:r>
            <a:r>
              <a:rPr lang="ru-RU" sz="9800" b="1" dirty="0" smtClean="0">
                <a:solidFill>
                  <a:srgbClr val="FF0000"/>
                </a:solidFill>
              </a:rPr>
              <a:t>О</a:t>
            </a:r>
            <a:r>
              <a:rPr lang="ru-RU" sz="9800" b="1" dirty="0" smtClean="0">
                <a:solidFill>
                  <a:schemeClr val="bg1"/>
                </a:solidFill>
              </a:rPr>
              <a:t>РОНА</a:t>
            </a:r>
            <a:endParaRPr lang="ru-RU" sz="9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9800" b="1" dirty="0">
                <a:solidFill>
                  <a:schemeClr val="bg1"/>
                </a:solidFill>
              </a:rPr>
              <a:t>4. </a:t>
            </a:r>
            <a:r>
              <a:rPr lang="ru-RU" sz="9800" b="1" dirty="0" smtClean="0">
                <a:solidFill>
                  <a:schemeClr val="bg1"/>
                </a:solidFill>
              </a:rPr>
              <a:t>Д</a:t>
            </a:r>
            <a:r>
              <a:rPr lang="ru-RU" sz="9800" b="1" dirty="0" smtClean="0">
                <a:solidFill>
                  <a:srgbClr val="FF0000"/>
                </a:solidFill>
              </a:rPr>
              <a:t>Е</a:t>
            </a:r>
            <a:r>
              <a:rPr lang="ru-RU" sz="9800" b="1" dirty="0" smtClean="0">
                <a:solidFill>
                  <a:schemeClr val="bg1"/>
                </a:solidFill>
              </a:rPr>
              <a:t>РЕВНЯ</a:t>
            </a:r>
            <a:endParaRPr lang="ru-RU" sz="9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9800" b="1" dirty="0">
                <a:solidFill>
                  <a:schemeClr val="bg1"/>
                </a:solidFill>
              </a:rPr>
              <a:t>5. </a:t>
            </a:r>
            <a:r>
              <a:rPr lang="ru-RU" sz="9800" b="1" dirty="0" smtClean="0">
                <a:solidFill>
                  <a:schemeClr val="bg1"/>
                </a:solidFill>
              </a:rPr>
              <a:t>ЗА</a:t>
            </a:r>
            <a:r>
              <a:rPr lang="ru-RU" sz="9800" b="1" dirty="0" smtClean="0">
                <a:solidFill>
                  <a:srgbClr val="FF0000"/>
                </a:solidFill>
              </a:rPr>
              <a:t>Я</a:t>
            </a:r>
            <a:r>
              <a:rPr lang="ru-RU" sz="9800" b="1" dirty="0" smtClean="0">
                <a:solidFill>
                  <a:schemeClr val="bg1"/>
                </a:solidFill>
              </a:rPr>
              <a:t>Ц</a:t>
            </a:r>
            <a:endParaRPr lang="ru-RU" sz="9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9800" b="1" dirty="0">
                <a:solidFill>
                  <a:schemeClr val="bg1"/>
                </a:solidFill>
              </a:rPr>
              <a:t>6. </a:t>
            </a:r>
            <a:r>
              <a:rPr lang="ru-RU" sz="9800" b="1" dirty="0" smtClean="0">
                <a:solidFill>
                  <a:schemeClr val="bg1"/>
                </a:solidFill>
              </a:rPr>
              <a:t>К</a:t>
            </a:r>
            <a:r>
              <a:rPr lang="ru-RU" sz="9800" b="1" dirty="0" smtClean="0">
                <a:solidFill>
                  <a:srgbClr val="FF0000"/>
                </a:solidFill>
              </a:rPr>
              <a:t>А</a:t>
            </a:r>
            <a:r>
              <a:rPr lang="ru-RU" sz="9800" b="1" dirty="0" smtClean="0">
                <a:solidFill>
                  <a:schemeClr val="bg1"/>
                </a:solidFill>
              </a:rPr>
              <a:t>ПУСТА</a:t>
            </a:r>
            <a:endParaRPr lang="ru-RU" sz="9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9800" b="1" dirty="0">
                <a:solidFill>
                  <a:schemeClr val="bg1"/>
                </a:solidFill>
              </a:rPr>
              <a:t>7. </a:t>
            </a:r>
            <a:r>
              <a:rPr lang="ru-RU" sz="9800" b="1" dirty="0" smtClean="0">
                <a:solidFill>
                  <a:schemeClr val="bg1"/>
                </a:solidFill>
              </a:rPr>
              <a:t>М</a:t>
            </a:r>
            <a:r>
              <a:rPr lang="ru-RU" sz="9800" b="1" dirty="0" smtClean="0">
                <a:solidFill>
                  <a:srgbClr val="FF0000"/>
                </a:solidFill>
              </a:rPr>
              <a:t>А</a:t>
            </a:r>
            <a:r>
              <a:rPr lang="ru-RU" sz="9800" b="1" dirty="0" smtClean="0">
                <a:solidFill>
                  <a:schemeClr val="bg1"/>
                </a:solidFill>
              </a:rPr>
              <a:t>ГАЗИН</a:t>
            </a:r>
            <a:endParaRPr lang="ru-RU" sz="9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9800" b="1" dirty="0">
                <a:solidFill>
                  <a:schemeClr val="bg1"/>
                </a:solidFill>
              </a:rPr>
              <a:t>8.  </a:t>
            </a:r>
            <a:r>
              <a:rPr lang="ru-RU" sz="9800" b="1" dirty="0">
                <a:solidFill>
                  <a:srgbClr val="FF0000"/>
                </a:solidFill>
              </a:rPr>
              <a:t>О</a:t>
            </a:r>
            <a:r>
              <a:rPr lang="ru-RU" sz="9800" b="1" dirty="0" smtClean="0">
                <a:solidFill>
                  <a:schemeClr val="bg1"/>
                </a:solidFill>
              </a:rPr>
              <a:t>КТЯБРЬ</a:t>
            </a:r>
            <a:endParaRPr lang="ru-RU" sz="9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9800" b="1" dirty="0">
                <a:solidFill>
                  <a:schemeClr val="bg1"/>
                </a:solidFill>
              </a:rPr>
              <a:t>9. </a:t>
            </a:r>
            <a:r>
              <a:rPr lang="ru-RU" sz="9800" b="1" dirty="0" smtClean="0">
                <a:solidFill>
                  <a:schemeClr val="bg1"/>
                </a:solidFill>
              </a:rPr>
              <a:t>Р</a:t>
            </a:r>
            <a:r>
              <a:rPr lang="ru-RU" sz="9800" b="1" dirty="0" smtClean="0">
                <a:solidFill>
                  <a:srgbClr val="FF0000"/>
                </a:solidFill>
              </a:rPr>
              <a:t>А</a:t>
            </a:r>
            <a:r>
              <a:rPr lang="ru-RU" sz="9800" b="1" dirty="0" smtClean="0">
                <a:solidFill>
                  <a:schemeClr val="bg1"/>
                </a:solidFill>
              </a:rPr>
              <a:t>БОТА</a:t>
            </a:r>
            <a:endParaRPr lang="ru-RU" sz="9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9800" b="1" dirty="0">
                <a:solidFill>
                  <a:schemeClr val="bg1"/>
                </a:solidFill>
              </a:rPr>
              <a:t>10. </a:t>
            </a:r>
            <a:r>
              <a:rPr lang="ru-RU" sz="9800" b="1" dirty="0" smtClean="0">
                <a:solidFill>
                  <a:schemeClr val="bg1"/>
                </a:solidFill>
              </a:rPr>
              <a:t>С</a:t>
            </a:r>
            <a:r>
              <a:rPr lang="ru-RU" sz="9800" b="1" dirty="0" smtClean="0">
                <a:solidFill>
                  <a:srgbClr val="FF0000"/>
                </a:solidFill>
              </a:rPr>
              <a:t>О</a:t>
            </a:r>
            <a:r>
              <a:rPr lang="ru-RU" sz="9800" b="1" dirty="0" smtClean="0">
                <a:solidFill>
                  <a:schemeClr val="bg1"/>
                </a:solidFill>
              </a:rPr>
              <a:t>БАКА</a:t>
            </a:r>
            <a:endParaRPr lang="ru-RU" sz="9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ru-RU" sz="9800" dirty="0">
              <a:solidFill>
                <a:schemeClr val="accent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345" y="1196975"/>
            <a:ext cx="2143125" cy="214312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79" t="1048" r="8798" b="3673"/>
          <a:stretch/>
        </p:blipFill>
        <p:spPr>
          <a:xfrm>
            <a:off x="9325326" y="1922368"/>
            <a:ext cx="2277035" cy="408398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7736" y="1546412"/>
            <a:ext cx="2143125" cy="214312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8612" y="4132729"/>
            <a:ext cx="1722249" cy="2404036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64" t="-875" r="11664" b="9300"/>
          <a:stretch/>
        </p:blipFill>
        <p:spPr>
          <a:xfrm>
            <a:off x="6451717" y="4131016"/>
            <a:ext cx="2228850" cy="187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540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215154"/>
            <a:ext cx="10969906" cy="895891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СЛОВАРНЫЕ СЛОВА ДЛЯ 3 КОМАНДЫ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1624711"/>
            <a:ext cx="2699068" cy="4964347"/>
          </a:xfrm>
        </p:spPr>
        <p:txBody>
          <a:bodyPr>
            <a:no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ru-RU" sz="25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sz="25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ru-RU" sz="25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ЛФАВИТ</a:t>
            </a:r>
            <a:endParaRPr lang="ru-RU" sz="2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ru-RU" sz="25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25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ru-RU" sz="25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5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РОБЕЙ</a:t>
            </a:r>
            <a:endParaRPr lang="ru-RU" sz="2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ru-RU" sz="25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25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ГОР</a:t>
            </a:r>
            <a:r>
              <a:rPr lang="ru-RU" sz="25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5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</a:t>
            </a:r>
            <a:endParaRPr lang="ru-RU" sz="2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ru-RU" sz="25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sz="25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</a:t>
            </a:r>
            <a:r>
              <a:rPr lang="ru-RU" sz="25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5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РОГА</a:t>
            </a:r>
            <a:endParaRPr lang="ru-RU" sz="2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ru-RU" sz="25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ru-RU" sz="25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ru-RU" sz="25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ru-RU" sz="25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РТИНА</a:t>
            </a:r>
            <a:endParaRPr lang="ru-RU" sz="2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ru-RU" sz="25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25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ru-RU" sz="25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5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ЯБРЬ</a:t>
            </a:r>
            <a:endParaRPr lang="ru-RU" sz="2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ru-RU" sz="25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ru-RU" sz="25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5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ДЕЖДА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ru-RU" sz="25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 ОБ</a:t>
            </a:r>
            <a:r>
              <a:rPr lang="ru-RU" sz="25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</a:t>
            </a:r>
            <a:r>
              <a:rPr lang="ru-RU" sz="25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ЗЬЯНА</a:t>
            </a:r>
            <a:endParaRPr lang="ru-RU" sz="2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ru-RU" sz="25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 П</a:t>
            </a:r>
            <a:r>
              <a:rPr lang="ru-RU" sz="25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5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СУДА</a:t>
            </a:r>
            <a:endParaRPr lang="ru-RU" sz="2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ru-RU" sz="25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 С</a:t>
            </a:r>
            <a:r>
              <a:rPr lang="ru-RU" sz="25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ru-RU" sz="25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ПОГИ</a:t>
            </a:r>
            <a:endParaRPr lang="ru-RU" sz="2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ru-RU" sz="2400" b="1" dirty="0" smtClean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8116" y="1317812"/>
            <a:ext cx="2143125" cy="21431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6676" y="1624712"/>
            <a:ext cx="2466975" cy="18478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5487" y="4073618"/>
            <a:ext cx="1971675" cy="23145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52" r="5664" b="11988"/>
          <a:stretch/>
        </p:blipFill>
        <p:spPr>
          <a:xfrm>
            <a:off x="8345021" y="3801035"/>
            <a:ext cx="3344955" cy="2519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872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6896" y="446274"/>
            <a:ext cx="8534400" cy="1507067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КОНКУРС «ГРИБНИКИ»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1710813"/>
            <a:ext cx="8534400" cy="4689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 </a:t>
            </a:r>
            <a:r>
              <a:rPr lang="ru-RU" sz="3200" dirty="0" smtClean="0">
                <a:solidFill>
                  <a:schemeClr val="bg1"/>
                </a:solidFill>
              </a:rPr>
              <a:t>1 команда</a:t>
            </a:r>
            <a:endParaRPr lang="ru-RU" sz="3200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ru-RU" sz="3600" b="1" dirty="0">
                <a:solidFill>
                  <a:schemeClr val="bg1"/>
                </a:solidFill>
              </a:rPr>
              <a:t>М</a:t>
            </a:r>
            <a:r>
              <a:rPr lang="ru-RU" sz="3200" b="1" dirty="0">
                <a:solidFill>
                  <a:schemeClr val="bg1"/>
                </a:solidFill>
              </a:rPr>
              <a:t>Ы ЧИТАЕМ ИНТЕРЕСНЫЕ КНИГИ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</a:p>
          <a:p>
            <a:pPr marL="0" lvl="0" indent="0">
              <a:buNone/>
            </a:pPr>
            <a:r>
              <a:rPr lang="ru-RU" sz="3200" dirty="0" smtClean="0">
                <a:solidFill>
                  <a:schemeClr val="bg1"/>
                </a:solidFill>
              </a:rPr>
              <a:t>2 команда</a:t>
            </a:r>
            <a:endParaRPr lang="ru-RU" sz="3200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ru-RU" sz="3600" b="1" dirty="0">
                <a:solidFill>
                  <a:schemeClr val="bg1"/>
                </a:solidFill>
              </a:rPr>
              <a:t>М</a:t>
            </a:r>
            <a:r>
              <a:rPr lang="ru-RU" sz="3200" b="1" dirty="0">
                <a:solidFill>
                  <a:schemeClr val="bg1"/>
                </a:solidFill>
              </a:rPr>
              <a:t>Ы ЛЮБИМ УЧИТЬ СТИХОТВОРЕНИЯ</a:t>
            </a:r>
            <a:r>
              <a:rPr lang="ru-RU" sz="3200" dirty="0" smtClean="0">
                <a:solidFill>
                  <a:schemeClr val="bg1"/>
                </a:solidFill>
              </a:rPr>
              <a:t>.</a:t>
            </a:r>
          </a:p>
          <a:p>
            <a:pPr marL="0" lvl="0" indent="0">
              <a:buNone/>
            </a:pPr>
            <a:r>
              <a:rPr lang="ru-RU" sz="3200" dirty="0" smtClean="0">
                <a:solidFill>
                  <a:schemeClr val="bg1"/>
                </a:solidFill>
              </a:rPr>
              <a:t>3 команда</a:t>
            </a:r>
            <a:endParaRPr lang="ru-RU" sz="3200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ru-RU" sz="3600" b="1" dirty="0">
                <a:solidFill>
                  <a:schemeClr val="bg1"/>
                </a:solidFill>
              </a:rPr>
              <a:t>М</a:t>
            </a:r>
            <a:r>
              <a:rPr lang="ru-RU" sz="3200" b="1" dirty="0">
                <a:solidFill>
                  <a:schemeClr val="bg1"/>
                </a:solidFill>
              </a:rPr>
              <a:t>Ы СОЧИНЯЕМ ВЕСЕЛЫЕ СКАЗКИ</a:t>
            </a:r>
            <a:r>
              <a:rPr lang="ru-RU" sz="3600" dirty="0">
                <a:solidFill>
                  <a:schemeClr val="bg1"/>
                </a:solidFill>
              </a:rPr>
              <a:t>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67" r="3383"/>
          <a:stretch/>
        </p:blipFill>
        <p:spPr>
          <a:xfrm>
            <a:off x="7855975" y="78658"/>
            <a:ext cx="4090220" cy="314406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857" r="5849" b="8000"/>
          <a:stretch/>
        </p:blipFill>
        <p:spPr>
          <a:xfrm>
            <a:off x="74664" y="0"/>
            <a:ext cx="1488665" cy="170098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975" r="5294" b="8603"/>
          <a:stretch/>
        </p:blipFill>
        <p:spPr>
          <a:xfrm>
            <a:off x="10246134" y="4473676"/>
            <a:ext cx="1759053" cy="217292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8" t="7126" r="7214" b="8007"/>
          <a:stretch/>
        </p:blipFill>
        <p:spPr>
          <a:xfrm>
            <a:off x="8304519" y="3559277"/>
            <a:ext cx="1675223" cy="201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65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357783"/>
            <a:ext cx="8534400" cy="1507067"/>
          </a:xfrm>
        </p:spPr>
        <p:txBody>
          <a:bodyPr/>
          <a:lstStyle/>
          <a:p>
            <a:pPr algn="ctr"/>
            <a:r>
              <a:rPr lang="ru-RU" b="1" smtClean="0">
                <a:solidFill>
                  <a:srgbClr val="FF0000"/>
                </a:solidFill>
              </a:rPr>
              <a:t>ИСПРАВЬ РЕЧЕВЫЕ ОШИБКИ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0266" y="2052484"/>
            <a:ext cx="9469011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Дедушка и бабушка сидит на лавочке.</a:t>
            </a:r>
            <a:b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реки росли ивы, березки и другие цветы.</a:t>
            </a:r>
            <a:b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Осенью часто ходят холодные дожди.</a:t>
            </a:r>
            <a:endParaRPr lang="ru-RU" sz="3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00" t="7253" r="47941" b="11188"/>
          <a:stretch/>
        </p:blipFill>
        <p:spPr>
          <a:xfrm>
            <a:off x="154336" y="357783"/>
            <a:ext cx="1555930" cy="593877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0587" y="4222221"/>
            <a:ext cx="2019300" cy="22574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10" t="8148" r="48480" b="16666"/>
          <a:stretch/>
        </p:blipFill>
        <p:spPr>
          <a:xfrm>
            <a:off x="8600243" y="357783"/>
            <a:ext cx="2982158" cy="261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37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357783"/>
            <a:ext cx="8534400" cy="1507067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ИСПРАВЬ РЕЧЕВЫЕ ОШИБКИ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0266" y="1591734"/>
            <a:ext cx="9469011" cy="429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Дедушка и бабушка 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сид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 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лавочке.</a:t>
            </a:r>
            <a:b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реки росли ивы, березки и другие 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деревья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Осенью часто 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идут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холодные дожди.</a:t>
            </a:r>
            <a:endParaRPr lang="ru-RU" sz="3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00" t="7253" r="47941" b="11188"/>
          <a:stretch/>
        </p:blipFill>
        <p:spPr>
          <a:xfrm>
            <a:off x="154336" y="254000"/>
            <a:ext cx="1555930" cy="62992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0587" y="4222221"/>
            <a:ext cx="2019300" cy="22574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10" t="8148" r="48480" b="16666"/>
          <a:stretch/>
        </p:blipFill>
        <p:spPr>
          <a:xfrm>
            <a:off x="8600243" y="357783"/>
            <a:ext cx="2982158" cy="261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349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1" y="275304"/>
            <a:ext cx="11084455" cy="139618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КОНКУРС «ПОМЕНЯЙ СОГЛАСНЫЙ»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2182761"/>
            <a:ext cx="8534400" cy="4247536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ЦВЕТ 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ФАРА -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ХАТА  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КОЧКА -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ИГРА 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ЛЕВ -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РОЩА -                          КРЫСА -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872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819" y="1290692"/>
            <a:ext cx="5917863" cy="3562974"/>
          </a:xfrm>
        </p:spPr>
        <p:txBody>
          <a:bodyPr>
            <a:normAutofit/>
          </a:bodyPr>
          <a:lstStyle/>
          <a:p>
            <a:pPr algn="r"/>
            <a:r>
              <a:rPr lang="ru-RU" sz="4400" b="1" dirty="0" smtClean="0">
                <a:solidFill>
                  <a:schemeClr val="accent1"/>
                </a:solidFill>
              </a:rPr>
              <a:t>Н</a:t>
            </a:r>
            <a:r>
              <a:rPr lang="ru-RU" sz="4000" b="1" dirty="0" smtClean="0">
                <a:solidFill>
                  <a:schemeClr val="accent1"/>
                </a:solidFill>
              </a:rPr>
              <a:t>Е ИМЕЙ СТО РУБЛЕЙ, </a:t>
            </a:r>
            <a:br>
              <a:rPr lang="ru-RU" sz="4000" b="1" dirty="0" smtClean="0">
                <a:solidFill>
                  <a:schemeClr val="accent1"/>
                </a:solidFill>
              </a:rPr>
            </a:br>
            <a:r>
              <a:rPr lang="ru-RU" sz="4000" b="1" dirty="0" smtClean="0">
                <a:solidFill>
                  <a:schemeClr val="accent1"/>
                </a:solidFill>
              </a:rPr>
              <a:t>А ИМЕЙ СТО ДРУЗЕЙ </a:t>
            </a:r>
            <a:r>
              <a:rPr lang="ru-RU" sz="4000" dirty="0" smtClean="0">
                <a:solidFill>
                  <a:schemeClr val="accent1"/>
                </a:solidFill>
              </a:rPr>
              <a:t>.</a:t>
            </a:r>
            <a:endParaRPr lang="ru-RU" sz="4000" dirty="0">
              <a:solidFill>
                <a:schemeClr val="accent1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9290" y="108155"/>
            <a:ext cx="5545394" cy="6469626"/>
          </a:xfrm>
        </p:spPr>
      </p:pic>
    </p:spTree>
    <p:extLst>
      <p:ext uri="{BB962C8B-B14F-4D97-AF65-F5344CB8AC3E}">
        <p14:creationId xmlns:p14="http://schemas.microsoft.com/office/powerpoint/2010/main" val="76726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7132" y="4487332"/>
            <a:ext cx="7601479" cy="1507067"/>
          </a:xfrm>
        </p:spPr>
        <p:txBody>
          <a:bodyPr>
            <a:normAutofit/>
          </a:bodyPr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МОЛОДЦЫ!!!</a:t>
            </a:r>
            <a:endParaRPr lang="ru-RU" sz="7200" b="1" dirty="0">
              <a:solidFill>
                <a:srgbClr val="FF000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79400"/>
            <a:ext cx="5596467" cy="4207932"/>
          </a:xfrm>
        </p:spPr>
      </p:pic>
    </p:spTree>
    <p:extLst>
      <p:ext uri="{BB962C8B-B14F-4D97-AF65-F5344CB8AC3E}">
        <p14:creationId xmlns:p14="http://schemas.microsoft.com/office/powerpoint/2010/main" val="729876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0"/>
            <a:ext cx="8534400" cy="1507067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ПРАВИЛА ТУРНИРА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" y="1507067"/>
            <a:ext cx="9227079" cy="5208365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Работать </a:t>
            </a:r>
            <a:r>
              <a:rPr lang="ru-RU" sz="3200" b="1" dirty="0">
                <a:solidFill>
                  <a:schemeClr val="bg1"/>
                </a:solidFill>
              </a:rPr>
              <a:t>дружно, все вместе;</a:t>
            </a:r>
            <a:endParaRPr lang="ru-RU" sz="3200" dirty="0">
              <a:solidFill>
                <a:schemeClr val="bg1"/>
              </a:solidFill>
            </a:endParaRPr>
          </a:p>
          <a:p>
            <a:r>
              <a:rPr lang="ru-RU" sz="3200" b="1" dirty="0">
                <a:solidFill>
                  <a:schemeClr val="bg1"/>
                </a:solidFill>
              </a:rPr>
              <a:t>Уметь выслушать своего товарища;</a:t>
            </a:r>
            <a:endParaRPr lang="ru-RU" sz="3200" dirty="0">
              <a:solidFill>
                <a:schemeClr val="bg1"/>
              </a:solidFill>
            </a:endParaRPr>
          </a:p>
          <a:p>
            <a:r>
              <a:rPr lang="ru-RU" sz="3200" b="1" dirty="0">
                <a:solidFill>
                  <a:schemeClr val="bg1"/>
                </a:solidFill>
              </a:rPr>
              <a:t>Не обижать товарища, если он сделал ошибку;</a:t>
            </a:r>
            <a:endParaRPr lang="ru-RU" sz="3200" dirty="0">
              <a:solidFill>
                <a:schemeClr val="bg1"/>
              </a:solidFill>
            </a:endParaRPr>
          </a:p>
          <a:p>
            <a:r>
              <a:rPr lang="ru-RU" sz="3200" b="1" dirty="0">
                <a:solidFill>
                  <a:schemeClr val="bg1"/>
                </a:solidFill>
              </a:rPr>
              <a:t>Не смеяться над командой, которая проигрывает;</a:t>
            </a:r>
            <a:endParaRPr lang="ru-RU" sz="3200" dirty="0">
              <a:solidFill>
                <a:schemeClr val="bg1"/>
              </a:solidFill>
            </a:endParaRPr>
          </a:p>
          <a:p>
            <a:r>
              <a:rPr lang="ru-RU" sz="3200" b="1" dirty="0">
                <a:solidFill>
                  <a:schemeClr val="bg1"/>
                </a:solidFill>
              </a:rPr>
              <a:t>Не злиться, если ваша команда проиграет</a:t>
            </a:r>
            <a:endParaRPr lang="ru-RU" sz="3200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3733" y="1389901"/>
            <a:ext cx="3344334" cy="3674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43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347134"/>
            <a:ext cx="8534400" cy="1202266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КОНКУРС «РАЗМИНКА»</a:t>
            </a:r>
            <a:br>
              <a:rPr lang="ru-RU" b="1" dirty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904347" y="660136"/>
            <a:ext cx="4649787" cy="57626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1092200" y="3250669"/>
            <a:ext cx="4578878" cy="1041929"/>
          </a:xfrm>
        </p:spPr>
        <p:txBody>
          <a:bodyPr/>
          <a:lstStyle/>
          <a:p>
            <a:pPr marL="0" indent="0">
              <a:buNone/>
            </a:pPr>
            <a:r>
              <a:rPr lang="ru-RU" sz="4800" b="1" dirty="0">
                <a:solidFill>
                  <a:prstClr val="black"/>
                </a:solidFill>
              </a:rPr>
              <a:t>Что посеешь,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5452533" y="3250669"/>
            <a:ext cx="4724400" cy="1041930"/>
          </a:xfrm>
        </p:spPr>
        <p:txBody>
          <a:bodyPr>
            <a:normAutofit/>
          </a:bodyPr>
          <a:lstStyle/>
          <a:p>
            <a:pPr marL="0" lvl="0" indent="0" algn="r">
              <a:buClr>
                <a:prstClr val="white"/>
              </a:buClr>
              <a:buNone/>
            </a:pPr>
            <a:r>
              <a:rPr lang="ru-RU" sz="4800" b="1" dirty="0">
                <a:solidFill>
                  <a:prstClr val="black"/>
                </a:solidFill>
              </a:rPr>
              <a:t>то и пожнёшь.</a:t>
            </a:r>
          </a:p>
          <a:p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5952" y="4733395"/>
            <a:ext cx="3625319" cy="18478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124" y="1549400"/>
            <a:ext cx="3307821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720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320041"/>
            <a:ext cx="8534400" cy="15087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КОНКУРС «РАЗМИНКА»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/>
              <a:t> </a:t>
            </a:r>
            <a:br>
              <a:rPr lang="ru-RU" b="1" dirty="0"/>
            </a:b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2523066" y="1735667"/>
            <a:ext cx="5757334" cy="1253066"/>
          </a:xfrm>
        </p:spPr>
        <p:txBody>
          <a:bodyPr/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С кем поведёшься,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0" y="1828802"/>
            <a:ext cx="6217919" cy="126153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48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>
          <a:xfrm>
            <a:off x="4923705" y="3465988"/>
            <a:ext cx="6713390" cy="893817"/>
          </a:xfrm>
        </p:spPr>
        <p:txBody>
          <a:bodyPr/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от того и наберёшься</a:t>
            </a:r>
            <a:r>
              <a:rPr lang="ru-RU" sz="4800" dirty="0" smtClean="0"/>
              <a:t>. </a:t>
            </a:r>
            <a:endParaRPr lang="ru-RU" sz="4800" dirty="0"/>
          </a:p>
        </p:txBody>
      </p:sp>
      <p:pic>
        <p:nvPicPr>
          <p:cNvPr id="14" name="Объект 13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590" y="559330"/>
            <a:ext cx="1643224" cy="3030537"/>
          </a:xfr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8134" y="4504266"/>
            <a:ext cx="4419600" cy="2176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421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117179" y="-1735666"/>
            <a:ext cx="6864225" cy="5689599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КОНКУРС «РАЗМИНКА»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/>
              <a:t> 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83021" y="931334"/>
            <a:ext cx="4649787" cy="209973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343400" y="1447798"/>
            <a:ext cx="5240867" cy="1591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 smtClean="0">
                <a:solidFill>
                  <a:schemeClr val="bg1"/>
                </a:solidFill>
              </a:rPr>
              <a:t>Делу время,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5632704" y="2548466"/>
            <a:ext cx="5111496" cy="159173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2006600" y="3555995"/>
            <a:ext cx="5071533" cy="18487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>
                <a:solidFill>
                  <a:schemeClr val="bg1"/>
                </a:solidFill>
              </a:rPr>
              <a:t>п</a:t>
            </a:r>
            <a:r>
              <a:rPr lang="ru-RU" sz="4800" b="1" dirty="0" smtClean="0">
                <a:solidFill>
                  <a:schemeClr val="bg1"/>
                </a:solidFill>
              </a:rPr>
              <a:t>отехе час.</a:t>
            </a:r>
            <a:endParaRPr lang="ru-RU" sz="4800" b="1" dirty="0">
              <a:solidFill>
                <a:schemeClr val="bg1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83"/>
          <a:stretch/>
        </p:blipFill>
        <p:spPr>
          <a:xfrm>
            <a:off x="91942" y="365760"/>
            <a:ext cx="3667258" cy="302937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8200" y="3813048"/>
            <a:ext cx="4292535" cy="2700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698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7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3960811" y="978409"/>
            <a:ext cx="5505406" cy="261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 smtClean="0">
                <a:solidFill>
                  <a:schemeClr val="bg1"/>
                </a:solidFill>
              </a:rPr>
              <a:t>Волков бояться</a:t>
            </a:r>
            <a:r>
              <a:rPr lang="ru-RU" sz="4800" dirty="0" smtClean="0"/>
              <a:t>,</a:t>
            </a:r>
            <a:endParaRPr lang="ru-RU" sz="4800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303521" y="2683933"/>
            <a:ext cx="6016752" cy="1617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 smtClean="0">
                <a:solidFill>
                  <a:schemeClr val="bg1"/>
                </a:solidFill>
              </a:rPr>
              <a:t>в лес не ходить.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684212" y="557785"/>
            <a:ext cx="8534400" cy="841248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КОНКУРС «РАЗМИНКА»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/>
              <a:t> 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133" y="919141"/>
            <a:ext cx="3276599" cy="2145791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801" y="4301066"/>
            <a:ext cx="4792472" cy="2294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833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63851" y="1504357"/>
            <a:ext cx="4937655" cy="2560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 smtClean="0">
                <a:solidFill>
                  <a:schemeClr val="bg1"/>
                </a:solidFill>
              </a:rPr>
              <a:t>Без труда,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3776" y="4279393"/>
            <a:ext cx="11120903" cy="16659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>
                <a:solidFill>
                  <a:schemeClr val="bg1"/>
                </a:solidFill>
              </a:rPr>
              <a:t>н</a:t>
            </a:r>
            <a:r>
              <a:rPr lang="ru-RU" sz="4800" b="1" dirty="0" smtClean="0">
                <a:solidFill>
                  <a:schemeClr val="bg1"/>
                </a:solidFill>
              </a:rPr>
              <a:t>е вытащишь и рыбку из пруда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032000" y="1007532"/>
            <a:ext cx="7186612" cy="1422401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КОНКУРС «РАЗМИНКА»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/>
              <a:t> 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80" r="5344"/>
          <a:stretch/>
        </p:blipFill>
        <p:spPr>
          <a:xfrm>
            <a:off x="8547269" y="311065"/>
            <a:ext cx="3383280" cy="4237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960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9806" y="1510793"/>
            <a:ext cx="5389202" cy="26294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 smtClean="0">
                <a:solidFill>
                  <a:schemeClr val="bg1"/>
                </a:solidFill>
              </a:rPr>
              <a:t>Как аукнется,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29200" y="1764793"/>
            <a:ext cx="7035799" cy="21214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>
                <a:solidFill>
                  <a:schemeClr val="bg1"/>
                </a:solidFill>
              </a:rPr>
              <a:t>т</a:t>
            </a:r>
            <a:r>
              <a:rPr lang="ru-RU" sz="4800" b="1" dirty="0" smtClean="0">
                <a:solidFill>
                  <a:schemeClr val="bg1"/>
                </a:solidFill>
              </a:rPr>
              <a:t>ак и откликнется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497666" y="482600"/>
            <a:ext cx="6720945" cy="22098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КОНКУРС «РАЗМИНКА»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/>
              <a:t> </a:t>
            </a:r>
            <a:br>
              <a:rPr lang="ru-RU" b="1" dirty="0" smtClean="0"/>
            </a:b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4" t="5448" r="4226" b="4784"/>
          <a:stretch/>
        </p:blipFill>
        <p:spPr>
          <a:xfrm>
            <a:off x="2319410" y="3613914"/>
            <a:ext cx="7077456" cy="310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870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924</TotalTime>
  <Words>287</Words>
  <Application>Microsoft Office PowerPoint</Application>
  <PresentationFormat>Широкоэкранный</PresentationFormat>
  <Paragraphs>91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Calibri</vt:lpstr>
      <vt:lpstr>Century Gothic</vt:lpstr>
      <vt:lpstr>Times New Roman</vt:lpstr>
      <vt:lpstr>Wingdings 3</vt:lpstr>
      <vt:lpstr>Сектор</vt:lpstr>
      <vt:lpstr>МУНИЦИПАЛЬНОЕ ОБЩЕОБРАЗОВАТЕЛЬНОЕ УЧРЕЖДЕНИЕ  «СРЕДНЯЯ ОБЩЕОБРАЗОВАТЕЛЬНАЯ ШКОЛА № 7» ГОРОДА РЖЕВА ТВЕРСКОЙ ОБЛАСТИ  Турнир знатоков русского языка </vt:lpstr>
      <vt:lpstr>НЕ ИМЕЙ СТО РУБЛЕЙ,  А ИМЕЙ СТО ДРУЗЕЙ .</vt:lpstr>
      <vt:lpstr>ПРАВИЛА ТУРНИРА</vt:lpstr>
      <vt:lpstr>КОНКУРС «РАЗМИНКА» </vt:lpstr>
      <vt:lpstr>КОНКУРС «РАЗМИНКА»   </vt:lpstr>
      <vt:lpstr>КОНКУРС «РАЗМИНКА»   </vt:lpstr>
      <vt:lpstr>КОНКУРС «РАЗМИНКА»   </vt:lpstr>
      <vt:lpstr>КОНКУРС «РАЗМИНКА»   </vt:lpstr>
      <vt:lpstr>Презентация PowerPoint</vt:lpstr>
      <vt:lpstr>КОНКУРС «РАЗМИНКА»   </vt:lpstr>
      <vt:lpstr>КОНКУРС «РАЗМИНКА»   </vt:lpstr>
      <vt:lpstr>КОНКУРС «РАЗМИНКА»   </vt:lpstr>
      <vt:lpstr>СЛОВАРНЫЕ СЛОВА ДЛЯ 1 КОМАНДЫ</vt:lpstr>
      <vt:lpstr>СЛОВАРНЫЕ СЛОВА ДЛЯ 2 КОМАНДЫ</vt:lpstr>
      <vt:lpstr>СЛОВАРНЫЕ СЛОВА ДЛЯ 3 КОМАНДЫ</vt:lpstr>
      <vt:lpstr>КОНКУРС «ГРИБНИКИ»</vt:lpstr>
      <vt:lpstr>ИСПРАВЬ РЕЧЕВЫЕ ОШИБКИ</vt:lpstr>
      <vt:lpstr>ИСПРАВЬ РЕЧЕВЫЕ ОШИБКИ</vt:lpstr>
      <vt:lpstr>КОНКУРС «ПОМЕНЯЙ СОГЛАСНЫЙ»</vt:lpstr>
      <vt:lpstr>МОЛОДЦЫ!!!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ОБЩЕОБРАЗОВАТЕЛЬНОЕ УЧРЕЖДЕНИЕ  «СРЕДНЯЯ ОБЩЕОБРАЗОВАТЕЛЬНАЯ ШКОЛА № 7» ГОРОДА РЖЕВА ТВЕРСКОЙ ОБЛАСТИ  Турнир знатоков русского языка </dc:title>
  <dc:creator>User</dc:creator>
  <cp:lastModifiedBy>User</cp:lastModifiedBy>
  <cp:revision>45</cp:revision>
  <dcterms:created xsi:type="dcterms:W3CDTF">2019-11-10T17:07:36Z</dcterms:created>
  <dcterms:modified xsi:type="dcterms:W3CDTF">2020-02-02T15:26:21Z</dcterms:modified>
</cp:coreProperties>
</file>