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2"/>
  </p:sldMasterIdLst>
  <p:notesMasterIdLst>
    <p:notesMasterId r:id="rId18"/>
  </p:notesMasterIdLst>
  <p:sldIdLst>
    <p:sldId id="277" r:id="rId3"/>
    <p:sldId id="284" r:id="rId4"/>
    <p:sldId id="278" r:id="rId5"/>
    <p:sldId id="279" r:id="rId6"/>
    <p:sldId id="268" r:id="rId7"/>
    <p:sldId id="270" r:id="rId8"/>
    <p:sldId id="280" r:id="rId9"/>
    <p:sldId id="281" r:id="rId10"/>
    <p:sldId id="282" r:id="rId11"/>
    <p:sldId id="274" r:id="rId12"/>
    <p:sldId id="266" r:id="rId13"/>
    <p:sldId id="273" r:id="rId14"/>
    <p:sldId id="271" r:id="rId15"/>
    <p:sldId id="283" r:id="rId16"/>
    <p:sldId id="285" r:id="rId17"/>
  </p:sldIdLst>
  <p:sldSz cx="9144000" cy="6858000" type="screen4x3"/>
  <p:notesSz cx="6858000" cy="9144000"/>
  <p:embeddedFontLst>
    <p:embeddedFont>
      <p:font typeface="Palatino Linotype" pitchFamily="18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Romana Script" charset="-52"/>
      <p:regular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033"/>
    <a:srgbClr val="0033CC"/>
    <a:srgbClr val="CCAEEA"/>
    <a:srgbClr val="792740"/>
    <a:srgbClr val="28233D"/>
    <a:srgbClr val="231D53"/>
    <a:srgbClr val="0000FF"/>
    <a:srgbClr val="00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5" d="100"/>
          <a:sy n="65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E3E78-DB4B-413C-A672-9DFEB08DAFEC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80C56-CF98-4BBF-B35A-787E1EE6D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39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80C56-CF98-4BBF-B35A-787E1EE6D5C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36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8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МУНИЦИПАЛЬНОЕ БЮДЖЕТНОЕ ДОШКОЛЬНОЕ  ОБРАЗОВАТЕЛЬНОЕ УЧРЕЖДЕНИЕ ДЕТСКИЙ САД № 23</a:t>
            </a:r>
            <a:endParaRPr lang="ru-RU" sz="1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400" dirty="0"/>
              <a:t> </a:t>
            </a:r>
          </a:p>
          <a:p>
            <a:pPr marL="0" indent="0">
              <a:buNone/>
            </a:pPr>
            <a:r>
              <a:rPr lang="ru-RU" sz="1400" dirty="0"/>
              <a:t> </a:t>
            </a:r>
            <a:endParaRPr lang="ru-RU" sz="2400" dirty="0"/>
          </a:p>
          <a:p>
            <a:pPr marL="0" indent="0" algn="ctr">
              <a:buNone/>
            </a:pPr>
            <a:r>
              <a:rPr lang="ru-RU" sz="2400" b="1" dirty="0"/>
              <a:t>Технологическая карта</a:t>
            </a:r>
            <a:br>
              <a:rPr lang="ru-RU" sz="2400" b="1" dirty="0"/>
            </a:br>
            <a:r>
              <a:rPr lang="ru-RU" sz="2400" b="1" dirty="0"/>
              <a:t>непосредственной образовательной деятельности по формированию элементарных математических представлений </a:t>
            </a:r>
            <a:br>
              <a:rPr lang="ru-RU" sz="2400" b="1" dirty="0"/>
            </a:br>
            <a:r>
              <a:rPr lang="ru-RU" sz="2400" b="1" dirty="0"/>
              <a:t>у детей   младшей группы 3-4 лет</a:t>
            </a:r>
            <a:endParaRPr lang="ru-RU" sz="2400" dirty="0"/>
          </a:p>
          <a:p>
            <a:pPr marL="0" indent="0" algn="ctr">
              <a:buNone/>
            </a:pPr>
            <a:r>
              <a:rPr lang="ru-RU" sz="2400" dirty="0"/>
              <a:t> </a:t>
            </a:r>
          </a:p>
          <a:p>
            <a:pPr marL="0" indent="0" algn="ctr">
              <a:buNone/>
            </a:pPr>
            <a:r>
              <a:rPr lang="ru-RU" sz="2400" b="1" dirty="0"/>
              <a:t> </a:t>
            </a:r>
            <a:endParaRPr lang="ru-RU" sz="1800" dirty="0"/>
          </a:p>
          <a:p>
            <a:pPr marL="0" indent="0">
              <a:buNone/>
            </a:pPr>
            <a:r>
              <a:rPr lang="ru-RU" sz="1400" dirty="0"/>
              <a:t> </a:t>
            </a:r>
          </a:p>
          <a:p>
            <a:pPr marL="0" indent="0">
              <a:buNone/>
            </a:pPr>
            <a:r>
              <a:rPr lang="ru-RU" sz="1400" dirty="0"/>
              <a:t>                                             </a:t>
            </a:r>
            <a:r>
              <a:rPr lang="ru-RU" sz="1400" dirty="0" smtClean="0"/>
              <a:t>                                                                           </a:t>
            </a:r>
            <a:r>
              <a:rPr lang="ru-RU" sz="1400" dirty="0" smtClean="0"/>
              <a:t>Выполнила воспитатель: </a:t>
            </a:r>
            <a:r>
              <a:rPr lang="ru-RU" sz="1400" dirty="0"/>
              <a:t>Свердлова Т.Г</a:t>
            </a:r>
          </a:p>
          <a:p>
            <a:pPr marL="0" indent="0">
              <a:buNone/>
            </a:pPr>
            <a:r>
              <a:rPr lang="ru-RU" sz="1400" dirty="0"/>
              <a:t>                                             </a:t>
            </a:r>
            <a:r>
              <a:rPr lang="ru-RU" sz="1400" dirty="0" smtClean="0"/>
              <a:t>                                                                          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42103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332656"/>
            <a:ext cx="8784976" cy="8640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8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Возрастные математические особенности</a:t>
            </a:r>
            <a:r>
              <a:rPr lang="ru-RU" sz="38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8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5940152" y="908720"/>
            <a:ext cx="2808312" cy="1872208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Учатся устанавливать равенство между неравными  по количеству группами</a:t>
            </a:r>
            <a:endParaRPr lang="ru-RU" sz="1600" b="1" i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3059832" y="1150758"/>
            <a:ext cx="2664296" cy="1244116"/>
          </a:xfrm>
          <a:prstGeom prst="star8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</a:rPr>
              <a:t>Развивают видеть общий признак предметов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179512" y="764704"/>
            <a:ext cx="2520280" cy="2016224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Усвоение умения пользоваться эталонами норм( круг ,  квадрат, треугольник)</a:t>
            </a:r>
            <a:endParaRPr lang="ru-RU" sz="16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6156176" y="2924944"/>
            <a:ext cx="2426568" cy="1512168"/>
          </a:xfrm>
          <a:prstGeom prst="star8">
            <a:avLst/>
          </a:prstGeom>
          <a:ln>
            <a:solidFill>
              <a:srgbClr val="231D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Ориентировка во времени  и пространстве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8" name="8-конечная звезда 7"/>
          <p:cNvSpPr/>
          <p:nvPr/>
        </p:nvSpPr>
        <p:spPr>
          <a:xfrm>
            <a:off x="4296544" y="1882552"/>
            <a:ext cx="2473424" cy="1656184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</a:rPr>
              <a:t>Развитие познавательных </a:t>
            </a:r>
            <a:r>
              <a:rPr lang="ru-RU" sz="1600" dirty="0" err="1" smtClean="0">
                <a:solidFill>
                  <a:srgbClr val="0000FF"/>
                </a:solidFill>
              </a:rPr>
              <a:t>дейтсвий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9" name="8-конечная звезда 8"/>
          <p:cNvSpPr/>
          <p:nvPr/>
        </p:nvSpPr>
        <p:spPr>
          <a:xfrm>
            <a:off x="179512" y="2924944"/>
            <a:ext cx="2138536" cy="1512168"/>
          </a:xfrm>
          <a:prstGeom prst="star8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6959600" algn="l"/>
              </a:tabLst>
            </a:pPr>
            <a:r>
              <a:rPr lang="ru-RU" sz="1600" b="1" i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Различают </a:t>
            </a:r>
            <a:r>
              <a:rPr lang="ru-RU" sz="1600" b="1" i="1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r>
              <a:rPr lang="en-US" sz="1600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i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величине</a:t>
            </a:r>
            <a:endParaRPr lang="ru-RU" sz="16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8-конечная звезда 13"/>
          <p:cNvSpPr/>
          <p:nvPr/>
        </p:nvSpPr>
        <p:spPr>
          <a:xfrm>
            <a:off x="323528" y="4725144"/>
            <a:ext cx="2160240" cy="1706488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sz="1600" b="1" i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Наглядно – </a:t>
            </a:r>
            <a:r>
              <a:rPr lang="ru-RU" sz="1600" b="1" i="1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действенное </a:t>
            </a:r>
            <a:r>
              <a:rPr lang="ru-RU" sz="1600" b="1" i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r>
              <a:rPr lang="ru-RU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15" name="8-конечная звезда 14"/>
          <p:cNvSpPr/>
          <p:nvPr/>
        </p:nvSpPr>
        <p:spPr>
          <a:xfrm>
            <a:off x="3309249" y="5034890"/>
            <a:ext cx="2473424" cy="1346448"/>
          </a:xfrm>
          <a:prstGeom prst="star8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Развивается воображение </a:t>
            </a:r>
            <a:r>
              <a:rPr lang="ru-RU" sz="1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600" dirty="0"/>
          </a:p>
        </p:txBody>
      </p:sp>
      <p:sp>
        <p:nvSpPr>
          <p:cNvPr id="16" name="8-конечная звезда 15"/>
          <p:cNvSpPr/>
          <p:nvPr/>
        </p:nvSpPr>
        <p:spPr>
          <a:xfrm>
            <a:off x="5940152" y="4581128"/>
            <a:ext cx="3024336" cy="1850504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625975" algn="ctr"/>
                <a:tab pos="6959600" algn="l"/>
                <a:tab pos="9251950" algn="r"/>
              </a:tabLst>
            </a:pPr>
            <a:r>
              <a:rPr lang="ru-RU" sz="1600" b="1" i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Развивающая среда</a:t>
            </a:r>
            <a:r>
              <a:rPr lang="ru-RU" sz="1600" b="1" i="1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i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партнёрские отношения                                 </a:t>
            </a:r>
            <a:r>
              <a:rPr lang="ru-RU" sz="1600" b="1" i="1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со </a:t>
            </a:r>
            <a:r>
              <a:rPr lang="ru-RU" sz="1600" b="1" i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взрослыми</a:t>
            </a:r>
            <a:endParaRPr lang="ru-RU" sz="16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10" name="7-конечная звезда 9"/>
          <p:cNvSpPr/>
          <p:nvPr/>
        </p:nvSpPr>
        <p:spPr>
          <a:xfrm>
            <a:off x="1727684" y="2168860"/>
            <a:ext cx="2664296" cy="1512168"/>
          </a:xfrm>
          <a:prstGeom prst="star7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Сенсорное развитие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6-конечная звезда 10"/>
          <p:cNvSpPr/>
          <p:nvPr/>
        </p:nvSpPr>
        <p:spPr>
          <a:xfrm>
            <a:off x="2318048" y="3484954"/>
            <a:ext cx="1944216" cy="2192348"/>
          </a:xfrm>
          <a:prstGeom prst="star6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Подбирают предметы по цвету и величине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6-конечная звезда 11"/>
          <p:cNvSpPr/>
          <p:nvPr/>
        </p:nvSpPr>
        <p:spPr>
          <a:xfrm>
            <a:off x="4262264" y="3284984"/>
            <a:ext cx="2325960" cy="1872208"/>
          </a:xfrm>
          <a:prstGeom prst="star6">
            <a:avLst/>
          </a:prstGeom>
          <a:solidFill>
            <a:srgbClr val="CCA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Приемы наложения и приложения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79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>
            <a:off x="179512" y="3230976"/>
            <a:ext cx="4320480" cy="2934328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6959600" algn="l"/>
              </a:tabLst>
            </a:pPr>
            <a:endParaRPr lang="ru-RU" sz="1200" b="1" dirty="0" smtClean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6959600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 – коммуникативное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695960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общения и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взаимодействия с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взрослыми и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сверстниками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Пятно 1 2"/>
          <p:cNvSpPr/>
          <p:nvPr/>
        </p:nvSpPr>
        <p:spPr>
          <a:xfrm>
            <a:off x="4499992" y="692695"/>
            <a:ext cx="3819385" cy="2538281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Речевое развитие </a:t>
            </a:r>
            <a:endParaRPr lang="en-US" sz="1600" b="1" i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Развивать диалогическую речь 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4932040" y="3645024"/>
            <a:ext cx="3714718" cy="2692276"/>
          </a:xfrm>
          <a:prstGeom prst="irregularSeal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i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Ориентация в пространстве 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323528" y="470583"/>
            <a:ext cx="3492388" cy="2760394"/>
          </a:xfrm>
          <a:prstGeom prst="irregularSeal1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1400" b="1" i="1" dirty="0">
              <a:solidFill>
                <a:srgbClr val="002060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Физическое</a:t>
            </a:r>
            <a:r>
              <a:rPr lang="en-US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развитие</a:t>
            </a:r>
            <a:endParaRPr lang="en-US" sz="1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Развивать мелкую и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общую моторику 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15816" y="2600907"/>
            <a:ext cx="3168352" cy="1260141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t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6959600" algn="l"/>
              </a:tabLst>
            </a:pPr>
            <a:r>
              <a:rPr lang="ru-RU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Интеграция областей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6959600" algn="l"/>
              </a:tabLst>
            </a:pPr>
            <a:r>
              <a:rPr lang="ru-RU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6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6959600" algn="l"/>
              </a:tabLst>
            </a:pPr>
            <a:r>
              <a:rPr lang="ru-RU" sz="4000" b="1" i="1" dirty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Методы и </a:t>
            </a:r>
            <a:r>
              <a:rPr lang="ru-RU" sz="4000" b="1" i="1" dirty="0" smtClean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приёмы</a:t>
            </a:r>
            <a:br>
              <a:rPr lang="ru-RU" sz="4000" b="1" i="1" dirty="0" smtClean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040560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6858000" algn="l"/>
              </a:tabLst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Художественное 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     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            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Обследование 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            </a:t>
            </a:r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6858000" algn="l"/>
              </a:tabLst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рассматривание картинки белочка</a:t>
            </a:r>
            <a:endParaRPr lang="en-US" sz="2800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6858000" algn="l"/>
              </a:tabLst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Приём наглядно действенный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                               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Напоминание    </a:t>
            </a:r>
            <a:endParaRPr lang="en-U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6858000" algn="l"/>
              </a:tabLst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Демонстрация          Похвала, поощрение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/>
              <a:t>                    Инструкция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    указание    разъяснение    пояснение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35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50405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6959600" algn="l"/>
              </a:tabLst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Romana Scrip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Romana Scrip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472608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sz="2000" dirty="0"/>
              <a:t>от дети узнают и называют геометрические фигуры, их цвет и размер; умеют располагать фигуры на плоскости в заданном направлении ориентира</a:t>
            </a:r>
            <a:r>
              <a:rPr lang="ru-RU" sz="2000" dirty="0" smtClean="0"/>
              <a:t>;  </a:t>
            </a:r>
            <a:endParaRPr lang="ru-RU" sz="2000" dirty="0"/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ребята используют в речи  наречия (вверх, вниз, справа, слева);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дети демонстрируют понимание, что множество состоит из элементов;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при ответе на вопросы «сколько?», «по сколько?» ребята употребляют в речи слова «один – много», «ни одного», а также выражения «по одному – по много»;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дети различают блоки </a:t>
            </a:r>
            <a:r>
              <a:rPr lang="ru-RU" sz="2000" dirty="0" err="1"/>
              <a:t>Дьенеша</a:t>
            </a:r>
            <a:r>
              <a:rPr lang="ru-RU" sz="2000" dirty="0"/>
              <a:t> по цвету, форме и размеру; выкладывают блоки с указанными признаками в заданной последовательности; умеют соотносить блоки по двум заданным признакам (цвету и форме);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дети различают правую и левую руку, умеют выкладывать блоки правой рукой в направлении слева направо.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6959600" algn="l"/>
              </a:tabLst>
            </a:pP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08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риложение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dirty="0" smtClean="0"/>
              <a:t>Физкультминутка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777588"/>
              </p:ext>
            </p:extLst>
          </p:nvPr>
        </p:nvGraphicFramePr>
        <p:xfrm>
          <a:off x="467544" y="1628800"/>
          <a:ext cx="6480720" cy="487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3240360"/>
              </a:tblGrid>
              <a:tr h="542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Слова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Движение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2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Белки прыгают по веткам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ходьба на месте, руки на поясе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2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Прыг да скок! Прыг да скок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прыжки на двух ногах на месте, руки прижаты к груди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2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Забираются нередко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шаг на месте, имитация подъёма по «стволу»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2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Высоко, высоко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поднести ладонь к глазам, смотреть то в правую, то в левую сторону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2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Белки весело живут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хлопки в ладоши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2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 семья, как семья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упражнение «Пружинка»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2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Дружно песенки поют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хлопки в ладоши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2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Ля-ля-ля! Ля-ля-ля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упражнение «Фонарики»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!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200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503040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873227"/>
            <a:ext cx="8424936" cy="78551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396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7"/>
            <a:ext cx="8219256" cy="61786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248845"/>
            <a:ext cx="8219256" cy="2877318"/>
          </a:xfrm>
        </p:spPr>
        <p:txBody>
          <a:bodyPr/>
          <a:lstStyle/>
          <a:p>
            <a:pPr algn="ctr">
              <a:buNone/>
            </a:pPr>
            <a:r>
              <a:rPr lang="ru-RU" sz="4000" b="1" i="1" dirty="0">
                <a:solidFill>
                  <a:srgbClr val="FF0000"/>
                </a:solidFill>
              </a:rPr>
              <a:t>«А математику уже затем учить следует, что она ум в порядок </a:t>
            </a:r>
            <a:r>
              <a:rPr lang="ru-RU" sz="4000" b="1" i="1" dirty="0" smtClean="0">
                <a:solidFill>
                  <a:srgbClr val="FF0000"/>
                </a:solidFill>
              </a:rPr>
              <a:t>приводит»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М.В</a:t>
            </a:r>
            <a:r>
              <a:rPr lang="ru-RU" sz="4000" dirty="0">
                <a:solidFill>
                  <a:srgbClr val="7030A0"/>
                </a:solidFill>
              </a:rPr>
              <a:t>. Ломоносов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4536504" cy="291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узел 3"/>
          <p:cNvSpPr/>
          <p:nvPr/>
        </p:nvSpPr>
        <p:spPr>
          <a:xfrm>
            <a:off x="1043608" y="1628800"/>
            <a:ext cx="864096" cy="864096"/>
          </a:xfrm>
          <a:prstGeom prst="flowChartConnector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7308304" y="650602"/>
            <a:ext cx="1130055" cy="1140147"/>
          </a:xfrm>
          <a:prstGeom prst="flowChartConnector">
            <a:avLst/>
          </a:prstGeom>
          <a:solidFill>
            <a:srgbClr val="CCA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67544" y="3933056"/>
            <a:ext cx="1008112" cy="2418358"/>
          </a:xfrm>
          <a:prstGeom prst="triangle">
            <a:avLst/>
          </a:prstGeom>
          <a:solidFill>
            <a:srgbClr val="007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22097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ru-RU" b="1" smtClean="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pitchFamily="34" charset="-52"/>
              </a:rPr>
              <a:t>Нормативно-правовые </a:t>
            </a:r>
            <a:r>
              <a:rPr lang="ru-RU" b="1" dirty="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pitchFamily="34" charset="-52"/>
              </a:rPr>
              <a:t>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endParaRPr lang="ru-RU" sz="1800" dirty="0" smtClean="0"/>
          </a:p>
          <a:p>
            <a:pPr lvl="0">
              <a:buFont typeface="Wingdings" pitchFamily="2" charset="2"/>
              <a:buChar char="Ø"/>
            </a:pPr>
            <a:endParaRPr lang="ru-RU" sz="1800" dirty="0"/>
          </a:p>
          <a:p>
            <a:pPr lvl="0">
              <a:buFont typeface="Wingdings" pitchFamily="2" charset="2"/>
              <a:buChar char="Ø"/>
            </a:pPr>
            <a:r>
              <a:rPr lang="ru-RU" sz="1800" dirty="0" smtClean="0"/>
              <a:t>ОТ </a:t>
            </a:r>
            <a:r>
              <a:rPr lang="ru-RU" sz="1800" dirty="0"/>
              <a:t>РОЖДЕНИЯ ДО ШКОЛЫ. Примерная общеобразовательная программа дошкольного образования (пилотный вариант) / Под ред. Н.Е. </a:t>
            </a:r>
            <a:r>
              <a:rPr lang="ru-RU" sz="1800" dirty="0" err="1"/>
              <a:t>Вераксы</a:t>
            </a:r>
            <a:r>
              <a:rPr lang="ru-RU" sz="1800" dirty="0"/>
              <a:t>, Т.С. Комаровой, М.А. Васильевой. 3-е изд., </a:t>
            </a:r>
            <a:r>
              <a:rPr lang="ru-RU" sz="1800" dirty="0" err="1"/>
              <a:t>испр</a:t>
            </a:r>
            <a:r>
              <a:rPr lang="ru-RU" sz="1800" dirty="0"/>
              <a:t>. и доп. М.: МОЗАИКА СИНТЕЗ, 2015. 368 с.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dirty="0"/>
              <a:t>Федеральный государственный образовательный стандарт дошкольного образования / Министерство образования и науки российской федерации приказ от 17 октября 2013 г. N 1155</a:t>
            </a:r>
            <a:r>
              <a:rPr lang="ru-RU" sz="18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/>
              <a:t>Основной образовательной программы дошкольного образования Муниципального автономного дошкольного учреждения МАДОУ №115</a:t>
            </a:r>
          </a:p>
          <a:p>
            <a:pPr lvl="0">
              <a:buFont typeface="Wingdings" pitchFamily="2" charset="2"/>
              <a:buChar char="Ø"/>
            </a:pPr>
            <a:endParaRPr lang="ru-RU" sz="1800" dirty="0"/>
          </a:p>
          <a:p>
            <a:pPr lvl="0">
              <a:buFont typeface="Wingdings" pitchFamily="2" charset="2"/>
              <a:buChar char="Ø"/>
            </a:pPr>
            <a:r>
              <a:rPr lang="ru-RU" sz="1800" dirty="0"/>
              <a:t>Практический курс математики «</a:t>
            </a:r>
            <a:r>
              <a:rPr lang="ru-RU" sz="1800" dirty="0" err="1"/>
              <a:t>Игралочка</a:t>
            </a:r>
            <a:r>
              <a:rPr lang="ru-RU" sz="1800" dirty="0"/>
              <a:t>» автор </a:t>
            </a:r>
            <a:r>
              <a:rPr lang="ru-RU" sz="1800" dirty="0" err="1"/>
              <a:t>Л.Г.Петерсон</a:t>
            </a:r>
            <a:r>
              <a:rPr lang="ru-RU" sz="1800" dirty="0"/>
              <a:t>; Е.Е. </a:t>
            </a:r>
            <a:r>
              <a:rPr lang="ru-RU" sz="1800" dirty="0" err="1"/>
              <a:t>Кочемасова</a:t>
            </a:r>
            <a:r>
              <a:rPr lang="ru-RU" sz="1800" dirty="0"/>
              <a:t>. (соответствует ФГОС ДО)для детей 3-4 лет( часть вторая) Методические рекомендации</a:t>
            </a:r>
            <a:r>
              <a:rPr lang="ru-RU" sz="1800" dirty="0" smtClean="0"/>
              <a:t>.</a:t>
            </a:r>
          </a:p>
          <a:p>
            <a:pPr lvl="0">
              <a:buFont typeface="Wingdings" pitchFamily="2" charset="2"/>
              <a:buChar char="Ø"/>
            </a:pP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003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Актуальность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Математика для детей имеет наиболее важное значение, в плане развития памяти, и дальнейшего восприятия математической информации. Для более эффективного внедрения математики в сознание ребенка изучение ее должно начинаться в детском саду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886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Принципы стандарта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7638"/>
            <a:ext cx="7848872" cy="4708525"/>
          </a:xfrm>
        </p:spPr>
        <p:txBody>
          <a:bodyPr anchor="ctr"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Основывается </a:t>
            </a:r>
            <a:r>
              <a:rPr lang="ru-RU" sz="20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на комплексно – тематическом принципе построения образовательного </a:t>
            </a:r>
            <a:r>
              <a:rPr lang="ru-RU" sz="2000" b="1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процесса,</a:t>
            </a:r>
            <a:r>
              <a:rPr lang="ru-RU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принципах </a:t>
            </a:r>
            <a:r>
              <a:rPr lang="ru-RU" sz="20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целостности и интеграции дошкольного образования.</a:t>
            </a:r>
            <a:endParaRPr lang="ru-RU" sz="20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 </a:t>
            </a:r>
            <a:endParaRPr lang="ru-RU" sz="20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Обеспечивает </a:t>
            </a:r>
            <a:r>
              <a:rPr lang="ru-RU" sz="20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осуществление образовательного процесса в двух основных организационных </a:t>
            </a:r>
            <a:r>
              <a:rPr lang="ru-RU" sz="2000" b="1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моделях.</a:t>
            </a:r>
            <a:endParaRPr lang="ru-RU" sz="20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Включающих: </a:t>
            </a:r>
          </a:p>
          <a:p>
            <a:pPr algn="ctr">
              <a:buFont typeface="+mj-lt"/>
              <a:buAutoNum type="arabicParenR"/>
            </a:pPr>
            <a:r>
              <a:rPr lang="ru-RU" sz="2000" b="1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Совместную </a:t>
            </a:r>
            <a:r>
              <a:rPr lang="ru-RU" sz="20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деятельность взрослого и </a:t>
            </a:r>
            <a:r>
              <a:rPr lang="ru-RU" sz="2000" b="1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детей </a:t>
            </a:r>
          </a:p>
          <a:p>
            <a:pPr algn="ctr">
              <a:buFont typeface="+mj-lt"/>
              <a:buAutoNum type="arabicParenR"/>
            </a:pPr>
            <a:r>
              <a:rPr lang="ru-RU" sz="2000" b="1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Самостоятельную деятельность детей.</a:t>
            </a:r>
          </a:p>
          <a:p>
            <a:pPr marL="0" indent="0" algn="ctr">
              <a:buNone/>
            </a:pPr>
            <a:endParaRPr lang="ru-RU" sz="2000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 </a:t>
            </a:r>
            <a:r>
              <a:rPr lang="ru-RU" sz="2000" b="1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Обеспечивает </a:t>
            </a:r>
            <a:r>
              <a:rPr lang="ru-RU" sz="20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единство воспитательных, обучающих и развивающих целей и задач </a:t>
            </a:r>
            <a:r>
              <a:rPr lang="ru-RU" sz="2000" b="1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процесса, образования </a:t>
            </a:r>
            <a:r>
              <a:rPr lang="ru-RU" sz="20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детей дошкольного возраста.</a:t>
            </a:r>
            <a:endParaRPr lang="ru-RU" sz="20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47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856984" cy="5688632"/>
          </a:xfrm>
        </p:spPr>
        <p:txBody>
          <a:bodyPr/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2870200" algn="l"/>
                <a:tab pos="4625975" algn="ctr"/>
                <a:tab pos="6959600" algn="l"/>
                <a:tab pos="9251950" algn="r"/>
              </a:tabLst>
            </a:pPr>
            <a:r>
              <a:rPr lang="ru-RU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              </a:t>
            </a:r>
            <a:r>
              <a:rPr lang="ru-RU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у детей младшего возраста познавательных интересов и умения решать интеллектуальные задачи, согласно их возрасту, через совместную  познавательную деятельность с  геометрическими фигурами и блоками </a:t>
            </a:r>
            <a:r>
              <a:rPr lang="ru-RU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0648"/>
            <a:ext cx="7772400" cy="576064"/>
          </a:xfrm>
        </p:spPr>
        <p:txBody>
          <a:bodyPr anchor="t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625975" algn="ctr"/>
                <a:tab pos="6959600" algn="l"/>
                <a:tab pos="9251950" algn="r"/>
              </a:tabLst>
            </a:pPr>
            <a:r>
              <a:rPr lang="ru-RU" sz="2800" b="1" i="1" dirty="0">
                <a:solidFill>
                  <a:srgbClr val="007033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и </a:t>
            </a:r>
            <a:r>
              <a:rPr lang="ru-RU" sz="2800" b="1" i="1" dirty="0" smtClean="0">
                <a:solidFill>
                  <a:srgbClr val="007033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800" dirty="0">
              <a:solidFill>
                <a:srgbClr val="007033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1619672" y="1052736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1187624" y="4077072"/>
            <a:ext cx="792088" cy="79208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987824" y="4221088"/>
            <a:ext cx="504056" cy="648072"/>
          </a:xfrm>
          <a:prstGeom prst="triangl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67644" y="5373216"/>
            <a:ext cx="756084" cy="742154"/>
          </a:xfrm>
          <a:prstGeom prst="rect">
            <a:avLst/>
          </a:prstGeom>
          <a:solidFill>
            <a:srgbClr val="007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735796" y="5200970"/>
            <a:ext cx="106070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3284984"/>
            <a:ext cx="3341643" cy="334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22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6034"/>
            <a:ext cx="7772400" cy="5760640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ru-RU" dirty="0" smtClean="0"/>
              <a:t>Задачи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7101408"/>
            <a:ext cx="8027169" cy="39512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356792"/>
            <a:ext cx="77048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Развивающие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2315477"/>
            <a:ext cx="4104456" cy="396044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/>
              <a:t>развивать у детей слуховое внимание, логические приёмы мышления, умение ориентироваться на ограниченной поверхности, действовать правой </a:t>
            </a:r>
            <a:r>
              <a:rPr lang="ru-RU" sz="2800" dirty="0" smtClean="0"/>
              <a:t>рукой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2348880"/>
            <a:ext cx="3168352" cy="3960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/>
              <a:t>развивать у детей речевые навыки, умение отвечать на вопросы </a:t>
            </a:r>
            <a:r>
              <a:rPr lang="ru-RU" sz="2800" dirty="0" smtClean="0"/>
              <a:t>воспитателя</a:t>
            </a:r>
            <a:endParaRPr lang="ru-RU" sz="28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2579174" y="2004864"/>
            <a:ext cx="288032" cy="3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flipH="1">
            <a:off x="6444208" y="2004864"/>
            <a:ext cx="288033" cy="3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52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83153" cy="5220295"/>
          </a:xfrm>
        </p:spPr>
        <p:txBody>
          <a:bodyPr/>
          <a:lstStyle/>
          <a:p>
            <a:r>
              <a:rPr lang="ru-RU" dirty="0" smtClean="0"/>
              <a:t>           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611560" y="6657379"/>
            <a:ext cx="7844408" cy="8398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5013" y="620688"/>
            <a:ext cx="835292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Воспитывающие задачи</a:t>
            </a:r>
            <a:endParaRPr lang="ru-RU" sz="28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979712" y="1556792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732240" y="1556792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5013" y="2204864"/>
            <a:ext cx="3930963" cy="417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прививать детям интерес к познавательной деятельности, интеллектуальным играм, решению логических задач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9" y="2204864"/>
            <a:ext cx="3773892" cy="4320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/>
              <a:t>воспитывать уважительное отношение к сверстникам, желание не перебивать их в ответах, формировать умение </a:t>
            </a:r>
            <a:r>
              <a:rPr lang="ru-RU" sz="2400" dirty="0" smtClean="0"/>
              <a:t>слушать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56117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6381328"/>
          </a:xfrm>
        </p:spPr>
        <p:txBody>
          <a:bodyPr/>
          <a:lstStyle/>
          <a:p>
            <a:r>
              <a:rPr lang="ru-RU" sz="2800" dirty="0" smtClean="0"/>
              <a:t>Обучающие задачи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827584" y="6858000"/>
            <a:ext cx="7667129" cy="171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124744"/>
            <a:ext cx="8640960" cy="5328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уточнять и закреплять знание детьми геометрических фигур;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формировать умение располагать фигуры на плоскости в заданном направлении от предмета-ориентира;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активизировать в речи детей  наречия (вверх , вниз, справа, слева); </a:t>
            </a:r>
            <a:r>
              <a:rPr lang="ru-RU" b="1" dirty="0"/>
              <a:t> </a:t>
            </a:r>
            <a:endParaRPr lang="ru-RU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продолжать формировать у детей представление о том, что множество состоит из элементов;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закреплять в речи понятия «один – много», «ни одного», «по одному – по много»; учить отвечать на вопросы «сколько?», «по сколько?»; 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продолжать знакомить детей с блоками </a:t>
            </a:r>
            <a:r>
              <a:rPr lang="ru-RU" dirty="0" err="1"/>
              <a:t>Дьенеша</a:t>
            </a:r>
            <a:r>
              <a:rPr lang="ru-RU" dirty="0"/>
              <a:t>, учить различать их по цвету, форме и размеру, выкладывать блоки с указанными признаками в заданной последовательности; формировать умение соотносить блоки по двум заданным признакам;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закреплять у детей умение различать правую и левую руку, выкладывать блоки правой рукой в направлении слева направо.</a:t>
            </a:r>
          </a:p>
        </p:txBody>
      </p:sp>
    </p:spTree>
    <p:extLst>
      <p:ext uri="{BB962C8B-B14F-4D97-AF65-F5344CB8AC3E}">
        <p14:creationId xmlns:p14="http://schemas.microsoft.com/office/powerpoint/2010/main" val="2413172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Redacted/>
</file>

<file path=customXml/itemProps1.xml><?xml version="1.0" encoding="utf-8"?>
<ds:datastoreItem xmlns:ds="http://schemas.openxmlformats.org/officeDocument/2006/customXml" ds:itemID="{BF057212-5685-4137-9AF8-1B13E32ABB8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</TotalTime>
  <Words>640</Words>
  <Application>Microsoft Office PowerPoint</Application>
  <PresentationFormat>Экран (4:3)</PresentationFormat>
  <Paragraphs>119</Paragraphs>
  <Slides>15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Wingdings</vt:lpstr>
      <vt:lpstr>Times New Roman</vt:lpstr>
      <vt:lpstr>Palatino Linotype</vt:lpstr>
      <vt:lpstr>Calibri</vt:lpstr>
      <vt:lpstr>Romana Script</vt:lpstr>
      <vt:lpstr>1_Тема Office</vt:lpstr>
      <vt:lpstr>  МУНИЦИПАЛЬНОЕ БЮДЖЕТНОЕ ДОШКОЛЬНОЕ  ОБРАЗОВАТЕЛЬНОЕ УЧРЕЖДЕНИЕ ДЕТСКИЙ САД № 23</vt:lpstr>
      <vt:lpstr>Презентация PowerPoint</vt:lpstr>
      <vt:lpstr>Нормативно-правовые документы</vt:lpstr>
      <vt:lpstr>Актуальность</vt:lpstr>
      <vt:lpstr>Принципы стандарта  </vt:lpstr>
      <vt:lpstr>ЦЕЛЬ               Развитие у детей младшего возраста познавательных интересов и умения решать интеллектуальные задачи, согласно их возрасту, через совместную  познавательную деятельность с  геометрическими фигурами и блоками Дьенеша.                                                                 </vt:lpstr>
      <vt:lpstr>Задачи </vt:lpstr>
      <vt:lpstr>                     </vt:lpstr>
      <vt:lpstr>Обучающие задачи</vt:lpstr>
      <vt:lpstr>Презентация PowerPoint</vt:lpstr>
      <vt:lpstr>Презентация PowerPoint</vt:lpstr>
      <vt:lpstr>Методы и приёмы   </vt:lpstr>
      <vt:lpstr>Планируемые результаты </vt:lpstr>
      <vt:lpstr>Приложение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а</cp:lastModifiedBy>
  <cp:revision>103</cp:revision>
  <dcterms:created xsi:type="dcterms:W3CDTF">2014-07-06T18:18:01Z</dcterms:created>
  <dcterms:modified xsi:type="dcterms:W3CDTF">2020-02-06T16:30:05Z</dcterms:modified>
</cp:coreProperties>
</file>