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57" r:id="rId11"/>
    <p:sldId id="267" r:id="rId12"/>
    <p:sldId id="268" r:id="rId13"/>
    <p:sldId id="269" r:id="rId14"/>
    <p:sldId id="270" r:id="rId15"/>
    <p:sldId id="287" r:id="rId16"/>
    <p:sldId id="290" r:id="rId17"/>
    <p:sldId id="291" r:id="rId18"/>
    <p:sldId id="289" r:id="rId19"/>
    <p:sldId id="292" r:id="rId20"/>
    <p:sldId id="288" r:id="rId21"/>
    <p:sldId id="293" r:id="rId22"/>
    <p:sldId id="296" r:id="rId23"/>
    <p:sldId id="273" r:id="rId24"/>
    <p:sldId id="297" r:id="rId25"/>
    <p:sldId id="294" r:id="rId26"/>
    <p:sldId id="274" r:id="rId27"/>
    <p:sldId id="275" r:id="rId28"/>
    <p:sldId id="276" r:id="rId29"/>
    <p:sldId id="277" r:id="rId30"/>
    <p:sldId id="282" r:id="rId31"/>
    <p:sldId id="284" r:id="rId32"/>
    <p:sldId id="283" r:id="rId33"/>
    <p:sldId id="285" r:id="rId34"/>
    <p:sldId id="286" r:id="rId35"/>
    <p:sldId id="27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35DF07-8EFC-4C2A-BBC3-7F8D580AFD78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5"/>
            <p14:sldId id="266"/>
            <p14:sldId id="257"/>
            <p14:sldId id="267"/>
            <p14:sldId id="268"/>
            <p14:sldId id="269"/>
            <p14:sldId id="270"/>
            <p14:sldId id="287"/>
            <p14:sldId id="290"/>
            <p14:sldId id="291"/>
            <p14:sldId id="289"/>
            <p14:sldId id="292"/>
            <p14:sldId id="288"/>
            <p14:sldId id="293"/>
            <p14:sldId id="296"/>
            <p14:sldId id="273"/>
            <p14:sldId id="297"/>
            <p14:sldId id="294"/>
            <p14:sldId id="274"/>
            <p14:sldId id="275"/>
            <p14:sldId id="276"/>
            <p14:sldId id="277"/>
            <p14:sldId id="282"/>
            <p14:sldId id="284"/>
            <p14:sldId id="283"/>
            <p14:sldId id="285"/>
            <p14:sldId id="286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28E8-21CC-4508-9A06-16545A4E8D89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602B8-44F9-44CE-A0B6-188920A4D52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28E8-21CC-4508-9A06-16545A4E8D89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02B8-44F9-44CE-A0B6-188920A4D5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28E8-21CC-4508-9A06-16545A4E8D89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02B8-44F9-44CE-A0B6-188920A4D5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3A28E8-21CC-4508-9A06-16545A4E8D89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55602B8-44F9-44CE-A0B6-188920A4D52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28E8-21CC-4508-9A06-16545A4E8D89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02B8-44F9-44CE-A0B6-188920A4D52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28E8-21CC-4508-9A06-16545A4E8D89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02B8-44F9-44CE-A0B6-188920A4D52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02B8-44F9-44CE-A0B6-188920A4D5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28E8-21CC-4508-9A06-16545A4E8D89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28E8-21CC-4508-9A06-16545A4E8D89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02B8-44F9-44CE-A0B6-188920A4D52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28E8-21CC-4508-9A06-16545A4E8D89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02B8-44F9-44CE-A0B6-188920A4D5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3A28E8-21CC-4508-9A06-16545A4E8D89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55602B8-44F9-44CE-A0B6-188920A4D52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A28E8-21CC-4508-9A06-16545A4E8D89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5602B8-44F9-44CE-A0B6-188920A4D52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73A28E8-21CC-4508-9A06-16545A4E8D89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55602B8-44F9-44CE-A0B6-188920A4D52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305800" cy="2160240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/>
              </a:rPr>
              <a:t>Здоровьесберегающая образовательная технология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534738"/>
            <a:ext cx="2919466" cy="31872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92" y="3706454"/>
            <a:ext cx="4389120" cy="28437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Использование данных мониторинга состояния здоровья </a:t>
            </a:r>
            <a:r>
              <a:rPr lang="ru-RU" dirty="0" smtClean="0"/>
              <a:t>учащихся;</a:t>
            </a:r>
          </a:p>
          <a:p>
            <a:r>
              <a:rPr lang="ru-RU" dirty="0"/>
              <a:t>Учет особенностей возрастного развития школьников и разработка </a:t>
            </a:r>
            <a:r>
              <a:rPr lang="ru-RU" dirty="0" smtClean="0"/>
              <a:t>образовательной стратегии;</a:t>
            </a:r>
          </a:p>
          <a:p>
            <a:pPr lvl="0"/>
            <a:r>
              <a:rPr lang="ru-RU" dirty="0"/>
              <a:t>Создание благоприятного эмоционально-психологического климата в процессе реализации </a:t>
            </a:r>
            <a:r>
              <a:rPr lang="ru-RU" dirty="0" smtClean="0"/>
              <a:t>технологии;</a:t>
            </a:r>
            <a:endParaRPr lang="ru-RU" dirty="0"/>
          </a:p>
          <a:p>
            <a:r>
              <a:rPr lang="ru-RU" dirty="0" smtClean="0"/>
              <a:t>Использование разнообразных </a:t>
            </a:r>
            <a:r>
              <a:rPr lang="ru-RU" dirty="0"/>
              <a:t>видов </a:t>
            </a:r>
            <a:r>
              <a:rPr lang="ru-RU" dirty="0" smtClean="0"/>
              <a:t>здоровье сберегающей </a:t>
            </a:r>
            <a:r>
              <a:rPr lang="ru-RU" dirty="0"/>
              <a:t>деятельности </a:t>
            </a:r>
            <a:r>
              <a:rPr lang="ru-RU" dirty="0" smtClean="0"/>
              <a:t>учащихся;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Цели: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1.Использование </a:t>
            </a:r>
            <a:r>
              <a:rPr lang="ru-RU" sz="3200" dirty="0">
                <a:solidFill>
                  <a:srgbClr val="FFFF00"/>
                </a:solidFill>
              </a:rPr>
              <a:t>данных мониторинга состояния здоровья учащихся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Проводятся </a:t>
            </a:r>
            <a:r>
              <a:rPr lang="ru-RU" dirty="0"/>
              <a:t>медицинскими работниками, и </a:t>
            </a:r>
            <a:r>
              <a:rPr lang="ru-RU" dirty="0" smtClean="0"/>
              <a:t>собственными наблюдениями </a:t>
            </a:r>
            <a:r>
              <a:rPr lang="ru-RU" dirty="0"/>
              <a:t>в процессе реализации образовательной технологии</a:t>
            </a:r>
            <a:r>
              <a:rPr lang="ru-RU" dirty="0" smtClean="0"/>
              <a:t>, и </a:t>
            </a:r>
            <a:r>
              <a:rPr lang="ru-RU" dirty="0"/>
              <a:t>ее коррекция в соответствии с имеющимися данными.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2.</a:t>
            </a:r>
            <a:r>
              <a:rPr lang="ru-RU" sz="3200" dirty="0">
                <a:solidFill>
                  <a:srgbClr val="FFFF00"/>
                </a:solidFill>
                <a:effectLst/>
              </a:rPr>
              <a:t> Учет особенностей возрастного развития </a:t>
            </a:r>
            <a:r>
              <a:rPr lang="ru-RU" sz="3200" dirty="0" smtClean="0">
                <a:solidFill>
                  <a:srgbClr val="FFFF00"/>
                </a:solidFill>
                <a:effectLst/>
              </a:rPr>
              <a:t>студентов </a:t>
            </a:r>
            <a:r>
              <a:rPr lang="ru-RU" sz="3200" dirty="0">
                <a:solidFill>
                  <a:srgbClr val="FFFF00"/>
                </a:solidFill>
                <a:effectLst/>
              </a:rPr>
              <a:t>и разработка </a:t>
            </a:r>
            <a:r>
              <a:rPr lang="ru-RU" sz="3200" dirty="0" smtClean="0">
                <a:solidFill>
                  <a:srgbClr val="FFFF00"/>
                </a:solidFill>
                <a:effectLst/>
              </a:rPr>
              <a:t>образовательной </a:t>
            </a:r>
            <a:r>
              <a:rPr lang="ru-RU" sz="3200" dirty="0">
                <a:solidFill>
                  <a:srgbClr val="FFFF00"/>
                </a:solidFill>
                <a:effectLst/>
              </a:rPr>
              <a:t>стратегии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963144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/>
              <a:t>Это стратегия соответствует </a:t>
            </a:r>
            <a:r>
              <a:rPr lang="ru-RU" dirty="0"/>
              <a:t>особенностям памяти, мышления, работоспособности, активности и   т.д. учащихся   данной возрастной группы.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Н</a:t>
            </a:r>
            <a:r>
              <a:rPr lang="ru-RU" sz="3200" dirty="0" smtClean="0"/>
              <a:t>аправленны </a:t>
            </a:r>
            <a:r>
              <a:rPr lang="ru-RU" sz="3200" dirty="0"/>
              <a:t>на сохранение и повышение резервов здоровья, работоспособности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effectLst/>
              </a:rPr>
              <a:t>3.Использование</a:t>
            </a:r>
            <a:r>
              <a:rPr lang="ru-RU" sz="3200" dirty="0">
                <a:solidFill>
                  <a:srgbClr val="FFFF00"/>
                </a:solidFill>
                <a:effectLst/>
              </a:rPr>
              <a:t> </a:t>
            </a:r>
            <a:r>
              <a:rPr lang="ru-RU" sz="3200" dirty="0" smtClean="0">
                <a:solidFill>
                  <a:srgbClr val="FFFF00"/>
                </a:solidFill>
                <a:effectLst/>
              </a:rPr>
              <a:t> </a:t>
            </a:r>
            <a:r>
              <a:rPr lang="ru-RU" sz="3200" dirty="0">
                <a:solidFill>
                  <a:srgbClr val="FFFF00"/>
                </a:solidFill>
                <a:effectLst/>
              </a:rPr>
              <a:t>разнообразных   видов   </a:t>
            </a:r>
            <a:r>
              <a:rPr lang="ru-RU" sz="3200" dirty="0" smtClean="0">
                <a:solidFill>
                  <a:srgbClr val="FFFF00"/>
                </a:solidFill>
                <a:effectLst/>
              </a:rPr>
              <a:t>здо-ровьесберегающей </a:t>
            </a:r>
            <a:r>
              <a:rPr lang="ru-RU" sz="3200" dirty="0">
                <a:solidFill>
                  <a:srgbClr val="FFFF00"/>
                </a:solidFill>
                <a:effectLst/>
              </a:rPr>
              <a:t>деятельности учащихся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54840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FF00"/>
                </a:solidFill>
                <a:effectLst/>
              </a:rPr>
              <a:t>Основополагающие принципы программы работы по здоровьесберегающей </a:t>
            </a:r>
            <a:r>
              <a:rPr lang="ru-RU" sz="3200" dirty="0" smtClean="0">
                <a:solidFill>
                  <a:srgbClr val="FFFF00"/>
                </a:solidFill>
                <a:effectLst/>
              </a:rPr>
              <a:t>деятельности: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02433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 Поддержание интереса к двигательной и познавательной активности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2. </a:t>
            </a:r>
            <a:r>
              <a:rPr lang="ru-RU" dirty="0"/>
              <a:t>Единство физического и психического развития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3.</a:t>
            </a:r>
            <a:r>
              <a:rPr lang="ru-RU" dirty="0"/>
              <a:t>  Роль педагога в здоровьесберегающей педагогике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961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1)И</a:t>
            </a:r>
            <a:r>
              <a:rPr lang="ru-RU" sz="3200" dirty="0" smtClean="0">
                <a:solidFill>
                  <a:srgbClr val="FFFF00"/>
                </a:solidFill>
              </a:rPr>
              <a:t>нтереса </a:t>
            </a:r>
            <a:r>
              <a:rPr lang="ru-RU" sz="3200" dirty="0">
                <a:solidFill>
                  <a:srgbClr val="FFFF00"/>
                </a:solidFill>
              </a:rPr>
              <a:t>к двигательной и познавательной </a:t>
            </a:r>
            <a:r>
              <a:rPr lang="ru-RU" sz="3200" dirty="0" smtClean="0">
                <a:solidFill>
                  <a:srgbClr val="FFFF00"/>
                </a:solidFill>
              </a:rPr>
              <a:t>активности.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791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Использование игровых технологий, игровых обучающих программ, оригинальных заданий и задач, введение в урок исторических экскурсов и отступлений позволяют снять эмоциональное напряжение. Этот прием также позволяет решить одновременно несколько различных задач: обеспечить психологическую разгрузку учащихся, дать им сведения развивающего и воспитательного плана, показать практическую значимость изучаемой темы, побудить к активизации самостоятельной познавательной деятельности и т. п.</a:t>
            </a:r>
          </a:p>
        </p:txBody>
      </p:sp>
    </p:spTree>
    <p:extLst>
      <p:ext uri="{BB962C8B-B14F-4D97-AF65-F5344CB8AC3E}">
        <p14:creationId xmlns:p14="http://schemas.microsoft.com/office/powerpoint/2010/main" val="1736320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4176464" cy="41764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06079"/>
            <a:ext cx="3384376" cy="45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6146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3888432" cy="25944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04" y="3068960"/>
            <a:ext cx="4912975" cy="32698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2656"/>
            <a:ext cx="447720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9559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7770431" cy="5184576"/>
          </a:xfrm>
        </p:spPr>
      </p:pic>
    </p:spTree>
    <p:extLst>
      <p:ext uri="{BB962C8B-B14F-4D97-AF65-F5344CB8AC3E}">
        <p14:creationId xmlns:p14="http://schemas.microsoft.com/office/powerpoint/2010/main" val="301082561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8704966" cy="4896544"/>
          </a:xfrm>
        </p:spPr>
      </p:pic>
    </p:spTree>
    <p:extLst>
      <p:ext uri="{BB962C8B-B14F-4D97-AF65-F5344CB8AC3E}">
        <p14:creationId xmlns:p14="http://schemas.microsoft.com/office/powerpoint/2010/main" val="179659294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24520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/>
              <a:t>« Здоровье до того перевешивает все остальные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блага </a:t>
            </a:r>
            <a:r>
              <a:rPr lang="ru-RU" dirty="0"/>
              <a:t>жизни</a:t>
            </a:r>
            <a:r>
              <a:rPr lang="ru-RU" dirty="0" smtClean="0"/>
              <a:t>,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/>
              <a:t>что поистине здоровый нищий </a:t>
            </a:r>
            <a:r>
              <a:rPr lang="ru-RU" dirty="0" smtClean="0"/>
              <a:t>счастливее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/>
              <a:t>больного короля. » </a:t>
            </a: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 smtClean="0"/>
              <a:t>Артур Шопенгауэр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2)Физическое </a:t>
            </a:r>
            <a:r>
              <a:rPr lang="ru-RU" sz="3200" dirty="0">
                <a:solidFill>
                  <a:srgbClr val="FFFF00"/>
                </a:solidFill>
              </a:rPr>
              <a:t>и </a:t>
            </a:r>
            <a:r>
              <a:rPr lang="ru-RU" sz="3200" dirty="0" smtClean="0">
                <a:solidFill>
                  <a:srgbClr val="FFFF00"/>
                </a:solidFill>
              </a:rPr>
              <a:t>психическое развитие.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17916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Пожалуй, одним из важнейших аспектов является именно психологический комфорт школьников во время урока. С одной стороны, таким образом решается задача предупреждения утомления учащихся, с другой — появляется дополнительный стимул для раскрытия творческих возможностей каждого ребенка.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696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620688"/>
            <a:ext cx="4051101" cy="23762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73016"/>
            <a:ext cx="615998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6852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776864" cy="5832648"/>
          </a:xfrm>
        </p:spPr>
      </p:pic>
    </p:spTree>
    <p:extLst>
      <p:ext uri="{BB962C8B-B14F-4D97-AF65-F5344CB8AC3E}">
        <p14:creationId xmlns:p14="http://schemas.microsoft.com/office/powerpoint/2010/main" val="2925973351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effectLst/>
              </a:rPr>
              <a:t>3)Что </a:t>
            </a:r>
            <a:r>
              <a:rPr lang="ru-RU" sz="3200" dirty="0">
                <a:solidFill>
                  <a:srgbClr val="FFFF00"/>
                </a:solidFill>
                <a:effectLst/>
              </a:rPr>
              <a:t>педагог должен уметь:</a:t>
            </a:r>
            <a:br>
              <a:rPr lang="ru-RU" sz="3200" dirty="0">
                <a:solidFill>
                  <a:srgbClr val="FFFF00"/>
                </a:solidFill>
                <a:effectLst/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724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1) анализировать педагогическую ситуацию в условиях педагогики оздоровления;</a:t>
            </a:r>
            <a:br>
              <a:rPr lang="ru-RU" dirty="0"/>
            </a:br>
            <a:r>
              <a:rPr lang="ru-RU" dirty="0"/>
              <a:t>2) владеть основами здорового образа жизни;</a:t>
            </a:r>
            <a:br>
              <a:rPr lang="ru-RU" dirty="0"/>
            </a:br>
            <a:r>
              <a:rPr lang="ru-RU" dirty="0"/>
              <a:t>3) устанавливать контакт с коллективом учащихся;</a:t>
            </a:r>
            <a:br>
              <a:rPr lang="ru-RU" dirty="0"/>
            </a:br>
            <a:r>
              <a:rPr lang="ru-RU" dirty="0"/>
              <a:t>4) наблюдать и интерпретировать вербальное и невербальное поведение;</a:t>
            </a:r>
            <a:br>
              <a:rPr lang="ru-RU" dirty="0"/>
            </a:br>
            <a:r>
              <a:rPr lang="ru-RU" dirty="0"/>
              <a:t>5) прогнозировать развитие своих учащихся;</a:t>
            </a:r>
            <a:br>
              <a:rPr lang="ru-RU" dirty="0"/>
            </a:br>
            <a:r>
              <a:rPr lang="ru-RU" dirty="0"/>
              <a:t>6) моделировать систему взаимоотношений в условиях педагогики оздоровления;</a:t>
            </a:r>
            <a:br>
              <a:rPr lang="ru-RU" dirty="0"/>
            </a:br>
            <a:r>
              <a:rPr lang="ru-RU" dirty="0"/>
              <a:t>7) личным примером учить учащихся заботиться о своем здоровье и здоровье окружающих людей.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392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7704856" cy="5778642"/>
          </a:xfrm>
        </p:spPr>
      </p:pic>
    </p:spTree>
    <p:extLst>
      <p:ext uri="{BB962C8B-B14F-4D97-AF65-F5344CB8AC3E}">
        <p14:creationId xmlns:p14="http://schemas.microsoft.com/office/powerpoint/2010/main" val="277661462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737" y="692696"/>
            <a:ext cx="4599895" cy="26642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789040"/>
            <a:ext cx="59340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4219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496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FF00"/>
                </a:solidFill>
                <a:effectLst/>
              </a:rPr>
              <a:t>Рекомендации: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считается гигиенически рациональным использование 4-7 видов учебной деятельности, 1-2 – нерациональным.</a:t>
            </a:r>
          </a:p>
          <a:p>
            <a:r>
              <a:rPr lang="ru-RU" dirty="0"/>
              <a:t> смена различных видов должна проводиться через каждые 7-10 минут (нерациональная смена через 15-20 минут, когда у ребенка уже появляются признаки утомления).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295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81027"/>
            <a:ext cx="7848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Оздоровительные моменты на </a:t>
            </a:r>
            <a:r>
              <a:rPr lang="ru-RU" sz="3200" dirty="0" smtClean="0">
                <a:solidFill>
                  <a:srgbClr val="FFFF00"/>
                </a:solidFill>
              </a:rPr>
              <a:t>уроке: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31236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 - физкультминутки, динамические паузы</a:t>
            </a:r>
          </a:p>
          <a:p>
            <a:r>
              <a:rPr lang="ru-RU" dirty="0"/>
              <a:t> - минутки релаксации</a:t>
            </a:r>
          </a:p>
          <a:p>
            <a:r>
              <a:rPr lang="ru-RU" dirty="0"/>
              <a:t> - дыхательная гимнастика</a:t>
            </a:r>
          </a:p>
          <a:p>
            <a:r>
              <a:rPr lang="ru-RU" dirty="0"/>
              <a:t> - гимнастика для глаз</a:t>
            </a:r>
          </a:p>
          <a:p>
            <a:r>
              <a:rPr lang="ru-RU" dirty="0"/>
              <a:t> - массаж активных точек</a:t>
            </a:r>
          </a:p>
          <a:p>
            <a:r>
              <a:rPr lang="ru-RU" dirty="0"/>
              <a:t> - физкультминутки, динамические паузы</a:t>
            </a:r>
          </a:p>
          <a:p>
            <a:r>
              <a:rPr lang="ru-RU" dirty="0"/>
              <a:t> - минутки релаксации</a:t>
            </a:r>
          </a:p>
          <a:p>
            <a:r>
              <a:rPr lang="ru-RU" dirty="0"/>
              <a:t> - дыхательная гимнастика</a:t>
            </a:r>
          </a:p>
          <a:p>
            <a:r>
              <a:rPr lang="ru-RU" dirty="0"/>
              <a:t> - гимнастика для глаз</a:t>
            </a:r>
          </a:p>
          <a:p>
            <a:r>
              <a:rPr lang="ru-RU" dirty="0"/>
              <a:t> - массаж активных точек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1892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FF00"/>
                </a:solidFill>
                <a:effectLst/>
              </a:rPr>
              <a:t>Цель оздоровительных </a:t>
            </a:r>
            <a:r>
              <a:rPr lang="ru-RU" sz="3600" dirty="0" smtClean="0">
                <a:solidFill>
                  <a:srgbClr val="FFFF00"/>
                </a:solidFill>
                <a:effectLst/>
              </a:rPr>
              <a:t>моментов: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006659"/>
          </a:xfrm>
        </p:spPr>
        <p:txBody>
          <a:bodyPr/>
          <a:lstStyle/>
          <a:p>
            <a:r>
              <a:rPr lang="ru-RU" dirty="0"/>
              <a:t> - отдых центральной нервной системы</a:t>
            </a:r>
          </a:p>
          <a:p>
            <a:r>
              <a:rPr lang="ru-RU" dirty="0"/>
              <a:t> - профилактика утомления, нарушения осанки, зрения.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31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7715200" cy="208823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00"/>
                </a:solidFill>
                <a:effectLst/>
              </a:rPr>
              <a:t>Ш</a:t>
            </a:r>
            <a:r>
              <a:rPr lang="ru-RU" sz="3600" b="1" dirty="0" smtClean="0">
                <a:solidFill>
                  <a:srgbClr val="FFFF00"/>
                </a:solidFill>
                <a:effectLst/>
              </a:rPr>
              <a:t>есть </a:t>
            </a:r>
            <a:r>
              <a:rPr lang="ru-RU" sz="3600" b="1" dirty="0">
                <a:solidFill>
                  <a:srgbClr val="FFFF00"/>
                </a:solidFill>
                <a:effectLst/>
              </a:rPr>
              <a:t>великих секретов здоровьесберегающей технологии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03515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1. </a:t>
            </a:r>
            <a:r>
              <a:rPr lang="ru-RU" u="sng" dirty="0"/>
              <a:t>Секрет доброты</a:t>
            </a:r>
            <a:r>
              <a:rPr lang="ru-RU" dirty="0"/>
              <a:t>  состоит в том, что без этой фундаментальной основы всего созидаемого на Земле результаты действий не принесут пользы ни тому, кто что-то делает, ни тому для кого что-то делается. Можно назвать это «добрым началом», можно говорить об «идее добра», которая должна пронизывать все свершения. </a:t>
            </a:r>
          </a:p>
        </p:txBody>
      </p:sp>
    </p:spTree>
    <p:extLst>
      <p:ext uri="{BB962C8B-B14F-4D97-AF65-F5344CB8AC3E}">
        <p14:creationId xmlns:p14="http://schemas.microsoft.com/office/powerpoint/2010/main" val="1962801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11216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ru-RU" sz="3200" dirty="0"/>
              <a:t>С</a:t>
            </a:r>
            <a:r>
              <a:rPr lang="ru-RU" sz="3200" dirty="0" smtClean="0"/>
              <a:t>охранить </a:t>
            </a:r>
            <a:r>
              <a:rPr lang="ru-RU" sz="3200" dirty="0"/>
              <a:t>здоровье </a:t>
            </a:r>
            <a:r>
              <a:rPr lang="ru-RU" sz="3200" dirty="0" smtClean="0"/>
              <a:t>студентов;</a:t>
            </a:r>
            <a:endParaRPr lang="ru-RU" sz="3200" dirty="0"/>
          </a:p>
          <a:p>
            <a:pPr marL="742950" lvl="0" indent="-742950">
              <a:buFont typeface="+mj-lt"/>
              <a:buAutoNum type="arabicPeriod"/>
            </a:pPr>
            <a:r>
              <a:rPr lang="ru-RU" sz="3200" dirty="0"/>
              <a:t>С</a:t>
            </a:r>
            <a:r>
              <a:rPr lang="ru-RU" sz="3200" dirty="0" smtClean="0"/>
              <a:t>оздать </a:t>
            </a:r>
            <a:r>
              <a:rPr lang="ru-RU" sz="3200" dirty="0"/>
              <a:t>условия для их своевременного и полноценного психического развития;</a:t>
            </a:r>
          </a:p>
          <a:p>
            <a:pPr marL="742950" lvl="0" indent="-742950">
              <a:buFont typeface="+mj-lt"/>
              <a:buAutoNum type="arabicPeriod"/>
            </a:pPr>
            <a:r>
              <a:rPr lang="ru-RU" sz="3200" dirty="0"/>
              <a:t>О</a:t>
            </a:r>
            <a:r>
              <a:rPr lang="ru-RU" sz="3200" dirty="0" smtClean="0"/>
              <a:t>беспечить </a:t>
            </a:r>
            <a:r>
              <a:rPr lang="ru-RU" sz="3200" dirty="0"/>
              <a:t>каждому </a:t>
            </a:r>
            <a:r>
              <a:rPr lang="ru-RU" sz="3200" dirty="0" smtClean="0"/>
              <a:t>студенту </a:t>
            </a:r>
            <a:r>
              <a:rPr lang="ru-RU" sz="3200" dirty="0"/>
              <a:t>возможность радостно и содержательно прожить </a:t>
            </a:r>
            <a:r>
              <a:rPr lang="ru-RU" sz="3200" dirty="0" smtClean="0"/>
              <a:t>период </a:t>
            </a:r>
            <a:r>
              <a:rPr lang="ru-RU" sz="3200" dirty="0" err="1" smtClean="0"/>
              <a:t>спо</a:t>
            </a:r>
            <a:r>
              <a:rPr lang="ru-RU" sz="3200" dirty="0" smtClean="0"/>
              <a:t>.</a:t>
            </a:r>
            <a:endParaRPr lang="ru-RU" sz="32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 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Задачи здоровьесбережения: </a:t>
            </a:r>
            <a:endParaRPr lang="ru-RU" dirty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7715200" cy="20882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/>
              </a:rPr>
              <a:t>Шесть </a:t>
            </a:r>
            <a:r>
              <a:rPr lang="ru-RU" sz="3600" b="1" dirty="0">
                <a:solidFill>
                  <a:srgbClr val="FFFF00"/>
                </a:solidFill>
                <a:effectLst/>
              </a:rPr>
              <a:t>великих секретов здоровьесберегающей технологии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035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2. </a:t>
            </a:r>
            <a:r>
              <a:rPr lang="ru-RU" u="sng" dirty="0"/>
              <a:t>Секрет успешности</a:t>
            </a:r>
            <a:r>
              <a:rPr lang="ru-RU" dirty="0"/>
              <a:t> (в делах и в жизни вообще) состоит в стремлении и готовности дарить радость себе и другим. Этот навык - находить поводы и причины для радости - сродни способности восхищаться чем-то в других людях (и в себе самих!), но не манипулируя («Ах, какой вы грациозный и стройный, при полутора метрах роста и ста килограммах веса!»), а искренне и умело находя то, что действительно заслуживает одобрения или восхищения.</a:t>
            </a:r>
          </a:p>
        </p:txBody>
      </p:sp>
    </p:spTree>
    <p:extLst>
      <p:ext uri="{BB962C8B-B14F-4D97-AF65-F5344CB8AC3E}">
        <p14:creationId xmlns:p14="http://schemas.microsoft.com/office/powerpoint/2010/main" val="557196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7715200" cy="20882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/>
              </a:rPr>
              <a:t>Шесть </a:t>
            </a:r>
            <a:r>
              <a:rPr lang="ru-RU" sz="3600" b="1" dirty="0">
                <a:solidFill>
                  <a:srgbClr val="FFFF00"/>
                </a:solidFill>
                <a:effectLst/>
              </a:rPr>
              <a:t>великих секретов здоровьесберегающей технологии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035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3. </a:t>
            </a:r>
            <a:r>
              <a:rPr lang="ru-RU" u="sng" dirty="0"/>
              <a:t>Секрет эффективности</a:t>
            </a:r>
            <a:r>
              <a:rPr lang="ru-RU" dirty="0"/>
              <a:t> усилий по созданию здоровьесберегающего пространства - в профессионализме всех работающих в школе педагогов. Пускай не всех (будем реалистичны!), но больше части, которая способна создать «критическую массу» компетентности. Поэтому вложение средств в подготовку кадров, повышение профессионализма учителей (в развитие персонала, как говорят на Западе) - самая мудрая стратегия серьезного </a:t>
            </a:r>
            <a:r>
              <a:rPr lang="ru-RU" dirty="0" smtClean="0"/>
              <a:t>руководителя.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06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7715200" cy="20882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/>
              </a:rPr>
              <a:t>Шесть </a:t>
            </a:r>
            <a:r>
              <a:rPr lang="ru-RU" sz="3600" b="1" dirty="0">
                <a:solidFill>
                  <a:srgbClr val="FFFF00"/>
                </a:solidFill>
                <a:effectLst/>
              </a:rPr>
              <a:t>великих секретов здоровьесберегающей технологии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035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4. </a:t>
            </a:r>
            <a:r>
              <a:rPr lang="ru-RU" u="sng" dirty="0"/>
              <a:t>Секрет результативности</a:t>
            </a:r>
            <a:r>
              <a:rPr lang="ru-RU" dirty="0"/>
              <a:t> </a:t>
            </a:r>
            <a:r>
              <a:rPr lang="ru-RU" dirty="0" err="1"/>
              <a:t>здоровьесберегающих</a:t>
            </a:r>
            <a:r>
              <a:rPr lang="ru-RU" dirty="0"/>
              <a:t> технологий - в целенаправленном воспитании культуры здоровья учащихся, их потребности, способности и умения заботиться о собственном здоровье, духовном и телесном благополучии (а материальное приложится!).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06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7715200" cy="20882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/>
              </a:rPr>
              <a:t>Шесть </a:t>
            </a:r>
            <a:r>
              <a:rPr lang="ru-RU" sz="3600" b="1" dirty="0">
                <a:solidFill>
                  <a:srgbClr val="FFFF00"/>
                </a:solidFill>
                <a:effectLst/>
              </a:rPr>
              <a:t>великих секретов здоровьесберегающей технологии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035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5. </a:t>
            </a:r>
            <a:r>
              <a:rPr lang="ru-RU" u="sng" dirty="0"/>
              <a:t>Секрет соответствия</a:t>
            </a:r>
            <a:r>
              <a:rPr lang="ru-RU" dirty="0"/>
              <a:t> создаваемого задуманному состоит в объективном отслеживании поучаемых результатов. Лучше, если этот мониторинг будет независимым, проведенным специалистом «со стороны». Оценка «дела рук своих» не может быть объективной даже при самых благих намерениях - механизмы психологической защиты вносят свои коррективы.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3717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7715200" cy="20882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/>
              </a:rPr>
              <a:t>Шесть </a:t>
            </a:r>
            <a:r>
              <a:rPr lang="ru-RU" sz="3600" b="1" dirty="0">
                <a:solidFill>
                  <a:srgbClr val="FFFF00"/>
                </a:solidFill>
                <a:effectLst/>
              </a:rPr>
              <a:t>великих секретов здоровьесберегающей технологии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035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6. </a:t>
            </a:r>
            <a:r>
              <a:rPr lang="ru-RU" u="sng" dirty="0"/>
              <a:t>Секрет технологичности</a:t>
            </a:r>
            <a:r>
              <a:rPr lang="ru-RU" dirty="0"/>
              <a:t> - в том, что создание работающей технологии из суммы разрозненных программ, приемов, методик возможно лишь при наличии единства целей, задач, принципов и методологии. Иначе под ЗОТ в одной школе будет пониматься сочетание фитобара и стоматологического кабинета, в другой - «конторок» в классах и «шведских» стенок в рекреациях, в третьей - введение уроков валеологии и ставки психолога-консультанта</a:t>
            </a:r>
          </a:p>
        </p:txBody>
      </p:sp>
    </p:spTree>
    <p:extLst>
      <p:ext uri="{BB962C8B-B14F-4D97-AF65-F5344CB8AC3E}">
        <p14:creationId xmlns:p14="http://schemas.microsoft.com/office/powerpoint/2010/main" val="2241805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9305"/>
            <a:ext cx="8579296" cy="105273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E3DE00"/>
                </a:solidFill>
              </a:rPr>
              <a:t>    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 !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128792" cy="503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129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3816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b="1" i="1" dirty="0">
                <a:solidFill>
                  <a:srgbClr val="C00000"/>
                </a:solidFill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E3DE00"/>
                </a:solidFill>
              </a:rPr>
              <a:t>Здоровьесберегающая </a:t>
            </a:r>
            <a:r>
              <a:rPr lang="ru-RU" sz="4000" b="1" dirty="0">
                <a:solidFill>
                  <a:srgbClr val="E3DE00"/>
                </a:solidFill>
              </a:rPr>
              <a:t>образовательная технология</a:t>
            </a:r>
            <a:r>
              <a:rPr lang="ru-RU" sz="4000" dirty="0"/>
              <a:t> — система, создающая максимально возможные условия для сохранения, укрепления и развития духовного, эмоционального, интеллектуального, личностного и физического здоровья всех субъектов образования (учащихся, педагогов и др.)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ru-RU" dirty="0" smtClean="0"/>
              <a:t>Вопросы:</a:t>
            </a:r>
          </a:p>
          <a:p>
            <a:pPr marL="514350" indent="-514350"/>
            <a:r>
              <a:rPr lang="ru-RU" dirty="0" smtClean="0"/>
              <a:t> </a:t>
            </a:r>
            <a:r>
              <a:rPr lang="ru-RU" dirty="0"/>
              <a:t>Лечебно-профилактическое </a:t>
            </a:r>
            <a:r>
              <a:rPr lang="ru-RU" dirty="0" smtClean="0"/>
              <a:t>.</a:t>
            </a:r>
          </a:p>
          <a:p>
            <a:pPr marL="514350" indent="-514350"/>
            <a:r>
              <a:rPr lang="ru-RU" dirty="0" smtClean="0"/>
              <a:t> </a:t>
            </a:r>
            <a:r>
              <a:rPr lang="ru-RU" dirty="0"/>
              <a:t>Обеспечение психологической безопасности личности </a:t>
            </a:r>
            <a:r>
              <a:rPr lang="ru-RU" dirty="0" smtClean="0"/>
              <a:t>студента .</a:t>
            </a:r>
          </a:p>
          <a:p>
            <a:pPr marL="514350" indent="-514350"/>
            <a:r>
              <a:rPr lang="ru-RU" dirty="0"/>
              <a:t>Оздоровительная направленность воспитательно-образовательного процесса</a:t>
            </a:r>
            <a:r>
              <a:rPr lang="ru-RU" dirty="0" smtClean="0"/>
              <a:t>.</a:t>
            </a:r>
          </a:p>
          <a:p>
            <a:pPr marL="514350" indent="-514350"/>
            <a:r>
              <a:rPr lang="ru-RU" dirty="0" smtClean="0"/>
              <a:t> </a:t>
            </a:r>
            <a:r>
              <a:rPr lang="ru-RU" dirty="0"/>
              <a:t>Формирование валеологической культуры </a:t>
            </a:r>
            <a:r>
              <a:rPr lang="ru-RU" dirty="0" smtClean="0"/>
              <a:t>студента</a:t>
            </a:r>
            <a:r>
              <a:rPr lang="ru-RU" dirty="0"/>
              <a:t>, основ валеологического сознания 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Направления  работы по здоровьесбережение</a:t>
            </a:r>
            <a:r>
              <a:rPr lang="ru-RU" dirty="0">
                <a:solidFill>
                  <a:srgbClr val="FFFF00"/>
                </a:solidFill>
              </a:rPr>
              <a:t>ю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фито-, </a:t>
            </a:r>
            <a:r>
              <a:rPr lang="ru-RU" sz="3200" dirty="0" smtClean="0"/>
              <a:t>витаминотерапия; </a:t>
            </a:r>
          </a:p>
          <a:p>
            <a:pPr marL="0" indent="0">
              <a:buNone/>
            </a:pPr>
            <a:r>
              <a:rPr lang="ru-RU" sz="3200" dirty="0" smtClean="0"/>
              <a:t>прием </a:t>
            </a:r>
            <a:r>
              <a:rPr lang="ru-RU" sz="3200" dirty="0"/>
              <a:t>настоек и отваров </a:t>
            </a:r>
            <a:r>
              <a:rPr lang="ru-RU" sz="3200" dirty="0" smtClean="0"/>
              <a:t>растений-</a:t>
            </a:r>
            <a:r>
              <a:rPr lang="ru-RU" sz="3200" dirty="0" err="1" smtClean="0"/>
              <a:t>адаптагенов</a:t>
            </a:r>
            <a:r>
              <a:rPr lang="ru-RU" sz="3200" dirty="0" smtClean="0"/>
              <a:t> </a:t>
            </a:r>
            <a:r>
              <a:rPr lang="ru-RU" sz="3200" dirty="0"/>
              <a:t>в соответствии с комплексным планом оздоровления и лечебно-профилактических мероприятий для </a:t>
            </a:r>
            <a:r>
              <a:rPr lang="ru-RU" sz="3200" dirty="0" smtClean="0"/>
              <a:t>студентов.</a:t>
            </a:r>
            <a:endParaRPr lang="ru-RU" sz="3200" b="1" i="1" dirty="0" smtClean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FFFF00"/>
                </a:solidFill>
                <a:effectLst/>
              </a:rPr>
              <a:t>1. Лечебно-профилактическое</a:t>
            </a:r>
            <a:endParaRPr lang="ru-RU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19200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FF00"/>
                </a:solidFill>
                <a:effectLst/>
              </a:rPr>
              <a:t>2. Обеспечение психологической безопасности личности ребенка 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сихологически </a:t>
            </a:r>
            <a:r>
              <a:rPr lang="ru-RU" dirty="0"/>
              <a:t>комфортная организация режимных моментов, оптимальный двигательный режим, правильное распределение физических и интеллектуальных нагрузок, доброжелательный стиль общения взрослого с детьми, использование приемов релаксации в режиме дня, применение необходимых средств и </a:t>
            </a:r>
            <a:r>
              <a:rPr lang="ru-RU" dirty="0" smtClean="0"/>
              <a:t>методов.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531440"/>
            <a:ext cx="8229600" cy="201622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FF00"/>
                </a:solidFill>
                <a:effectLst/>
              </a:rPr>
              <a:t>3. Оздоровительная направленность воспитательно-образовательного процесса 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Учет </a:t>
            </a:r>
            <a:r>
              <a:rPr lang="ru-RU" dirty="0"/>
              <a:t>гигиенических требований к максимальной нагрузке на </a:t>
            </a:r>
            <a:r>
              <a:rPr lang="ru-RU" dirty="0" smtClean="0"/>
              <a:t>студентов в </a:t>
            </a:r>
            <a:r>
              <a:rPr lang="ru-RU" dirty="0"/>
              <a:t>организованных формах обучения, создание условий для оздоровительных режимов, валеологизация образовательного пространства для </a:t>
            </a:r>
            <a:r>
              <a:rPr lang="ru-RU" dirty="0" smtClean="0"/>
              <a:t>студентов, </a:t>
            </a:r>
            <a:r>
              <a:rPr lang="ru-RU" dirty="0"/>
              <a:t>бережное отношение к нервной системе ребенка: учет его индивидуальных особенностей и интересов; предоставление свободы выбора и волеизъявления, создание условий для самореализации; ориентация на зону ближайшего развития </a:t>
            </a:r>
            <a:r>
              <a:rPr lang="ru-RU" dirty="0" smtClean="0"/>
              <a:t>студента </a:t>
            </a:r>
            <a:r>
              <a:rPr lang="ru-RU" dirty="0"/>
              <a:t>и т.п.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72819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effectLst/>
              </a:rPr>
              <a:t>4.Формирование </a:t>
            </a:r>
            <a:r>
              <a:rPr lang="ru-RU" sz="3600" dirty="0">
                <a:solidFill>
                  <a:srgbClr val="FFFF00"/>
                </a:solidFill>
                <a:effectLst/>
              </a:rPr>
              <a:t>валеологической культуры ребенка, основ валеологического сознания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32403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Знания </a:t>
            </a:r>
            <a:r>
              <a:rPr lang="ru-RU" dirty="0"/>
              <a:t>о здоровье, умения сберегать, поддерживать и сохранять его, формирования осознанного отношения к здоровью и </a:t>
            </a:r>
            <a:r>
              <a:rPr lang="ru-RU" dirty="0" smtClean="0"/>
              <a:t>жизни.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277</TotalTime>
  <Words>561</Words>
  <Application>Microsoft Office PowerPoint</Application>
  <PresentationFormat>Экран (4:3)</PresentationFormat>
  <Paragraphs>83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Бумажная</vt:lpstr>
      <vt:lpstr>Здоровьесберегающая образовательная технология</vt:lpstr>
      <vt:lpstr>Презентация PowerPoint</vt:lpstr>
      <vt:lpstr>     Задачи здоровьесбережения: </vt:lpstr>
      <vt:lpstr>Презентация PowerPoint</vt:lpstr>
      <vt:lpstr>Направления  работы по здоровьесбережениею</vt:lpstr>
      <vt:lpstr>1. Лечебно-профилактическое</vt:lpstr>
      <vt:lpstr>2. Обеспечение психологической безопасности личности ребенка </vt:lpstr>
      <vt:lpstr>3. Оздоровительная направленность воспитательно-образовательного процесса </vt:lpstr>
      <vt:lpstr>4.Формирование валеологической культуры ребенка, основ валеологического сознания </vt:lpstr>
      <vt:lpstr>Цели:</vt:lpstr>
      <vt:lpstr>1.Использование данных мониторинга состояния здоровья учащихся</vt:lpstr>
      <vt:lpstr>2. Учет особенностей возрастного развития студентов и разработка образовательной стратегии</vt:lpstr>
      <vt:lpstr>3.Использование  разнообразных   видов   здо-ровьесберегающей деятельности учащихся</vt:lpstr>
      <vt:lpstr>Основополагающие принципы программы работы по здоровьесберегающей деятельности:</vt:lpstr>
      <vt:lpstr>1)Интереса к двигательной и познавательной активности.</vt:lpstr>
      <vt:lpstr>Презентация PowerPoint</vt:lpstr>
      <vt:lpstr>Презентация PowerPoint</vt:lpstr>
      <vt:lpstr>Презентация PowerPoint</vt:lpstr>
      <vt:lpstr>Презентация PowerPoint</vt:lpstr>
      <vt:lpstr>2)Физическое и психическое развитие. </vt:lpstr>
      <vt:lpstr>Презентация PowerPoint</vt:lpstr>
      <vt:lpstr>Презентация PowerPoint</vt:lpstr>
      <vt:lpstr>3)Что педагог должен уметь: </vt:lpstr>
      <vt:lpstr>Презентация PowerPoint</vt:lpstr>
      <vt:lpstr>Презентация PowerPoint</vt:lpstr>
      <vt:lpstr>Рекомендации: </vt:lpstr>
      <vt:lpstr>Презентация PowerPoint</vt:lpstr>
      <vt:lpstr>Цель оздоровительных моментов:  </vt:lpstr>
      <vt:lpstr>Шесть великих секретов здоровьесберегающей технологии </vt:lpstr>
      <vt:lpstr>Шесть великих секретов здоровьесберегающей технологии </vt:lpstr>
      <vt:lpstr>Шесть великих секретов здоровьесберегающей технологии </vt:lpstr>
      <vt:lpstr>Шесть великих секретов здоровьесберегающей технологии </vt:lpstr>
      <vt:lpstr>Шесть великих секретов здоровьесберегающей технологии </vt:lpstr>
      <vt:lpstr>Шесть великих секретов здоровьесберегающей технологии </vt:lpstr>
      <vt:lpstr>    Спасибо за внимание !</vt:lpstr>
    </vt:vector>
  </TitlesOfParts>
  <Company>МОУ СОШ №6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Древнерусская культура</dc:title>
  <dc:creator>хозяин</dc:creator>
  <cp:lastModifiedBy>1</cp:lastModifiedBy>
  <cp:revision>31</cp:revision>
  <dcterms:created xsi:type="dcterms:W3CDTF">2009-01-23T12:06:40Z</dcterms:created>
  <dcterms:modified xsi:type="dcterms:W3CDTF">2016-02-15T18:23:32Z</dcterms:modified>
</cp:coreProperties>
</file>