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62" r:id="rId5"/>
    <p:sldId id="266" r:id="rId6"/>
    <p:sldId id="279" r:id="rId7"/>
    <p:sldId id="263" r:id="rId8"/>
    <p:sldId id="268" r:id="rId9"/>
    <p:sldId id="265" r:id="rId10"/>
    <p:sldId id="267" r:id="rId11"/>
    <p:sldId id="258" r:id="rId12"/>
    <p:sldId id="275" r:id="rId13"/>
    <p:sldId id="269" r:id="rId14"/>
    <p:sldId id="274" r:id="rId15"/>
    <p:sldId id="270" r:id="rId16"/>
    <p:sldId id="278" r:id="rId17"/>
    <p:sldId id="272" r:id="rId18"/>
    <p:sldId id="273" r:id="rId19"/>
    <p:sldId id="276" r:id="rId20"/>
    <p:sldId id="259" r:id="rId21"/>
    <p:sldId id="264" r:id="rId22"/>
    <p:sldId id="277" r:id="rId23"/>
    <p:sldId id="280" r:id="rId24"/>
    <p:sldId id="260" r:id="rId25"/>
    <p:sldId id="281" r:id="rId26"/>
    <p:sldId id="282" r:id="rId27"/>
    <p:sldId id="283" r:id="rId28"/>
    <p:sldId id="284" r:id="rId29"/>
    <p:sldId id="285" r:id="rId30"/>
    <p:sldId id="287" r:id="rId31"/>
    <p:sldId id="290" r:id="rId32"/>
    <p:sldId id="261" r:id="rId33"/>
    <p:sldId id="288" r:id="rId34"/>
    <p:sldId id="289" r:id="rId35"/>
    <p:sldId id="291" r:id="rId36"/>
    <p:sldId id="293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3" d="100"/>
          <a:sy n="43" d="100"/>
        </p:scale>
        <p:origin x="-104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15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2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835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5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00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81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4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50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9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72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6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F6CD-6F82-4A41-BAE4-DDB782FA0F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8DC5-297C-49AD-B8C5-0F3071A54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07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197" y="1110401"/>
            <a:ext cx="10359035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Картотека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дидактических игр и заданий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формированию математических представлений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интерактивной доске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(д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   детей 6-7 лет)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7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1785" y="523994"/>
            <a:ext cx="5202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«Кому принадлежит гараж?»</a:t>
            </a:r>
          </a:p>
        </p:txBody>
      </p:sp>
      <p:pic>
        <p:nvPicPr>
          <p:cNvPr id="4098" name="Picture 2" descr="C:\Users\Алена\Desktop\для категории\для презентации\картинки\406-4064658_dump-truck-vector-png-clipart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92" y="1051560"/>
            <a:ext cx="3458928" cy="1889637"/>
          </a:xfrm>
          <a:prstGeom prst="rect">
            <a:avLst/>
          </a:prstGeom>
          <a:noFill/>
        </p:spPr>
      </p:pic>
      <p:pic>
        <p:nvPicPr>
          <p:cNvPr id="4099" name="Picture 3" descr="C:\Users\Алена\Desktop\для категории\для презентации\картинки\81ce14b89dd9aac90649db28065bda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339" y="3154680"/>
            <a:ext cx="4035802" cy="1500244"/>
          </a:xfrm>
          <a:prstGeom prst="rect">
            <a:avLst/>
          </a:prstGeom>
          <a:noFill/>
        </p:spPr>
      </p:pic>
      <p:pic>
        <p:nvPicPr>
          <p:cNvPr id="4100" name="Picture 4" descr="C:\Users\Алена\Desktop\для категории\для презентации\картинки\5912767d9fcfb234f05c1d52a1a26bb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320" y="1471613"/>
            <a:ext cx="3619500" cy="1662708"/>
          </a:xfrm>
          <a:prstGeom prst="rect">
            <a:avLst/>
          </a:prstGeom>
          <a:noFill/>
        </p:spPr>
      </p:pic>
      <p:pic>
        <p:nvPicPr>
          <p:cNvPr id="4101" name="Picture 5" descr="C:\Users\Алена\Desktop\для категории\для презентации\картинки\koconmus_Syrena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1700" y="2945303"/>
            <a:ext cx="3520440" cy="1643088"/>
          </a:xfrm>
          <a:prstGeom prst="rect">
            <a:avLst/>
          </a:prstGeom>
          <a:noFill/>
        </p:spPr>
      </p:pic>
      <p:pic>
        <p:nvPicPr>
          <p:cNvPr id="4102" name="Picture 6" descr="C:\Users\Алена\Desktop\для категории\для презентации\картинки\машинка-рисунок-png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846320" y="1617980"/>
            <a:ext cx="3063240" cy="1739693"/>
          </a:xfrm>
          <a:prstGeom prst="rect">
            <a:avLst/>
          </a:prstGeom>
          <a:noFill/>
        </p:spPr>
      </p:pic>
      <p:pic>
        <p:nvPicPr>
          <p:cNvPr id="4103" name="Picture 7" descr="C:\Users\Алена\Desktop\для категории\для презентации\картинки\unnamed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0040" y="4360899"/>
            <a:ext cx="3566160" cy="2451381"/>
          </a:xfrm>
          <a:prstGeom prst="rect">
            <a:avLst/>
          </a:prstGeom>
          <a:noFill/>
        </p:spPr>
      </p:pic>
      <p:pic>
        <p:nvPicPr>
          <p:cNvPr id="9" name="Picture 7" descr="C:\Users\Алена\Desktop\для категории\для презентации\картинки\unnamed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5500" y="4406619"/>
            <a:ext cx="3566160" cy="2451381"/>
          </a:xfrm>
          <a:prstGeom prst="rect">
            <a:avLst/>
          </a:prstGeom>
          <a:noFill/>
        </p:spPr>
      </p:pic>
      <p:pic>
        <p:nvPicPr>
          <p:cNvPr id="10" name="Picture 7" descr="C:\Users\Алена\Desktop\для категории\для презентации\картинки\unnamed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220" y="4406619"/>
            <a:ext cx="3566160" cy="2451381"/>
          </a:xfrm>
          <a:prstGeom prst="rect">
            <a:avLst/>
          </a:prstGeom>
          <a:noFill/>
        </p:spPr>
      </p:pic>
      <p:pic>
        <p:nvPicPr>
          <p:cNvPr id="11" name="Picture 7" descr="C:\Users\Алена\Desktop\для категории\для презентации\картинки\unnamed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6080" y="4406619"/>
            <a:ext cx="3566160" cy="2451381"/>
          </a:xfrm>
          <a:prstGeom prst="rect">
            <a:avLst/>
          </a:prstGeom>
          <a:noFill/>
        </p:spPr>
      </p:pic>
      <p:pic>
        <p:nvPicPr>
          <p:cNvPr id="12" name="Picture 7" descr="C:\Users\Алена\Desktop\для категории\для презентации\картинки\unnamed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83040" y="4475199"/>
            <a:ext cx="3566160" cy="245138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34540" y="1668780"/>
            <a:ext cx="1463040" cy="64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5+4=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3580" y="2049780"/>
            <a:ext cx="1211580" cy="64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3+2=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1580" y="2049780"/>
            <a:ext cx="1211580" cy="64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2+4=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0980" y="3390900"/>
            <a:ext cx="1524000" cy="64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4+3=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8640" y="3642360"/>
            <a:ext cx="1211580" cy="64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5+3=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5580" y="5280660"/>
            <a:ext cx="502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9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8520" y="5181600"/>
            <a:ext cx="502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6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4520" y="5273040"/>
            <a:ext cx="502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7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5166360"/>
            <a:ext cx="502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5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16240" y="5227320"/>
            <a:ext cx="502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8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11521440" y="628650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10812780" y="633222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985" y="351693"/>
            <a:ext cx="402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" y="1694906"/>
            <a:ext cx="11315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2" action="ppaction://hlinksldjump"/>
              </a:rPr>
              <a:t>«Сколько пар?»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3" action="ppaction://hlinksldjump"/>
              </a:rPr>
              <a:t>«Какой величины отрезок?»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4" action="ppaction://hlinksldjump"/>
              </a:rPr>
              <a:t>«Пронумеруй карандаши по размеру»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5" action="ppaction://hlinksldjump"/>
              </a:rPr>
              <a:t>«Нарисуй дорожку»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6" action="ppaction://hlinksldjump"/>
              </a:rPr>
              <a:t>«Кто где живёт?»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7" action="ppaction://hlinksldjump"/>
              </a:rPr>
              <a:t>«Сколько литров воды в графине»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8" action="ppaction://hlinksldjump"/>
              </a:rPr>
              <a:t>«Уравновесь весы 1»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9" action="ppaction://hlinksldjump"/>
              </a:rPr>
              <a:t>«Уравновесь весы 2»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Управляющая кнопка: домой 4">
            <a:hlinkClick r:id="rId10" action="ppaction://hlinksldjump" highlightClick="1"/>
          </p:cNvPr>
          <p:cNvSpPr/>
          <p:nvPr/>
        </p:nvSpPr>
        <p:spPr>
          <a:xfrm>
            <a:off x="11315700" y="59893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9921240" y="60350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675620" y="60579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2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для категории\для презентации\картинки\478877_2.png"/>
          <p:cNvPicPr>
            <a:picLocks noChangeAspect="1" noChangeArrowheads="1"/>
          </p:cNvPicPr>
          <p:nvPr/>
        </p:nvPicPr>
        <p:blipFill>
          <a:blip r:embed="rId2" cstate="print"/>
          <a:srcRect t="3675"/>
          <a:stretch>
            <a:fillRect/>
          </a:stretch>
        </p:blipFill>
        <p:spPr bwMode="auto">
          <a:xfrm rot="5400000">
            <a:off x="3378326" y="40765"/>
            <a:ext cx="5290567" cy="779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21049" y="181094"/>
            <a:ext cx="49135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«Сколько пар?»</a:t>
            </a:r>
          </a:p>
          <a:p>
            <a:pPr marL="285750" indent="-285750" algn="ctr"/>
            <a:r>
              <a:rPr lang="ru-RU" sz="3200" dirty="0" smtClean="0">
                <a:latin typeface="+mj-lt"/>
              </a:rPr>
              <a:t>(Отметь правильный ответ)</a:t>
            </a:r>
          </a:p>
        </p:txBody>
      </p:sp>
      <p:sp>
        <p:nvSpPr>
          <p:cNvPr id="5" name="Десятиугольник 4"/>
          <p:cNvSpPr/>
          <p:nvPr/>
        </p:nvSpPr>
        <p:spPr>
          <a:xfrm>
            <a:off x="525780" y="292608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6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6" name="Десятиугольник 5"/>
          <p:cNvSpPr/>
          <p:nvPr/>
        </p:nvSpPr>
        <p:spPr>
          <a:xfrm>
            <a:off x="472440" y="132588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5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7" name="Десятиугольник 6"/>
          <p:cNvSpPr/>
          <p:nvPr/>
        </p:nvSpPr>
        <p:spPr>
          <a:xfrm>
            <a:off x="548640" y="457200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7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8" name="Десятиугольник 7"/>
          <p:cNvSpPr/>
          <p:nvPr/>
        </p:nvSpPr>
        <p:spPr>
          <a:xfrm>
            <a:off x="10126980" y="139446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8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9" name="Десятиугольник 8"/>
          <p:cNvSpPr/>
          <p:nvPr/>
        </p:nvSpPr>
        <p:spPr>
          <a:xfrm>
            <a:off x="10149840" y="290322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9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0" name="Десятиугольник 9"/>
          <p:cNvSpPr/>
          <p:nvPr/>
        </p:nvSpPr>
        <p:spPr>
          <a:xfrm>
            <a:off x="10149840" y="454914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10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85900" y="2308860"/>
            <a:ext cx="365760" cy="3886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24000" y="3947160"/>
            <a:ext cx="365760" cy="3886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148060" y="2392680"/>
            <a:ext cx="365760" cy="3886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24000" y="5615940"/>
            <a:ext cx="365760" cy="3886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186160" y="3893820"/>
            <a:ext cx="365760" cy="3886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231880" y="5494020"/>
            <a:ext cx="365760" cy="3886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11361420" y="62179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9966960" y="62636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0721340" y="62865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276" y="546854"/>
            <a:ext cx="89178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«Какой величины отрезок?»</a:t>
            </a:r>
          </a:p>
          <a:p>
            <a:pPr marL="285750" indent="-285750" algn="ctr"/>
            <a:r>
              <a:rPr lang="ru-RU" sz="3200" dirty="0" smtClean="0">
                <a:latin typeface="+mj-lt"/>
              </a:rPr>
              <a:t>(Измерь длины отрезков и запиши их в </a:t>
            </a:r>
            <a:r>
              <a:rPr lang="ru-RU" sz="3200" dirty="0" err="1" smtClean="0">
                <a:latin typeface="+mj-lt"/>
              </a:rPr>
              <a:t>клеточах</a:t>
            </a:r>
            <a:r>
              <a:rPr lang="ru-RU" sz="3200" dirty="0" smtClean="0">
                <a:latin typeface="+mj-lt"/>
              </a:rPr>
              <a:t>)</a:t>
            </a:r>
          </a:p>
        </p:txBody>
      </p:sp>
      <p:pic>
        <p:nvPicPr>
          <p:cNvPr id="1027" name="Picture 3" descr="C:\Users\Алена\Desktop\для категории\для презентации\картинки\ruler_PNG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560" y="5692140"/>
            <a:ext cx="8961120" cy="769619"/>
          </a:xfrm>
          <a:prstGeom prst="rect">
            <a:avLst/>
          </a:prstGeom>
          <a:noFill/>
        </p:spPr>
      </p:pic>
      <p:pic>
        <p:nvPicPr>
          <p:cNvPr id="7" name="Picture 3" descr="C:\Users\Алена\Desktop\для категории\для презентации\картинки\ruler_PNG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06980"/>
            <a:ext cx="8961120" cy="769619"/>
          </a:xfrm>
          <a:prstGeom prst="rect">
            <a:avLst/>
          </a:prstGeom>
          <a:noFill/>
        </p:spPr>
      </p:pic>
      <p:pic>
        <p:nvPicPr>
          <p:cNvPr id="8" name="Picture 3" descr="C:\Users\Алена\Desktop\для категории\для презентации\картинки\ruler_PNG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061460"/>
            <a:ext cx="8961120" cy="7696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20140" y="2057400"/>
            <a:ext cx="4572000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2520" y="3672840"/>
            <a:ext cx="2819400" cy="14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89660" y="5318760"/>
            <a:ext cx="5745480" cy="121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149840" y="2057400"/>
            <a:ext cx="1097280" cy="96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165080" y="3604260"/>
            <a:ext cx="1097280" cy="96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187940" y="5158740"/>
            <a:ext cx="1097280" cy="96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9" idx="1"/>
          </p:cNvCxnSpPr>
          <p:nvPr/>
        </p:nvCxnSpPr>
        <p:spPr>
          <a:xfrm flipH="1">
            <a:off x="1097280" y="2125980"/>
            <a:ext cx="22860" cy="594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07380" y="2049780"/>
            <a:ext cx="0" cy="594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62400" y="3688080"/>
            <a:ext cx="0" cy="594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42760" y="5402580"/>
            <a:ext cx="0" cy="594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04900" y="3733800"/>
            <a:ext cx="0" cy="594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04900" y="5425440"/>
            <a:ext cx="0" cy="594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11452860" y="62179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10058400" y="62636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0812780" y="62865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9" y="546854"/>
            <a:ext cx="12048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«Пронумеруй карандаши по размеру, начиная от самого короткого»</a:t>
            </a:r>
          </a:p>
        </p:txBody>
      </p:sp>
      <p:pic>
        <p:nvPicPr>
          <p:cNvPr id="2050" name="Picture 2" descr="C:\Users\Алена\Desktop\для категории\для презентации\картинки\1523714104_prostoy-karandash-357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4024">
            <a:off x="2031885" y="3383099"/>
            <a:ext cx="2331223" cy="2191559"/>
          </a:xfrm>
          <a:prstGeom prst="rect">
            <a:avLst/>
          </a:prstGeom>
          <a:noFill/>
        </p:spPr>
      </p:pic>
      <p:pic>
        <p:nvPicPr>
          <p:cNvPr id="4" name="Picture 2" descr="C:\Users\Алена\Desktop\для категории\для презентации\картинки\1523714104_prostoy-karandash-357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4024">
            <a:off x="2200028" y="2059685"/>
            <a:ext cx="3397894" cy="3194326"/>
          </a:xfrm>
          <a:prstGeom prst="rect">
            <a:avLst/>
          </a:prstGeom>
          <a:noFill/>
        </p:spPr>
      </p:pic>
      <p:pic>
        <p:nvPicPr>
          <p:cNvPr id="5" name="Picture 2" descr="C:\Users\Алена\Desktop\для категории\для презентации\картинки\1523714104_prostoy-karandash-357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4024">
            <a:off x="2142882" y="1305422"/>
            <a:ext cx="2886379" cy="2713456"/>
          </a:xfrm>
          <a:prstGeom prst="rect">
            <a:avLst/>
          </a:prstGeom>
          <a:noFill/>
        </p:spPr>
      </p:pic>
      <p:pic>
        <p:nvPicPr>
          <p:cNvPr id="6" name="Picture 2" descr="C:\Users\Алена\Desktop\для категории\для презентации\картинки\1523714104_prostoy-karandash-357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4024">
            <a:off x="2323433" y="-413554"/>
            <a:ext cx="4691174" cy="4410126"/>
          </a:xfrm>
          <a:prstGeom prst="rect">
            <a:avLst/>
          </a:prstGeom>
          <a:noFill/>
        </p:spPr>
      </p:pic>
      <p:pic>
        <p:nvPicPr>
          <p:cNvPr id="7" name="Picture 2" descr="C:\Users\Алена\Desktop\для категории\для презентации\картинки\1523714104_prostoy-karandash-357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4024">
            <a:off x="2353640" y="3594241"/>
            <a:ext cx="4018248" cy="3777515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617220" y="2171700"/>
            <a:ext cx="868680" cy="8458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2460" y="3124200"/>
            <a:ext cx="868680" cy="8458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5320" y="4038600"/>
            <a:ext cx="868680" cy="8458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0080" y="4983480"/>
            <a:ext cx="868680" cy="8458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7220" y="1280160"/>
            <a:ext cx="868680" cy="8458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1315700" y="59893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9921240" y="60350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0675620" y="60579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1" y="523994"/>
            <a:ext cx="114071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«Нарисуй дорожку»</a:t>
            </a:r>
          </a:p>
          <a:p>
            <a:pPr marL="285750" indent="-285750" algn="ctr"/>
            <a:r>
              <a:rPr lang="ru-RU" sz="2000" dirty="0" smtClean="0">
                <a:latin typeface="+mj-lt"/>
              </a:rPr>
              <a:t>(Для зайца самую длинную, для лисы  короче чем у зайца, но длиннее волка)</a:t>
            </a:r>
          </a:p>
        </p:txBody>
      </p:sp>
      <p:pic>
        <p:nvPicPr>
          <p:cNvPr id="3074" name="Picture 2" descr="C:\Users\Алена\Desktop\для категории\для презентации\картинки\60523f44d0be - копия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" y="3222632"/>
            <a:ext cx="1508760" cy="1657978"/>
          </a:xfrm>
          <a:prstGeom prst="rect">
            <a:avLst/>
          </a:prstGeom>
          <a:noFill/>
        </p:spPr>
      </p:pic>
      <p:pic>
        <p:nvPicPr>
          <p:cNvPr id="3075" name="Picture 3" descr="C:\Users\Алена\Desktop\для категории\для презентации\картинки\лиса_DoV (9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" y="4904978"/>
            <a:ext cx="1144270" cy="1930162"/>
          </a:xfrm>
          <a:prstGeom prst="rect">
            <a:avLst/>
          </a:prstGeom>
          <a:noFill/>
        </p:spPr>
      </p:pic>
      <p:pic>
        <p:nvPicPr>
          <p:cNvPr id="3076" name="Picture 4" descr="C:\Users\Алена\Desktop\для категории\для презентации\картинки\unnamed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1582446"/>
            <a:ext cx="1143000" cy="166367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1315700" y="59893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9921240" y="60350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675620" y="60579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1" y="523994"/>
            <a:ext cx="114071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«Кто где живёт?»</a:t>
            </a:r>
          </a:p>
          <a:p>
            <a:pPr marL="285750" indent="-285750" algn="ctr"/>
            <a:r>
              <a:rPr lang="ru-RU" sz="2000" dirty="0" smtClean="0">
                <a:latin typeface="+mj-lt"/>
              </a:rPr>
              <a:t>(Жёлтый гномик живёт Выше Красного, но ниже Зеленого. Кто на каком этаже живёт?)</a:t>
            </a:r>
          </a:p>
        </p:txBody>
      </p:sp>
      <p:pic>
        <p:nvPicPr>
          <p:cNvPr id="5122" name="Picture 2" descr="C:\Users\Алена\Desktop\для категории\для презентации\картинки\gnom-3god4.jpg"/>
          <p:cNvPicPr>
            <a:picLocks noChangeAspect="1" noChangeArrowheads="1"/>
          </p:cNvPicPr>
          <p:nvPr/>
        </p:nvPicPr>
        <p:blipFill>
          <a:blip r:embed="rId2" cstate="print"/>
          <a:srcRect l="26225" t="-1408"/>
          <a:stretch>
            <a:fillRect/>
          </a:stretch>
        </p:blipFill>
        <p:spPr bwMode="auto">
          <a:xfrm flipH="1">
            <a:off x="6469380" y="3131820"/>
            <a:ext cx="4069080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989931" y="1508760"/>
            <a:ext cx="4839370" cy="4922520"/>
            <a:chOff x="989931" y="1508760"/>
            <a:chExt cx="4839370" cy="4922520"/>
          </a:xfrm>
        </p:grpSpPr>
        <p:pic>
          <p:nvPicPr>
            <p:cNvPr id="5123" name="Picture 3" descr="C:\Users\Алена\Desktop\для категории\для презентации\картинки\hello_html_m3a9ef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9931" y="1508760"/>
              <a:ext cx="4839370" cy="49225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Трапеция 7"/>
            <p:cNvSpPr/>
            <p:nvPr/>
          </p:nvSpPr>
          <p:spPr>
            <a:xfrm>
              <a:off x="1211580" y="1793132"/>
              <a:ext cx="4503420" cy="698608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11407140" y="62179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012680" y="62636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767060" y="62865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на\Desktop\для категории\для презентации\картинки\ruler-512.png"/>
          <p:cNvPicPr>
            <a:picLocks noChangeAspect="1" noChangeArrowheads="1"/>
          </p:cNvPicPr>
          <p:nvPr/>
        </p:nvPicPr>
        <p:blipFill>
          <a:blip r:embed="rId2" cstate="print"/>
          <a:srcRect t="8944" r="8033"/>
          <a:stretch>
            <a:fillRect/>
          </a:stretch>
        </p:blipFill>
        <p:spPr bwMode="auto">
          <a:xfrm rot="18921945">
            <a:off x="6267255" y="1778149"/>
            <a:ext cx="4962676" cy="4913523"/>
          </a:xfrm>
          <a:prstGeom prst="rect">
            <a:avLst/>
          </a:prstGeom>
          <a:noFill/>
        </p:spPr>
      </p:pic>
      <p:pic>
        <p:nvPicPr>
          <p:cNvPr id="13" name="Picture 2" descr="C:\Users\Алена\Desktop\для категории\для презентации\картинки\ruler-512.png"/>
          <p:cNvPicPr>
            <a:picLocks noChangeAspect="1" noChangeArrowheads="1"/>
          </p:cNvPicPr>
          <p:nvPr/>
        </p:nvPicPr>
        <p:blipFill>
          <a:blip r:embed="rId2" cstate="print"/>
          <a:srcRect t="8944" r="8033"/>
          <a:stretch>
            <a:fillRect/>
          </a:stretch>
        </p:blipFill>
        <p:spPr bwMode="auto">
          <a:xfrm rot="18921945">
            <a:off x="2225817" y="1874235"/>
            <a:ext cx="4799040" cy="4751508"/>
          </a:xfrm>
          <a:prstGeom prst="rect">
            <a:avLst/>
          </a:prstGeom>
          <a:noFill/>
        </p:spPr>
      </p:pic>
      <p:pic>
        <p:nvPicPr>
          <p:cNvPr id="16" name="Picture 3" descr="C:\Users\Алена\Desktop\для категории\для презентации\картинки\e7255.jpg"/>
          <p:cNvPicPr>
            <a:picLocks noChangeAspect="1" noChangeArrowheads="1"/>
          </p:cNvPicPr>
          <p:nvPr/>
        </p:nvPicPr>
        <p:blipFill>
          <a:blip r:embed="rId3" cstate="print"/>
          <a:srcRect l="18589" t="656" r="13177" b="4210"/>
          <a:stretch>
            <a:fillRect/>
          </a:stretch>
        </p:blipFill>
        <p:spPr bwMode="auto">
          <a:xfrm>
            <a:off x="5140821" y="2125980"/>
            <a:ext cx="3065920" cy="435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Алена\Desktop\для категории\для презентации\картинки\ruler-512.png"/>
          <p:cNvPicPr>
            <a:picLocks noChangeAspect="1" noChangeArrowheads="1"/>
          </p:cNvPicPr>
          <p:nvPr/>
        </p:nvPicPr>
        <p:blipFill>
          <a:blip r:embed="rId2" cstate="print"/>
          <a:srcRect t="8944" r="8033"/>
          <a:stretch>
            <a:fillRect/>
          </a:stretch>
        </p:blipFill>
        <p:spPr bwMode="auto">
          <a:xfrm rot="18921945">
            <a:off x="-1843098" y="1850968"/>
            <a:ext cx="4799868" cy="47523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50285" y="363974"/>
            <a:ext cx="6292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«Сколько литров воды в графине?»</a:t>
            </a:r>
          </a:p>
        </p:txBody>
      </p:sp>
      <p:pic>
        <p:nvPicPr>
          <p:cNvPr id="8" name="Picture 3" descr="C:\Users\Алена\Desktop\для категории\для презентации\картинки\e7255.jpg"/>
          <p:cNvPicPr>
            <a:picLocks noChangeAspect="1" noChangeArrowheads="1"/>
          </p:cNvPicPr>
          <p:nvPr/>
        </p:nvPicPr>
        <p:blipFill>
          <a:blip r:embed="rId3" cstate="print"/>
          <a:srcRect l="18589" t="656" r="13177" b="4210"/>
          <a:stretch>
            <a:fillRect/>
          </a:stretch>
        </p:blipFill>
        <p:spPr bwMode="auto">
          <a:xfrm>
            <a:off x="1056501" y="2148840"/>
            <a:ext cx="2966860" cy="435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669280" y="3954780"/>
            <a:ext cx="15316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80160" y="5394960"/>
            <a:ext cx="20345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Алена\Desktop\для категории\для презентации\картинки\e7255.jpg"/>
          <p:cNvPicPr>
            <a:picLocks noChangeAspect="1" noChangeArrowheads="1"/>
          </p:cNvPicPr>
          <p:nvPr/>
        </p:nvPicPr>
        <p:blipFill>
          <a:blip r:embed="rId3" cstate="print"/>
          <a:srcRect l="18589" t="656" r="13177" b="4210"/>
          <a:stretch>
            <a:fillRect/>
          </a:stretch>
        </p:blipFill>
        <p:spPr bwMode="auto">
          <a:xfrm>
            <a:off x="9179421" y="2232660"/>
            <a:ext cx="3012580" cy="435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9616440" y="4663440"/>
            <a:ext cx="1722120" cy="152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Капля 23"/>
          <p:cNvSpPr/>
          <p:nvPr/>
        </p:nvSpPr>
        <p:spPr>
          <a:xfrm rot="18990008">
            <a:off x="960119" y="5782032"/>
            <a:ext cx="891540" cy="89154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/>
          <p:cNvSpPr/>
          <p:nvPr/>
        </p:nvSpPr>
        <p:spPr>
          <a:xfrm rot="18990008">
            <a:off x="5181600" y="5782032"/>
            <a:ext cx="891540" cy="89154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/>
          <p:cNvSpPr/>
          <p:nvPr/>
        </p:nvSpPr>
        <p:spPr>
          <a:xfrm rot="18990008">
            <a:off x="9310092" y="5782032"/>
            <a:ext cx="891540" cy="89154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11612880" y="626364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10218420" y="630936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0972800" y="633222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3305" y="432554"/>
            <a:ext cx="3828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«Уравновесь весы 1»</a:t>
            </a:r>
          </a:p>
        </p:txBody>
      </p:sp>
      <p:pic>
        <p:nvPicPr>
          <p:cNvPr id="2050" name="Picture 2" descr="C:\Users\Алена\Desktop\для категории\для презентации\картинки\015.png"/>
          <p:cNvPicPr>
            <a:picLocks noChangeAspect="1" noChangeArrowheads="1"/>
          </p:cNvPicPr>
          <p:nvPr/>
        </p:nvPicPr>
        <p:blipFill>
          <a:blip r:embed="rId2" cstate="print"/>
          <a:srcRect t="20386"/>
          <a:stretch>
            <a:fillRect/>
          </a:stretch>
        </p:blipFill>
        <p:spPr bwMode="auto">
          <a:xfrm>
            <a:off x="480060" y="1257300"/>
            <a:ext cx="11407140" cy="493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452860" y="626364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058400" y="630936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812780" y="633222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на\Desktop\для категории\для презентации\картинки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" y="631902"/>
            <a:ext cx="3244215" cy="3877233"/>
          </a:xfrm>
          <a:prstGeom prst="rect">
            <a:avLst/>
          </a:prstGeom>
          <a:noFill/>
        </p:spPr>
      </p:pic>
      <p:pic>
        <p:nvPicPr>
          <p:cNvPr id="3" name="Picture 2" descr="C:\Users\Алена\Desktop\для категории\для презентации\картинки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3440" y="578562"/>
            <a:ext cx="3244215" cy="3877233"/>
          </a:xfrm>
          <a:prstGeom prst="rect">
            <a:avLst/>
          </a:prstGeom>
          <a:noFill/>
        </p:spPr>
      </p:pic>
      <p:pic>
        <p:nvPicPr>
          <p:cNvPr id="4" name="Picture 2" descr="C:\Users\Алена\Desktop\для категории\для презентации\картинки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520" y="1104342"/>
            <a:ext cx="3244215" cy="3877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93285" y="318254"/>
            <a:ext cx="3828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«Уравновесь весы 2»</a:t>
            </a:r>
          </a:p>
        </p:txBody>
      </p:sp>
      <p:pic>
        <p:nvPicPr>
          <p:cNvPr id="3075" name="Picture 3" descr="C:\Users\Алена\Desktop\для категории\для презентации\картинки\item_2430.jpg"/>
          <p:cNvPicPr>
            <a:picLocks noChangeAspect="1" noChangeArrowheads="1"/>
          </p:cNvPicPr>
          <p:nvPr/>
        </p:nvPicPr>
        <p:blipFill>
          <a:blip r:embed="rId3" cstate="print"/>
          <a:srcRect l="4350" t="52002" r="74622"/>
          <a:stretch>
            <a:fillRect/>
          </a:stretch>
        </p:blipFill>
        <p:spPr bwMode="auto">
          <a:xfrm>
            <a:off x="617220" y="2428021"/>
            <a:ext cx="617220" cy="99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лена\Desktop\для категории\для презентации\картинки\item_2430.jpg"/>
          <p:cNvPicPr>
            <a:picLocks noChangeAspect="1" noChangeArrowheads="1"/>
          </p:cNvPicPr>
          <p:nvPr/>
        </p:nvPicPr>
        <p:blipFill>
          <a:blip r:embed="rId3" cstate="print"/>
          <a:srcRect l="75650" t="52002" r="4048"/>
          <a:stretch>
            <a:fillRect/>
          </a:stretch>
        </p:blipFill>
        <p:spPr bwMode="auto">
          <a:xfrm>
            <a:off x="1097280" y="2415540"/>
            <a:ext cx="640080" cy="106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лена\Desktop\для категории\для презентации\картинки\item_2429.jpg"/>
          <p:cNvPicPr>
            <a:picLocks noChangeAspect="1" noChangeArrowheads="1"/>
          </p:cNvPicPr>
          <p:nvPr/>
        </p:nvPicPr>
        <p:blipFill>
          <a:blip r:embed="rId4" cstate="print"/>
          <a:srcRect l="28074" t="5789" r="51481" b="51263"/>
          <a:stretch>
            <a:fillRect/>
          </a:stretch>
        </p:blipFill>
        <p:spPr bwMode="auto">
          <a:xfrm>
            <a:off x="5385547" y="5280660"/>
            <a:ext cx="819598" cy="1211580"/>
          </a:xfrm>
          <a:prstGeom prst="rect">
            <a:avLst/>
          </a:prstGeom>
          <a:noFill/>
        </p:spPr>
      </p:pic>
      <p:pic>
        <p:nvPicPr>
          <p:cNvPr id="12" name="Picture 4" descr="C:\Users\Алена\Desktop\для категории\для презентации\картинки\item_2429.jpg"/>
          <p:cNvPicPr>
            <a:picLocks noChangeAspect="1" noChangeArrowheads="1"/>
          </p:cNvPicPr>
          <p:nvPr/>
        </p:nvPicPr>
        <p:blipFill>
          <a:blip r:embed="rId4" cstate="print"/>
          <a:srcRect l="4667" t="7895" r="74000" b="49158"/>
          <a:stretch>
            <a:fillRect/>
          </a:stretch>
        </p:blipFill>
        <p:spPr bwMode="auto">
          <a:xfrm>
            <a:off x="4571999" y="5326380"/>
            <a:ext cx="855233" cy="1211580"/>
          </a:xfrm>
          <a:prstGeom prst="rect">
            <a:avLst/>
          </a:prstGeom>
          <a:noFill/>
        </p:spPr>
      </p:pic>
      <p:pic>
        <p:nvPicPr>
          <p:cNvPr id="13" name="Picture 4" descr="C:\Users\Алена\Desktop\для категории\для презентации\картинки\item_2429.jpg"/>
          <p:cNvPicPr>
            <a:picLocks noChangeAspect="1" noChangeArrowheads="1"/>
          </p:cNvPicPr>
          <p:nvPr/>
        </p:nvPicPr>
        <p:blipFill>
          <a:blip r:embed="rId4" cstate="print"/>
          <a:srcRect l="52133" t="9388" r="29632" b="49749"/>
          <a:stretch>
            <a:fillRect/>
          </a:stretch>
        </p:blipFill>
        <p:spPr bwMode="auto">
          <a:xfrm>
            <a:off x="6240779" y="5303520"/>
            <a:ext cx="768319" cy="1211580"/>
          </a:xfrm>
          <a:prstGeom prst="rect">
            <a:avLst/>
          </a:prstGeom>
          <a:noFill/>
        </p:spPr>
      </p:pic>
      <p:pic>
        <p:nvPicPr>
          <p:cNvPr id="3078" name="Picture 6" descr="C:\Users\Алена\Desktop\для категории\для презентации\картинки\item_2429.jpg"/>
          <p:cNvPicPr>
            <a:picLocks noChangeAspect="1" noChangeArrowheads="1"/>
          </p:cNvPicPr>
          <p:nvPr/>
        </p:nvPicPr>
        <p:blipFill>
          <a:blip r:embed="rId4" cstate="print"/>
          <a:srcRect l="76074" t="737" r="4370" b="47474"/>
          <a:stretch>
            <a:fillRect/>
          </a:stretch>
        </p:blipFill>
        <p:spPr bwMode="auto">
          <a:xfrm>
            <a:off x="7060952" y="4983480"/>
            <a:ext cx="858644" cy="1600200"/>
          </a:xfrm>
          <a:prstGeom prst="rect">
            <a:avLst/>
          </a:prstGeom>
          <a:noFill/>
        </p:spPr>
      </p:pic>
      <p:pic>
        <p:nvPicPr>
          <p:cNvPr id="3079" name="Picture 7" descr="C:\Users\Алена\Desktop\для категории\для презентации\картинки\item_2429.jpg"/>
          <p:cNvPicPr>
            <a:picLocks noChangeAspect="1" noChangeArrowheads="1"/>
          </p:cNvPicPr>
          <p:nvPr/>
        </p:nvPicPr>
        <p:blipFill>
          <a:blip r:embed="rId4" cstate="print"/>
          <a:srcRect l="4074" t="52526" r="74593"/>
          <a:stretch>
            <a:fillRect/>
          </a:stretch>
        </p:blipFill>
        <p:spPr bwMode="auto">
          <a:xfrm>
            <a:off x="7923043" y="5074920"/>
            <a:ext cx="1001177" cy="1567815"/>
          </a:xfrm>
          <a:prstGeom prst="rect">
            <a:avLst/>
          </a:prstGeom>
          <a:noFill/>
        </p:spPr>
      </p:pic>
      <p:pic>
        <p:nvPicPr>
          <p:cNvPr id="3080" name="Picture 8" descr="C:\Users\Алена\Desktop\для категории\для презентации\картинки\item_2429.jpg"/>
          <p:cNvPicPr>
            <a:picLocks noChangeAspect="1" noChangeArrowheads="1"/>
          </p:cNvPicPr>
          <p:nvPr/>
        </p:nvPicPr>
        <p:blipFill>
          <a:blip r:embed="rId4" cstate="print"/>
          <a:srcRect l="26296" t="51263" r="47037" b="2000"/>
          <a:stretch>
            <a:fillRect/>
          </a:stretch>
        </p:blipFill>
        <p:spPr bwMode="auto">
          <a:xfrm>
            <a:off x="8869680" y="4701541"/>
            <a:ext cx="1280160" cy="197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Users\Алена\Desktop\для категории\для презентации\картинки\item_2430.jpg"/>
          <p:cNvPicPr>
            <a:picLocks noChangeAspect="1" noChangeArrowheads="1"/>
          </p:cNvPicPr>
          <p:nvPr/>
        </p:nvPicPr>
        <p:blipFill>
          <a:blip r:embed="rId3" cstate="print"/>
          <a:srcRect l="75650" t="52002" r="4048"/>
          <a:stretch>
            <a:fillRect/>
          </a:stretch>
        </p:blipFill>
        <p:spPr bwMode="auto">
          <a:xfrm>
            <a:off x="3832860" y="5276012"/>
            <a:ext cx="784860" cy="130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C:\Users\Алена\Desktop\для категории\для презентации\картинки\item_2430.jpg"/>
          <p:cNvPicPr>
            <a:picLocks noChangeAspect="1" noChangeArrowheads="1"/>
          </p:cNvPicPr>
          <p:nvPr/>
        </p:nvPicPr>
        <p:blipFill>
          <a:blip r:embed="rId3" cstate="print"/>
          <a:srcRect l="51239" t="52002" r="28459"/>
          <a:stretch>
            <a:fillRect/>
          </a:stretch>
        </p:blipFill>
        <p:spPr bwMode="auto">
          <a:xfrm>
            <a:off x="3147060" y="5382488"/>
            <a:ext cx="716280" cy="119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C:\Users\Алена\Desktop\для категории\для презентации\картинки\item_2429.jpg"/>
          <p:cNvPicPr>
            <a:picLocks noChangeAspect="1" noChangeArrowheads="1"/>
          </p:cNvPicPr>
          <p:nvPr/>
        </p:nvPicPr>
        <p:blipFill>
          <a:blip r:embed="rId4" cstate="print"/>
          <a:srcRect l="28074" t="5789" r="51481" b="51263"/>
          <a:stretch>
            <a:fillRect/>
          </a:stretch>
        </p:blipFill>
        <p:spPr bwMode="auto">
          <a:xfrm>
            <a:off x="4966447" y="2667000"/>
            <a:ext cx="819598" cy="1211580"/>
          </a:xfrm>
          <a:prstGeom prst="rect">
            <a:avLst/>
          </a:prstGeom>
          <a:noFill/>
        </p:spPr>
      </p:pic>
      <p:pic>
        <p:nvPicPr>
          <p:cNvPr id="22" name="Picture 3" descr="C:\Users\Алена\Desktop\для категории\для презентации\картинки\item_2430.jpg"/>
          <p:cNvPicPr>
            <a:picLocks noChangeAspect="1" noChangeArrowheads="1"/>
          </p:cNvPicPr>
          <p:nvPr/>
        </p:nvPicPr>
        <p:blipFill>
          <a:blip r:embed="rId3" cstate="print"/>
          <a:srcRect l="27795" t="52002" r="51903"/>
          <a:stretch>
            <a:fillRect/>
          </a:stretch>
        </p:blipFill>
        <p:spPr bwMode="auto">
          <a:xfrm>
            <a:off x="2461260" y="5494020"/>
            <a:ext cx="640080" cy="106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Алена\Desktop\для категории\для презентации\картинки\item_2430.jpg"/>
          <p:cNvPicPr>
            <a:picLocks noChangeAspect="1" noChangeArrowheads="1"/>
          </p:cNvPicPr>
          <p:nvPr/>
        </p:nvPicPr>
        <p:blipFill>
          <a:blip r:embed="rId3" cstate="print"/>
          <a:srcRect l="27795" t="52002" r="51903"/>
          <a:stretch>
            <a:fillRect/>
          </a:stretch>
        </p:blipFill>
        <p:spPr bwMode="auto">
          <a:xfrm>
            <a:off x="4503420" y="2895600"/>
            <a:ext cx="640080" cy="106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Алена\Desktop\для категории\для презентации\картинки\item_2429.jpg"/>
          <p:cNvPicPr>
            <a:picLocks noChangeAspect="1" noChangeArrowheads="1"/>
          </p:cNvPicPr>
          <p:nvPr/>
        </p:nvPicPr>
        <p:blipFill>
          <a:blip r:embed="rId4" cstate="print"/>
          <a:srcRect l="52133" t="9388" r="29632" b="49749"/>
          <a:stretch>
            <a:fillRect/>
          </a:stretch>
        </p:blipFill>
        <p:spPr bwMode="auto">
          <a:xfrm>
            <a:off x="8862059" y="2141220"/>
            <a:ext cx="768319" cy="1211580"/>
          </a:xfrm>
          <a:prstGeom prst="rect">
            <a:avLst/>
          </a:prstGeom>
          <a:noFill/>
        </p:spPr>
      </p:pic>
      <p:pic>
        <p:nvPicPr>
          <p:cNvPr id="25" name="Picture 3" descr="C:\Users\Алена\Desktop\для категории\для презентации\картинки\item_2430.jpg"/>
          <p:cNvPicPr>
            <a:picLocks noChangeAspect="1" noChangeArrowheads="1"/>
          </p:cNvPicPr>
          <p:nvPr/>
        </p:nvPicPr>
        <p:blipFill>
          <a:blip r:embed="rId3" cstate="print"/>
          <a:srcRect l="51239" t="52002" r="28459"/>
          <a:stretch>
            <a:fillRect/>
          </a:stretch>
        </p:blipFill>
        <p:spPr bwMode="auto">
          <a:xfrm>
            <a:off x="8465820" y="2220188"/>
            <a:ext cx="716280" cy="119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Управляющая кнопка: домой 22">
            <a:hlinkClick r:id="rId5" action="ppaction://hlinksldjump" highlightClick="1"/>
          </p:cNvPr>
          <p:cNvSpPr/>
          <p:nvPr/>
        </p:nvSpPr>
        <p:spPr>
          <a:xfrm>
            <a:off x="11544300" y="62179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зад 27">
            <a:hlinkClick r:id="" action="ppaction://hlinkshowjump?jump=previousslide" highlightClick="1"/>
          </p:cNvPr>
          <p:cNvSpPr/>
          <p:nvPr/>
        </p:nvSpPr>
        <p:spPr>
          <a:xfrm>
            <a:off x="10789920" y="62636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4480560" y="297180"/>
            <a:ext cx="3200400" cy="2057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Количество и счёт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8450580" y="1089660"/>
            <a:ext cx="3200400" cy="2057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Величина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723900" y="998220"/>
            <a:ext cx="3200400" cy="2057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914400" y="4251960"/>
            <a:ext cx="4023360" cy="2057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Ориентировка в пространстве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7216140" y="4381500"/>
            <a:ext cx="4023360" cy="2057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Ориентировка во времени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6" name="Picture 4" descr="C:\Users\Алена\Desktop\для категории\для презентации\картинки\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0230" y="1828800"/>
            <a:ext cx="3969058" cy="385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985" y="351693"/>
            <a:ext cx="402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" y="1678577"/>
            <a:ext cx="11452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2" action="ppaction://hlinksldjump"/>
              </a:rPr>
              <a:t>Вставь пропущенную фигуру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3" action="ppaction://hlinksldjump"/>
              </a:rPr>
              <a:t>Соедини геометрические фигуры с геометрическими телами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4" action="ppaction://hlinksldjump"/>
              </a:rPr>
              <a:t>Закончи  ряд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11315700" y="59893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675620" y="60579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2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для категории\для презентации\109.jpg"/>
          <p:cNvPicPr>
            <a:picLocks noChangeAspect="1" noChangeArrowheads="1"/>
          </p:cNvPicPr>
          <p:nvPr/>
        </p:nvPicPr>
        <p:blipFill>
          <a:blip r:embed="rId2" cstate="print"/>
          <a:srcRect l="4053" t="4527" r="27024" b="3610"/>
          <a:stretch>
            <a:fillRect/>
          </a:stretch>
        </p:blipFill>
        <p:spPr bwMode="auto">
          <a:xfrm>
            <a:off x="3274942" y="891540"/>
            <a:ext cx="6486277" cy="573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Алена\Desktop\для категории\для презентации\109.jpg"/>
          <p:cNvPicPr>
            <a:picLocks noChangeAspect="1" noChangeArrowheads="1"/>
          </p:cNvPicPr>
          <p:nvPr/>
        </p:nvPicPr>
        <p:blipFill>
          <a:blip r:embed="rId2" cstate="print"/>
          <a:srcRect l="80999" t="73658" r="3958" b="5883"/>
          <a:stretch>
            <a:fillRect/>
          </a:stretch>
        </p:blipFill>
        <p:spPr bwMode="auto">
          <a:xfrm>
            <a:off x="1165860" y="5166360"/>
            <a:ext cx="1257300" cy="116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лена\Desktop\для категории\для презентации\109.jpg"/>
          <p:cNvPicPr>
            <a:picLocks noChangeAspect="1" noChangeArrowheads="1"/>
          </p:cNvPicPr>
          <p:nvPr/>
        </p:nvPicPr>
        <p:blipFill>
          <a:blip r:embed="rId2" cstate="print"/>
          <a:srcRect l="79449" t="8806" r="7149" b="72741"/>
          <a:stretch>
            <a:fillRect/>
          </a:stretch>
        </p:blipFill>
        <p:spPr bwMode="auto">
          <a:xfrm>
            <a:off x="1211580" y="1234440"/>
            <a:ext cx="1120140" cy="105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лена\Desktop\для категории\для презентации\109.jpg"/>
          <p:cNvPicPr>
            <a:picLocks noChangeAspect="1" noChangeArrowheads="1"/>
          </p:cNvPicPr>
          <p:nvPr/>
        </p:nvPicPr>
        <p:blipFill>
          <a:blip r:embed="rId2" cstate="print"/>
          <a:srcRect l="79996" t="30468" r="4687" b="48271"/>
          <a:stretch>
            <a:fillRect/>
          </a:stretch>
        </p:blipFill>
        <p:spPr bwMode="auto">
          <a:xfrm>
            <a:off x="1143000" y="2651760"/>
            <a:ext cx="1280160" cy="121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Алена\Desktop\для категории\для презентации\109.jpg"/>
          <p:cNvPicPr>
            <a:picLocks noChangeAspect="1" noChangeArrowheads="1"/>
          </p:cNvPicPr>
          <p:nvPr/>
        </p:nvPicPr>
        <p:blipFill>
          <a:blip r:embed="rId2" cstate="print"/>
          <a:srcRect l="81364" t="55741" r="3958" b="31423"/>
          <a:stretch>
            <a:fillRect/>
          </a:stretch>
        </p:blipFill>
        <p:spPr bwMode="auto">
          <a:xfrm>
            <a:off x="1165860" y="4183380"/>
            <a:ext cx="1226820" cy="73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67505" y="295394"/>
            <a:ext cx="5522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«Вставь пропущенную фигуру»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11452860" y="626364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0058400" y="630936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0812780" y="633222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802" y="295394"/>
            <a:ext cx="11713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«Соедини линией геометрические фигуры с геометрическими телами»</a:t>
            </a:r>
          </a:p>
        </p:txBody>
      </p:sp>
      <p:pic>
        <p:nvPicPr>
          <p:cNvPr id="4099" name="Picture 3" descr="C:\Users\Алена\Desktop\для категории\для презентации\картинки\slide-1.jpg"/>
          <p:cNvPicPr>
            <a:picLocks noChangeAspect="1" noChangeArrowheads="1"/>
          </p:cNvPicPr>
          <p:nvPr/>
        </p:nvPicPr>
        <p:blipFill>
          <a:blip r:embed="rId2" cstate="print"/>
          <a:srcRect l="3500" t="19421" r="7673"/>
          <a:stretch>
            <a:fillRect/>
          </a:stretch>
        </p:blipFill>
        <p:spPr bwMode="auto">
          <a:xfrm>
            <a:off x="2788920" y="1463040"/>
            <a:ext cx="6880860" cy="467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868680" y="1623060"/>
            <a:ext cx="1371600" cy="13258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1480" y="3314700"/>
            <a:ext cx="2217420" cy="11658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0012680" y="1805940"/>
            <a:ext cx="1531620" cy="169164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708660" y="4846320"/>
            <a:ext cx="1577340" cy="139446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058400" y="3863340"/>
            <a:ext cx="1554480" cy="1371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1452860" y="626364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0058400" y="630936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0812780" y="633222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6145" y="523994"/>
            <a:ext cx="2722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«Закончи ряд»</a:t>
            </a:r>
          </a:p>
        </p:txBody>
      </p:sp>
      <p:pic>
        <p:nvPicPr>
          <p:cNvPr id="7170" name="Picture 2" descr="C:\Users\Алена\Desktop\для категории\для презентации\картинки\Без названия.png"/>
          <p:cNvPicPr>
            <a:picLocks noChangeAspect="1" noChangeArrowheads="1"/>
          </p:cNvPicPr>
          <p:nvPr/>
        </p:nvPicPr>
        <p:blipFill>
          <a:blip r:embed="rId2" cstate="print"/>
          <a:srcRect r="41420"/>
          <a:stretch>
            <a:fillRect/>
          </a:stretch>
        </p:blipFill>
        <p:spPr bwMode="auto">
          <a:xfrm>
            <a:off x="205740" y="1737360"/>
            <a:ext cx="3269381" cy="3561729"/>
          </a:xfrm>
          <a:prstGeom prst="rect">
            <a:avLst/>
          </a:prstGeom>
          <a:noFill/>
        </p:spPr>
      </p:pic>
      <p:pic>
        <p:nvPicPr>
          <p:cNvPr id="4" name="Picture 2" descr="C:\Users\Алена\Desktop\для категории\для презентации\картинки\Без названия.png"/>
          <p:cNvPicPr>
            <a:picLocks noChangeAspect="1" noChangeArrowheads="1"/>
          </p:cNvPicPr>
          <p:nvPr/>
        </p:nvPicPr>
        <p:blipFill>
          <a:blip r:embed="rId2" cstate="print"/>
          <a:srcRect l="60354" t="214"/>
          <a:stretch>
            <a:fillRect/>
          </a:stretch>
        </p:blipFill>
        <p:spPr bwMode="auto">
          <a:xfrm>
            <a:off x="3566160" y="1737360"/>
            <a:ext cx="2212658" cy="3554109"/>
          </a:xfrm>
          <a:prstGeom prst="rect">
            <a:avLst/>
          </a:prstGeom>
          <a:noFill/>
        </p:spPr>
      </p:pic>
      <p:pic>
        <p:nvPicPr>
          <p:cNvPr id="7171" name="Picture 3" descr="C:\Users\Алена\Desktop\для категории\для презентации\картинки\2012-07-24_181624.jpg"/>
          <p:cNvPicPr>
            <a:picLocks noChangeAspect="1" noChangeArrowheads="1"/>
          </p:cNvPicPr>
          <p:nvPr/>
        </p:nvPicPr>
        <p:blipFill>
          <a:blip r:embed="rId3" cstate="print"/>
          <a:srcRect r="41309"/>
          <a:stretch>
            <a:fillRect/>
          </a:stretch>
        </p:blipFill>
        <p:spPr bwMode="auto">
          <a:xfrm>
            <a:off x="6334125" y="1688783"/>
            <a:ext cx="3152775" cy="3591877"/>
          </a:xfrm>
          <a:prstGeom prst="rect">
            <a:avLst/>
          </a:prstGeom>
          <a:noFill/>
        </p:spPr>
      </p:pic>
      <p:pic>
        <p:nvPicPr>
          <p:cNvPr id="6" name="Picture 3" descr="C:\Users\Алена\Desktop\для категории\для презентации\картинки\2012-07-24_181624.jpg"/>
          <p:cNvPicPr>
            <a:picLocks noChangeAspect="1" noChangeArrowheads="1"/>
          </p:cNvPicPr>
          <p:nvPr/>
        </p:nvPicPr>
        <p:blipFill>
          <a:blip r:embed="rId3" cstate="print"/>
          <a:srcRect l="60580"/>
          <a:stretch>
            <a:fillRect/>
          </a:stretch>
        </p:blipFill>
        <p:spPr bwMode="auto">
          <a:xfrm>
            <a:off x="9646920" y="1681163"/>
            <a:ext cx="2225040" cy="3576637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11452860" y="626364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0607040" y="630936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0" y="351693"/>
            <a:ext cx="10959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пространстве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7361"/>
            <a:ext cx="109042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smtClean="0">
                <a:hlinkClick r:id="rId2" action="ppaction://hlinksldjump"/>
              </a:rPr>
              <a:t>Рисуем крепость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3" action="ppaction://hlinksldjump"/>
              </a:rPr>
              <a:t>Графический диктант «Собака»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4" action="ppaction://hlinksldjump"/>
              </a:rPr>
              <a:t>Графический диктант «Бабочка»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5" action="ppaction://hlinksldjump"/>
              </a:rPr>
              <a:t>Лабиринты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6" action="ppaction://hlinksldjump"/>
              </a:rPr>
              <a:t>Обозначь цветом план, схему, карту, </a:t>
            </a:r>
            <a:r>
              <a:rPr lang="ru-RU" sz="3600" dirty="0" smtClean="0">
                <a:hlinkClick r:id="rId6" action="ppaction://hlinksldjump"/>
              </a:rPr>
              <a:t>маршрут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7" action="ppaction://hlinksldjump"/>
              </a:rPr>
              <a:t>Пространственные отношения «слева»</a:t>
            </a:r>
            <a:r>
              <a:rPr lang="ru-RU" sz="3600" dirty="0" smtClean="0">
                <a:hlinkClick r:id="rId7" action="ppaction://hlinksldjump"/>
              </a:rPr>
              <a:t> , «справа»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8" action="ppaction://hlinksldjump"/>
              </a:rPr>
              <a:t>«Напиши правильно»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9" action="ppaction://hlinksldjump" highlightClick="1"/>
          </p:cNvPr>
          <p:cNvSpPr/>
          <p:nvPr/>
        </p:nvSpPr>
        <p:spPr>
          <a:xfrm>
            <a:off x="11452860" y="626364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812780" y="633222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3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6145" y="318254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«Рисуем крепость»</a:t>
            </a:r>
          </a:p>
        </p:txBody>
      </p:sp>
      <p:pic>
        <p:nvPicPr>
          <p:cNvPr id="8194" name="Picture 2" descr="C:\Users\Алена\Desktop\для категории\для презентации\картинки\019389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" y="796745"/>
            <a:ext cx="10584180" cy="596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623060" y="4206240"/>
            <a:ext cx="6172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240280" y="3634740"/>
            <a:ext cx="0" cy="5715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2240280" y="3108960"/>
            <a:ext cx="1143000" cy="525780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92880" y="4175760"/>
            <a:ext cx="6172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610100" y="3604260"/>
            <a:ext cx="0" cy="5715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4610100" y="3124200"/>
            <a:ext cx="1143000" cy="525780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06140" y="3108960"/>
            <a:ext cx="22860" cy="5715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92880" y="3604260"/>
            <a:ext cx="22860" cy="5715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375660" y="3657600"/>
            <a:ext cx="647700" cy="1524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11498580" y="628650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10104120" y="633222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10858500" y="635508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6025" y="295394"/>
            <a:ext cx="5594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Графический диктант «Собака»</a:t>
            </a:r>
          </a:p>
        </p:txBody>
      </p:sp>
      <p:pic>
        <p:nvPicPr>
          <p:cNvPr id="9218" name="Picture 2" descr="C:\Users\Алена\Desktop\для категории\для презентации\картинки\58d8fa91aa37e15b0f92c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897941"/>
            <a:ext cx="7680960" cy="591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лена\Desktop\для категории\для презентации\картинки\grdiktant19.jpg"/>
          <p:cNvPicPr>
            <a:picLocks noChangeAspect="1" noChangeArrowheads="1"/>
          </p:cNvPicPr>
          <p:nvPr/>
        </p:nvPicPr>
        <p:blipFill>
          <a:blip r:embed="rId3" cstate="print"/>
          <a:srcRect l="28079" t="76972" r="23015" b="7436"/>
          <a:stretch>
            <a:fillRect/>
          </a:stretch>
        </p:blipFill>
        <p:spPr bwMode="auto">
          <a:xfrm>
            <a:off x="7703820" y="2194560"/>
            <a:ext cx="4168140" cy="267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Овал 31"/>
          <p:cNvSpPr/>
          <p:nvPr/>
        </p:nvSpPr>
        <p:spPr>
          <a:xfrm flipH="1">
            <a:off x="1074420" y="3589020"/>
            <a:ext cx="18288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1452860" y="626364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058400" y="630936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812780" y="633222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6025" y="295394"/>
            <a:ext cx="577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Графический диктант «Бабочка»</a:t>
            </a:r>
          </a:p>
        </p:txBody>
      </p:sp>
      <p:pic>
        <p:nvPicPr>
          <p:cNvPr id="9218" name="Picture 2" descr="C:\Users\Алена\Desktop\для категории\для презентации\картинки\58d8fa91aa37e15b0f92c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897941"/>
            <a:ext cx="7680960" cy="591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Овал 31"/>
          <p:cNvSpPr/>
          <p:nvPr/>
        </p:nvSpPr>
        <p:spPr>
          <a:xfrm flipH="1">
            <a:off x="3314700" y="2697480"/>
            <a:ext cx="18288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Алена\Desktop\для категории\для презентации\картинки\grdiktant16.jpg"/>
          <p:cNvPicPr>
            <a:picLocks noChangeAspect="1" noChangeArrowheads="1"/>
          </p:cNvPicPr>
          <p:nvPr/>
        </p:nvPicPr>
        <p:blipFill>
          <a:blip r:embed="rId3" cstate="print"/>
          <a:srcRect l="28412" t="74716" r="28971" b="8438"/>
          <a:stretch>
            <a:fillRect/>
          </a:stretch>
        </p:blipFill>
        <p:spPr bwMode="auto">
          <a:xfrm>
            <a:off x="7658100" y="2263140"/>
            <a:ext cx="4551998" cy="26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11452860" y="626364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0058400" y="630936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12780" y="633222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7645" y="295394"/>
            <a:ext cx="213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Лабиринты</a:t>
            </a:r>
          </a:p>
        </p:txBody>
      </p:sp>
      <p:pic>
        <p:nvPicPr>
          <p:cNvPr id="11266" name="Picture 2" descr="C:\Users\Алена\Desktop\для категории\для презентации\картинки\dc5703db662adb8be52bc489f5762b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20" y="999317"/>
            <a:ext cx="3967480" cy="541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Алена\Desktop\для категории\для презентации\картинки\89b6017c68b12480e82cd48a6fcb5a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533" y="971550"/>
            <a:ext cx="3970866" cy="536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37360" y="6328648"/>
            <a:ext cx="32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Помоги собаки найти косточку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47460" y="6321028"/>
            <a:ext cx="373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Помоги птички добраться до гнезда</a:t>
            </a:r>
            <a:endParaRPr lang="ru-RU" dirty="0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11521440" y="619506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126980" y="624078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881360" y="626364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386834"/>
            <a:ext cx="1184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Отметь желтым      цветом </a:t>
            </a:r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план</a:t>
            </a:r>
            <a:r>
              <a:rPr lang="ru-RU" sz="3200" dirty="0" smtClean="0">
                <a:latin typeface="+mj-lt"/>
              </a:rPr>
              <a:t>, </a:t>
            </a:r>
          </a:p>
          <a:p>
            <a:pPr marL="285750" indent="-285750" algn="ctr"/>
            <a:r>
              <a:rPr lang="ru-RU" sz="3200" dirty="0" smtClean="0">
                <a:latin typeface="+mj-lt"/>
              </a:rPr>
              <a:t>красным     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схему</a:t>
            </a:r>
            <a:r>
              <a:rPr lang="ru-RU" sz="3200" dirty="0" smtClean="0">
                <a:latin typeface="+mj-lt"/>
              </a:rPr>
              <a:t>, синим        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карту</a:t>
            </a:r>
            <a:r>
              <a:rPr lang="ru-RU" sz="3200" dirty="0" smtClean="0">
                <a:latin typeface="+mj-lt"/>
              </a:rPr>
              <a:t>, зеленым    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маршрут</a:t>
            </a:r>
          </a:p>
        </p:txBody>
      </p:sp>
      <p:sp>
        <p:nvSpPr>
          <p:cNvPr id="3" name="Овал 2"/>
          <p:cNvSpPr/>
          <p:nvPr/>
        </p:nvSpPr>
        <p:spPr>
          <a:xfrm>
            <a:off x="6286500" y="480060"/>
            <a:ext cx="38862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113520" y="975360"/>
            <a:ext cx="388620" cy="4114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49880" y="998220"/>
            <a:ext cx="388620" cy="4114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90260" y="929640"/>
            <a:ext cx="388620" cy="4114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Алена\Desktop\для категории\для презентации\картинки\media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260" y="1476131"/>
            <a:ext cx="3154680" cy="2425833"/>
          </a:xfrm>
          <a:prstGeom prst="rect">
            <a:avLst/>
          </a:prstGeom>
          <a:noFill/>
        </p:spPr>
      </p:pic>
      <p:pic>
        <p:nvPicPr>
          <p:cNvPr id="12291" name="Picture 3" descr="C:\Users\Алена\Desktop\для категории\для презентации\картинки\plansx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52" y="2377440"/>
            <a:ext cx="4228289" cy="3063240"/>
          </a:xfrm>
          <a:prstGeom prst="rect">
            <a:avLst/>
          </a:prstGeom>
          <a:noFill/>
        </p:spPr>
      </p:pic>
      <p:pic>
        <p:nvPicPr>
          <p:cNvPr id="12292" name="Picture 4" descr="C:\Users\Алена\Desktop\для категории\для презентации\картинки\planirovka-doma-pravila-i-sovety-po-zonirovaniyu-prostranstva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820" y="4105448"/>
            <a:ext cx="3400044" cy="2318212"/>
          </a:xfrm>
          <a:prstGeom prst="rect">
            <a:avLst/>
          </a:prstGeom>
          <a:noFill/>
        </p:spPr>
      </p:pic>
      <p:pic>
        <p:nvPicPr>
          <p:cNvPr id="12293" name="Picture 5" descr="C:\Users\Алена\Desktop\для категории\для презентации\картинки\15337415231715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4537" y="1783081"/>
            <a:ext cx="2720663" cy="4148406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794760" y="5097780"/>
            <a:ext cx="640080" cy="594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828020" y="3009900"/>
            <a:ext cx="640080" cy="594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58940" y="5524500"/>
            <a:ext cx="640080" cy="594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942320" y="5524500"/>
            <a:ext cx="640080" cy="594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6" action="ppaction://hlinksldjump" highlightClick="1"/>
          </p:cNvPr>
          <p:cNvSpPr/>
          <p:nvPr/>
        </p:nvSpPr>
        <p:spPr>
          <a:xfrm>
            <a:off x="11521440" y="63322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10126980" y="63779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0881360" y="64008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985" y="351693"/>
            <a:ext cx="402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" y="1730536"/>
            <a:ext cx="11521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hlinkClick r:id="rId2" action="ppaction://hlinksldjump"/>
              </a:rPr>
              <a:t>Сосчитай предметы на картинках и соедини их с цифрой</a:t>
            </a:r>
            <a:endParaRPr lang="ru-RU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hlinkClick r:id="rId3" action="ppaction://hlinksldjump"/>
              </a:rPr>
              <a:t>Найди пропущенные цифры. Впиши их</a:t>
            </a:r>
            <a:endParaRPr lang="ru-RU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hlinkClick r:id="rId4" action="ppaction://hlinksldjump"/>
              </a:rPr>
              <a:t>Весёлый счет</a:t>
            </a:r>
            <a:endParaRPr lang="ru-RU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hlinkClick r:id="rId5" action="ppaction://hlinksldjump"/>
              </a:rPr>
              <a:t>Нарисуй точки на грибочках</a:t>
            </a:r>
            <a:endParaRPr lang="ru-RU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hlinkClick r:id="rId6" action="ppaction://hlinksldjump"/>
              </a:rPr>
              <a:t>Расставь знаки</a:t>
            </a:r>
            <a:endParaRPr lang="ru-RU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hlinkClick r:id="rId7" action="ppaction://hlinksldjump"/>
              </a:rPr>
              <a:t>Впиши соседей</a:t>
            </a:r>
            <a:endParaRPr lang="ru-RU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hlinkClick r:id="rId8" action="ppaction://hlinksldjump"/>
              </a:rPr>
              <a:t>Кому принадлежит гараж?</a:t>
            </a:r>
            <a:endParaRPr lang="ru-RU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Управляющая кнопка: домой 3">
            <a:hlinkClick r:id="rId9" action="ppaction://hlinksldjump" highlightClick="1"/>
          </p:cNvPr>
          <p:cNvSpPr/>
          <p:nvPr/>
        </p:nvSpPr>
        <p:spPr>
          <a:xfrm>
            <a:off x="11315700" y="59893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9921240" y="60350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675620" y="60579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2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994" y="386834"/>
            <a:ext cx="101741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Пространственные понятия «слева», «справа»</a:t>
            </a:r>
          </a:p>
          <a:p>
            <a:pPr marL="285750" indent="-285750" algn="ctr"/>
            <a:r>
              <a:rPr lang="ru-RU" sz="2000" dirty="0" smtClean="0"/>
              <a:t>(Нарисуй слева от </a:t>
            </a:r>
            <a:r>
              <a:rPr lang="ru-RU" sz="2000" dirty="0" smtClean="0"/>
              <a:t>мальчика</a:t>
            </a:r>
            <a:r>
              <a:rPr lang="ru-RU" sz="2000" dirty="0" smtClean="0"/>
              <a:t> </a:t>
            </a:r>
            <a:r>
              <a:rPr lang="ru-RU" sz="2000" dirty="0" smtClean="0"/>
              <a:t>мяч</a:t>
            </a:r>
            <a:r>
              <a:rPr lang="ru-RU" sz="2000" dirty="0" smtClean="0"/>
              <a:t>, справа от девочки цветок.</a:t>
            </a:r>
          </a:p>
          <a:p>
            <a:pPr marL="285750" indent="-285750" algn="ctr"/>
            <a:r>
              <a:rPr lang="ru-RU" sz="2000" dirty="0" smtClean="0"/>
              <a:t>Проведи стрелочку от флажка к правой руке мальчика, и от шариков к левой руке девочки)</a:t>
            </a:r>
            <a:endParaRPr lang="ru-RU" sz="2000" dirty="0" smtClean="0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1521440" y="619506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126980" y="624078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881360" y="626364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лена\Desktop\для категории\для презентации\картинки\1d91004683a89e1dde90a51bf8285333.png"/>
          <p:cNvPicPr>
            <a:picLocks noChangeAspect="1" noChangeArrowheads="1"/>
          </p:cNvPicPr>
          <p:nvPr/>
        </p:nvPicPr>
        <p:blipFill>
          <a:blip r:embed="rId3" cstate="print"/>
          <a:srcRect r="46522"/>
          <a:stretch>
            <a:fillRect/>
          </a:stretch>
        </p:blipFill>
        <p:spPr bwMode="auto">
          <a:xfrm>
            <a:off x="2103121" y="2679066"/>
            <a:ext cx="2148840" cy="3831876"/>
          </a:xfrm>
          <a:prstGeom prst="rect">
            <a:avLst/>
          </a:prstGeom>
          <a:noFill/>
        </p:spPr>
      </p:pic>
      <p:pic>
        <p:nvPicPr>
          <p:cNvPr id="14" name="Picture 2" descr="C:\Users\Алена\Desktop\для категории\для презентации\картинки\1d91004683a89e1dde90a51bf8285333.png"/>
          <p:cNvPicPr>
            <a:picLocks noChangeAspect="1" noChangeArrowheads="1"/>
          </p:cNvPicPr>
          <p:nvPr/>
        </p:nvPicPr>
        <p:blipFill>
          <a:blip r:embed="rId3" cstate="print"/>
          <a:srcRect l="50580"/>
          <a:stretch>
            <a:fillRect/>
          </a:stretch>
        </p:blipFill>
        <p:spPr bwMode="auto">
          <a:xfrm>
            <a:off x="6817134" y="2808605"/>
            <a:ext cx="2252549" cy="3912235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 rot="20855736">
            <a:off x="330376" y="1743151"/>
            <a:ext cx="1180039" cy="1602698"/>
            <a:chOff x="4434840" y="1828800"/>
            <a:chExt cx="1485900" cy="19888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829300" y="1828800"/>
              <a:ext cx="91440" cy="19888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434840" y="1874520"/>
              <a:ext cx="1394460" cy="800100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 descr="C:\Users\Алена\Desktop\для категории\для презентации\картинки\vozdushnyye-sha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2069">
            <a:off x="10344938" y="1474136"/>
            <a:ext cx="1573816" cy="235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4705" y="295394"/>
            <a:ext cx="392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«Напиши правильно»</a:t>
            </a:r>
            <a:endParaRPr lang="ru-RU" sz="3200" dirty="0" smtClean="0">
              <a:latin typeface="+mj-lt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1521440" y="619506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721340" y="624078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40180" y="1051560"/>
            <a:ext cx="948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начале напиши букву «М», в конце букву «Ц</a:t>
            </a:r>
            <a:r>
              <a:rPr lang="ru-RU" sz="2400" dirty="0" smtClean="0"/>
              <a:t>», в </a:t>
            </a:r>
            <a:r>
              <a:rPr lang="ru-RU" sz="2400" dirty="0" smtClean="0"/>
              <a:t>середине букву «О», после «О» - букву «Д</a:t>
            </a:r>
            <a:r>
              <a:rPr lang="ru-RU" sz="2400" dirty="0" smtClean="0"/>
              <a:t>», перед </a:t>
            </a:r>
            <a:r>
              <a:rPr lang="ru-RU" sz="2400" dirty="0" smtClean="0"/>
              <a:t>«Ц» – букву «Е», рядом с «М» – «О», </a:t>
            </a:r>
            <a:r>
              <a:rPr lang="ru-RU" sz="2400" dirty="0" smtClean="0"/>
              <a:t>а за </a:t>
            </a:r>
            <a:r>
              <a:rPr lang="ru-RU" sz="2400" dirty="0" smtClean="0"/>
              <a:t>«О» - букву «Л».</a:t>
            </a:r>
            <a:endParaRPr lang="ru-RU" sz="2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43000" y="4137660"/>
            <a:ext cx="1280160" cy="22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598420" y="4130040"/>
            <a:ext cx="1280160" cy="22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061460" y="4152900"/>
            <a:ext cx="1280160" cy="22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16880" y="4145280"/>
            <a:ext cx="1280160" cy="22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987540" y="4130040"/>
            <a:ext cx="1280160" cy="22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442960" y="4122420"/>
            <a:ext cx="1280160" cy="22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875520" y="4091940"/>
            <a:ext cx="1280160" cy="22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1" y="351693"/>
            <a:ext cx="10385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во времени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6743" y="1730326"/>
            <a:ext cx="7665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2" action="ppaction://hlinksldjump"/>
              </a:rPr>
              <a:t>«Времена года»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3" action="ppaction://hlinksldjump"/>
              </a:rPr>
              <a:t>«Сколько месяцев в году?»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4" action="ppaction://hlinksldjump"/>
              </a:rPr>
              <a:t>«Живая неделя»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5" action="ppaction://hlinksldjump"/>
              </a:rPr>
              <a:t>«Части суток»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hlinkClick r:id="rId6" action="ppaction://hlinksldjump"/>
              </a:rPr>
              <a:t>«Какое время показывают часы?»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endParaRPr lang="ru-RU" sz="3600" dirty="0"/>
          </a:p>
        </p:txBody>
      </p:sp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11521440" y="619506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881360" y="626364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9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525" y="363974"/>
            <a:ext cx="112110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«Времена года»</a:t>
            </a:r>
          </a:p>
          <a:p>
            <a:pPr marL="285750" indent="-285750"/>
            <a:r>
              <a:rPr lang="ru-RU" sz="2400" dirty="0" smtClean="0"/>
              <a:t>(Сколько </a:t>
            </a:r>
            <a:r>
              <a:rPr lang="ru-RU" sz="2400" dirty="0" smtClean="0"/>
              <a:t>всего времен </a:t>
            </a:r>
            <a:r>
              <a:rPr lang="ru-RU" sz="2400" dirty="0" smtClean="0"/>
              <a:t>года? Назови их. Пронумеруй их по порядку начиная с зимы.</a:t>
            </a:r>
            <a:endParaRPr lang="ru-RU" sz="2400" dirty="0" smtClean="0">
              <a:latin typeface="+mj-lt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1521440" y="619506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126980" y="624078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881360" y="626364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E:\работа\игры и дидактический материал\времена года\весна\ejvQFSwnh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52" y="1645920"/>
            <a:ext cx="2616755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E:\работа\игры и дидактический материал\времена года\зима\Любовь Новосёлова_времена года_зима_лето_осень_зимние забавы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750" y="1668780"/>
            <a:ext cx="2557750" cy="37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работа\игры и дидактический материал\времена года\осень\0_d498c_373c5fff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381" y="1668780"/>
            <a:ext cx="2586446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работа\игры и дидактический материал\времена года\лето\Любовь Новосёлова_времена года_зима_лето_осень_зимние забавы_14.jpg"/>
          <p:cNvPicPr>
            <a:picLocks noChangeAspect="1" noChangeArrowheads="1"/>
          </p:cNvPicPr>
          <p:nvPr/>
        </p:nvPicPr>
        <p:blipFill>
          <a:blip r:embed="rId6" cstate="print"/>
          <a:srcRect t="3885"/>
          <a:stretch>
            <a:fillRect/>
          </a:stretch>
        </p:blipFill>
        <p:spPr bwMode="auto">
          <a:xfrm>
            <a:off x="9098280" y="1691640"/>
            <a:ext cx="2773680" cy="379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1417320" y="537210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75760" y="543306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33260" y="545592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50780" y="543306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1695" y="318254"/>
            <a:ext cx="48814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«Сколько месяцев в году?»</a:t>
            </a:r>
          </a:p>
          <a:p>
            <a:pPr marL="285750" indent="-285750" algn="ctr"/>
            <a:r>
              <a:rPr lang="ru-RU" sz="3200" dirty="0" smtClean="0">
                <a:latin typeface="+mj-lt"/>
              </a:rPr>
              <a:t>Назови их и пронумеруй</a:t>
            </a:r>
            <a:endParaRPr lang="ru-RU" sz="3200" dirty="0" smtClean="0">
              <a:latin typeface="+mj-lt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1521440" y="619506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126980" y="624078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881360" y="626364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1230" y="1687175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Январь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9541" y="1679555"/>
            <a:ext cx="2797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Февраль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4713" y="1656695"/>
            <a:ext cx="2753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Декабрь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6479" y="2799695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Март</a:t>
            </a:r>
            <a:endParaRPr lang="ru-RU" sz="54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51190" y="2860655"/>
            <a:ext cx="2390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Апрель</a:t>
            </a:r>
            <a:endParaRPr lang="ru-RU" sz="54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0439" y="2769215"/>
            <a:ext cx="1516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Май</a:t>
            </a:r>
            <a:endParaRPr lang="ru-RU" sz="54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7860" y="3912215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Июнь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9064" y="3973175"/>
            <a:ext cx="207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Август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61464" y="3927455"/>
            <a:ext cx="1852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Июль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9843" y="5093315"/>
            <a:ext cx="269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Октябрь</a:t>
            </a:r>
            <a:endParaRPr lang="ru-RU" sz="5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96902" y="5085695"/>
            <a:ext cx="34868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Сентябрь</a:t>
            </a:r>
            <a:endParaRPr lang="ru-RU" sz="5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91851" y="4994255"/>
            <a:ext cx="242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Ноябрь</a:t>
            </a:r>
            <a:endParaRPr lang="ru-RU" sz="5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580" y="178308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35280" y="280416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67100" y="182118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376160" y="186690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72840" y="287274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10500" y="291846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8120" y="399288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720" y="518160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802380" y="398526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505200" y="519684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03820" y="404622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498080" y="512064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35374"/>
            <a:ext cx="12192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«Живая неделя»</a:t>
            </a:r>
          </a:p>
          <a:p>
            <a:pPr marL="285750" indent="-285750" algn="ctr"/>
            <a:r>
              <a:rPr lang="ru-RU" sz="2400" dirty="0" smtClean="0"/>
              <a:t>(Сколько </a:t>
            </a:r>
            <a:r>
              <a:rPr lang="ru-RU" sz="2400" dirty="0" smtClean="0"/>
              <a:t>всего </a:t>
            </a:r>
            <a:r>
              <a:rPr lang="ru-RU" sz="2400" dirty="0" smtClean="0"/>
              <a:t>дней в недели? Назови их. Пронумеруй их по порядку. Какой день недели сегодня? Какой</a:t>
            </a:r>
            <a:r>
              <a:rPr lang="ru-RU" sz="2400" dirty="0" smtClean="0"/>
              <a:t>  день недели был вчера? Какой день недели будет завтра?)</a:t>
            </a:r>
            <a:endParaRPr lang="ru-RU" sz="2400" dirty="0" smtClean="0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1521440" y="619506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126980" y="624078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881360" y="626364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Алена\Desktop\для категории\для презентации\картинки\stihi-dni-nede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920240"/>
            <a:ext cx="4305300" cy="4305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/>
        </p:nvSpPr>
        <p:spPr>
          <a:xfrm>
            <a:off x="7246620" y="150876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95360" y="301752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115300" y="512064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126480" y="610362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71900" y="301752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30140" y="154686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06240" y="5212080"/>
            <a:ext cx="754380" cy="75438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35374"/>
            <a:ext cx="1219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«Части суток»</a:t>
            </a: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1521440" y="619506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126980" y="624078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881360" y="626364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1662" y="1066020"/>
            <a:ext cx="347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проснулось в небе солнце, </a:t>
            </a:r>
          </a:p>
          <a:p>
            <a:r>
              <a:rPr lang="ru-RU" dirty="0" smtClean="0"/>
              <a:t>Заглянуло к нам в оконце. Петушок горланит мудро, Возвещая: «Это…» (Утро)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82707" y="907759"/>
            <a:ext cx="3528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Солнце село. Свет погас. </a:t>
            </a:r>
            <a:endParaRPr lang="ru-RU" dirty="0" smtClean="0"/>
          </a:p>
          <a:p>
            <a:r>
              <a:rPr lang="ru-RU" dirty="0" smtClean="0"/>
              <a:t>Спать </a:t>
            </a:r>
            <a:r>
              <a:rPr lang="ru-RU" dirty="0" smtClean="0"/>
              <a:t>пора всем. Поздний час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Улетел уж вечер прочь,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за ним крадется. (Ночь)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7169" y="4512605"/>
            <a:ext cx="3176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День прошел. Садится солнце. Сумрак медленно крадется. Зажигайте лампы, свечи — Наступает темный. (Вечер)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23386" y="4459850"/>
            <a:ext cx="2772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Солнце в небе </a:t>
            </a:r>
            <a:r>
              <a:rPr lang="ru-RU" dirty="0" smtClean="0"/>
              <a:t>ярко </a:t>
            </a:r>
            <a:r>
              <a:rPr lang="ru-RU" dirty="0" smtClean="0"/>
              <a:t>светит На прогулку мы идём, Песни весело поём! (День)</a:t>
            </a:r>
            <a:endParaRPr lang="ru-RU" dirty="0"/>
          </a:p>
        </p:txBody>
      </p:sp>
      <p:pic>
        <p:nvPicPr>
          <p:cNvPr id="6146" name="Picture 2" descr="C:\Users\Алена\Desktop\для категории\для презентации\картинки\1067c85a29ad8adb1e60d23a85ace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769" y="1002245"/>
            <a:ext cx="4835769" cy="4898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35374"/>
            <a:ext cx="1219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3200" dirty="0" smtClean="0">
                <a:latin typeface="+mj-lt"/>
              </a:rPr>
              <a:t>«Какое время показывают часы?»</a:t>
            </a: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11521440" y="619506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672115" y="624078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656" y="1049308"/>
            <a:ext cx="1999108" cy="1999108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4978936" y="3042672"/>
            <a:ext cx="2088232" cy="720080"/>
            <a:chOff x="2555776" y="2996952"/>
            <a:chExt cx="2088232" cy="720080"/>
          </a:xfrm>
        </p:grpSpPr>
        <p:sp>
          <p:nvSpPr>
            <p:cNvPr id="16" name="TextBox 15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трелка вправо 24"/>
          <p:cNvSpPr/>
          <p:nvPr/>
        </p:nvSpPr>
        <p:spPr>
          <a:xfrm rot="16200000">
            <a:off x="5672728" y="1811681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27437">
            <a:off x="5965314" y="2176600"/>
            <a:ext cx="406799" cy="21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256" y="4007396"/>
            <a:ext cx="1999108" cy="1999108"/>
          </a:xfrm>
          <a:prstGeom prst="rect">
            <a:avLst/>
          </a:prstGeom>
          <a:noFill/>
        </p:spPr>
      </p:pic>
      <p:pic>
        <p:nvPicPr>
          <p:cNvPr id="28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240" y="1055068"/>
            <a:ext cx="1999108" cy="1999108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2060808" y="3071292"/>
            <a:ext cx="2088232" cy="720080"/>
            <a:chOff x="2555776" y="2996952"/>
            <a:chExt cx="2088232" cy="720080"/>
          </a:xfrm>
        </p:grpSpPr>
        <p:sp>
          <p:nvSpPr>
            <p:cNvPr id="30" name="TextBox 29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181964" y="6023620"/>
            <a:ext cx="2088232" cy="720080"/>
            <a:chOff x="2555776" y="2996952"/>
            <a:chExt cx="2088232" cy="720080"/>
          </a:xfrm>
        </p:grpSpPr>
        <p:sp>
          <p:nvSpPr>
            <p:cNvPr id="33" name="TextBox 32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Двойная стрелка влево/вверх 34"/>
          <p:cNvSpPr/>
          <p:nvPr/>
        </p:nvSpPr>
        <p:spPr>
          <a:xfrm>
            <a:off x="2800320" y="1559124"/>
            <a:ext cx="432048" cy="64807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6200000">
            <a:off x="2836324" y="4619465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2995964" y="5041888"/>
            <a:ext cx="406799" cy="21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616" y="4030256"/>
            <a:ext cx="1999108" cy="1999108"/>
          </a:xfrm>
          <a:prstGeom prst="rect">
            <a:avLst/>
          </a:prstGeom>
          <a:noFill/>
        </p:spPr>
      </p:pic>
      <p:grpSp>
        <p:nvGrpSpPr>
          <p:cNvPr id="39" name="Группа 38"/>
          <p:cNvGrpSpPr/>
          <p:nvPr/>
        </p:nvGrpSpPr>
        <p:grpSpPr>
          <a:xfrm>
            <a:off x="5039896" y="6023620"/>
            <a:ext cx="2088232" cy="720080"/>
            <a:chOff x="2555776" y="2996952"/>
            <a:chExt cx="2088232" cy="720080"/>
          </a:xfrm>
        </p:grpSpPr>
        <p:sp>
          <p:nvSpPr>
            <p:cNvPr id="40" name="TextBox 39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8816" y="1064548"/>
            <a:ext cx="1999108" cy="1999108"/>
          </a:xfrm>
          <a:prstGeom prst="rect">
            <a:avLst/>
          </a:prstGeom>
          <a:noFill/>
        </p:spPr>
      </p:pic>
      <p:grpSp>
        <p:nvGrpSpPr>
          <p:cNvPr id="43" name="Группа 42"/>
          <p:cNvGrpSpPr/>
          <p:nvPr/>
        </p:nvGrpSpPr>
        <p:grpSpPr>
          <a:xfrm>
            <a:off x="7783096" y="3057912"/>
            <a:ext cx="2088232" cy="720080"/>
            <a:chOff x="2555776" y="2996952"/>
            <a:chExt cx="2088232" cy="720080"/>
          </a:xfrm>
        </p:grpSpPr>
        <p:sp>
          <p:nvSpPr>
            <p:cNvPr id="44" name="TextBox 43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6" name="Picture 2" descr="C:\Users\Алена\Desktop\для категории\для презентации\depositphotos_35178103-stock-photo-watch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096" y="4036348"/>
            <a:ext cx="1999108" cy="1999108"/>
          </a:xfrm>
          <a:prstGeom prst="rect">
            <a:avLst/>
          </a:prstGeom>
          <a:noFill/>
        </p:spPr>
      </p:pic>
      <p:grpSp>
        <p:nvGrpSpPr>
          <p:cNvPr id="47" name="Группа 46"/>
          <p:cNvGrpSpPr/>
          <p:nvPr/>
        </p:nvGrpSpPr>
        <p:grpSpPr>
          <a:xfrm>
            <a:off x="7737376" y="6029712"/>
            <a:ext cx="2088232" cy="720080"/>
            <a:chOff x="2555776" y="2996952"/>
            <a:chExt cx="2088232" cy="720080"/>
          </a:xfrm>
        </p:grpSpPr>
        <p:sp>
          <p:nvSpPr>
            <p:cNvPr id="48" name="TextBox 47"/>
            <p:cNvSpPr txBox="1"/>
            <p:nvPr/>
          </p:nvSpPr>
          <p:spPr>
            <a:xfrm>
              <a:off x="3419872" y="3068960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:</a:t>
              </a:r>
              <a:endParaRPr lang="ru-RU" sz="32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555776" y="2996952"/>
              <a:ext cx="208823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Стрелка вправо 50"/>
          <p:cNvSpPr/>
          <p:nvPr/>
        </p:nvSpPr>
        <p:spPr>
          <a:xfrm rot="16200000">
            <a:off x="8499748" y="1735481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1427437" flipH="1" flipV="1">
            <a:off x="8451468" y="1925307"/>
            <a:ext cx="434984" cy="238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18189249">
            <a:off x="8618694" y="4686837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352838" flipH="1" flipV="1">
            <a:off x="8372525" y="4955317"/>
            <a:ext cx="441564" cy="193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5782567" y="514032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13072515" flipH="1" flipV="1">
            <a:off x="6027052" y="4996204"/>
            <a:ext cx="441564" cy="193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60720" y="865779"/>
            <a:ext cx="554062" cy="64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9" name="Овал 8"/>
          <p:cNvSpPr/>
          <p:nvPr/>
        </p:nvSpPr>
        <p:spPr>
          <a:xfrm>
            <a:off x="5760720" y="1548166"/>
            <a:ext cx="554062" cy="64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5781198" y="2203261"/>
            <a:ext cx="554062" cy="64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5781199" y="2870293"/>
            <a:ext cx="554062" cy="64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4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81200" y="3523679"/>
            <a:ext cx="554062" cy="64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5</a:t>
            </a:r>
          </a:p>
        </p:txBody>
      </p:sp>
      <p:sp>
        <p:nvSpPr>
          <p:cNvPr id="13" name="Овал 12"/>
          <p:cNvSpPr/>
          <p:nvPr/>
        </p:nvSpPr>
        <p:spPr>
          <a:xfrm>
            <a:off x="5800310" y="4192420"/>
            <a:ext cx="534952" cy="64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6</a:t>
            </a:r>
          </a:p>
        </p:txBody>
      </p:sp>
      <p:sp>
        <p:nvSpPr>
          <p:cNvPr id="14" name="Овал 13"/>
          <p:cNvSpPr/>
          <p:nvPr/>
        </p:nvSpPr>
        <p:spPr>
          <a:xfrm>
            <a:off x="5804403" y="4861161"/>
            <a:ext cx="544501" cy="64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7</a:t>
            </a:r>
          </a:p>
        </p:txBody>
      </p:sp>
      <p:sp>
        <p:nvSpPr>
          <p:cNvPr id="15" name="Овал 14"/>
          <p:cNvSpPr/>
          <p:nvPr/>
        </p:nvSpPr>
        <p:spPr>
          <a:xfrm>
            <a:off x="5798942" y="5540136"/>
            <a:ext cx="563615" cy="64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8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85295" y="6208876"/>
            <a:ext cx="611387" cy="649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9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34" t="4267" r="38418" b="67363"/>
          <a:stretch/>
        </p:blipFill>
        <p:spPr>
          <a:xfrm>
            <a:off x="1623060" y="5084858"/>
            <a:ext cx="1623060" cy="1178782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68" t="36616" r="10284" b="35125"/>
          <a:stretch/>
        </p:blipFill>
        <p:spPr>
          <a:xfrm>
            <a:off x="8321040" y="2357272"/>
            <a:ext cx="1842070" cy="1189185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58" t="3104" r="2657" b="53860"/>
          <a:stretch/>
        </p:blipFill>
        <p:spPr>
          <a:xfrm>
            <a:off x="8275319" y="933157"/>
            <a:ext cx="1874521" cy="1284263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5" t="3357" r="52627" b="54367"/>
          <a:stretch/>
        </p:blipFill>
        <p:spPr>
          <a:xfrm>
            <a:off x="1485900" y="2318382"/>
            <a:ext cx="1842070" cy="1159151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9" t="53734" r="52985" b="3483"/>
          <a:stretch/>
        </p:blipFill>
        <p:spPr>
          <a:xfrm>
            <a:off x="1463040" y="897356"/>
            <a:ext cx="1842070" cy="1174200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1053842" y="68580"/>
            <a:ext cx="10344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«Сосчитай предметы на картинках и соедини их с цифрой»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29600" y="914400"/>
            <a:ext cx="1920240" cy="128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2560" y="838200"/>
            <a:ext cx="1920240" cy="128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55420" y="3627120"/>
            <a:ext cx="1920240" cy="128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47800" y="2247900"/>
            <a:ext cx="1920240" cy="128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70660" y="5036820"/>
            <a:ext cx="1920240" cy="128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67700" y="2301240"/>
            <a:ext cx="1920240" cy="128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67700" y="3741420"/>
            <a:ext cx="1920240" cy="128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60080" y="5196840"/>
            <a:ext cx="1920240" cy="128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485900" y="3840480"/>
            <a:ext cx="1920240" cy="967740"/>
            <a:chOff x="7879080" y="2301240"/>
            <a:chExt cx="2979420" cy="1409700"/>
          </a:xfrm>
        </p:grpSpPr>
        <p:pic>
          <p:nvPicPr>
            <p:cNvPr id="1026" name="Picture 2" descr="C:\Users\Алена\Desktop\для категории\для презентации\картинки\572ada2b500e71547f6439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10600" y="2880360"/>
              <a:ext cx="739140" cy="739140"/>
            </a:xfrm>
            <a:prstGeom prst="rect">
              <a:avLst/>
            </a:prstGeom>
            <a:noFill/>
          </p:spPr>
        </p:pic>
        <p:pic>
          <p:nvPicPr>
            <p:cNvPr id="31" name="Picture 2" descr="C:\Users\Алена\Desktop\для категории\для презентации\картинки\572ada2b500e71547f6439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0080" y="2301240"/>
              <a:ext cx="784860" cy="784860"/>
            </a:xfrm>
            <a:prstGeom prst="rect">
              <a:avLst/>
            </a:prstGeom>
            <a:noFill/>
          </p:spPr>
        </p:pic>
        <p:pic>
          <p:nvPicPr>
            <p:cNvPr id="32" name="Picture 2" descr="C:\Users\Алена\Desktop\для категории\для презентации\картинки\572ada2b500e71547f6439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53500" y="2331720"/>
              <a:ext cx="784860" cy="784860"/>
            </a:xfrm>
            <a:prstGeom prst="rect">
              <a:avLst/>
            </a:prstGeom>
            <a:noFill/>
          </p:spPr>
        </p:pic>
        <p:pic>
          <p:nvPicPr>
            <p:cNvPr id="33" name="Picture 2" descr="C:\Users\Алена\Desktop\для категории\для презентации\картинки\572ada2b500e71547f6439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7840" y="2926080"/>
              <a:ext cx="784860" cy="784860"/>
            </a:xfrm>
            <a:prstGeom prst="rect">
              <a:avLst/>
            </a:prstGeom>
            <a:noFill/>
          </p:spPr>
        </p:pic>
        <p:pic>
          <p:nvPicPr>
            <p:cNvPr id="34" name="Picture 2" descr="C:\Users\Алена\Desktop\для категории\для презентации\картинки\572ada2b500e71547f6439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16440" y="2308860"/>
              <a:ext cx="784860" cy="784860"/>
            </a:xfrm>
            <a:prstGeom prst="rect">
              <a:avLst/>
            </a:prstGeom>
            <a:noFill/>
          </p:spPr>
        </p:pic>
        <p:pic>
          <p:nvPicPr>
            <p:cNvPr id="35" name="Picture 2" descr="C:\Users\Алена\Desktop\для категории\для презентации\картинки\572ada2b500e71547f6439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79080" y="2880360"/>
              <a:ext cx="784860" cy="784860"/>
            </a:xfrm>
            <a:prstGeom prst="rect">
              <a:avLst/>
            </a:prstGeom>
            <a:noFill/>
          </p:spPr>
        </p:pic>
        <p:pic>
          <p:nvPicPr>
            <p:cNvPr id="36" name="Picture 2" descr="C:\Users\Алена\Desktop\для категории\для презентации\картинки\572ada2b500e71547f6439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73640" y="2857500"/>
              <a:ext cx="784860" cy="784860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Users\Алена\Desktop\для категории\для презентации\картинки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3618" y="3828033"/>
            <a:ext cx="277461" cy="561087"/>
          </a:xfrm>
          <a:prstGeom prst="rect">
            <a:avLst/>
          </a:prstGeom>
          <a:noFill/>
        </p:spPr>
      </p:pic>
      <p:pic>
        <p:nvPicPr>
          <p:cNvPr id="38" name="Picture 3" descr="C:\Users\Алена\Desktop\для категории\для презентации\картинки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1758" y="3820413"/>
            <a:ext cx="277461" cy="561087"/>
          </a:xfrm>
          <a:prstGeom prst="rect">
            <a:avLst/>
          </a:prstGeom>
          <a:noFill/>
        </p:spPr>
      </p:pic>
      <p:pic>
        <p:nvPicPr>
          <p:cNvPr id="39" name="Picture 3" descr="C:\Users\Алена\Desktop\для категории\для презентации\картинки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0378" y="3820413"/>
            <a:ext cx="277461" cy="561087"/>
          </a:xfrm>
          <a:prstGeom prst="rect">
            <a:avLst/>
          </a:prstGeom>
          <a:noFill/>
        </p:spPr>
      </p:pic>
      <p:pic>
        <p:nvPicPr>
          <p:cNvPr id="40" name="Picture 3" descr="C:\Users\Алена\Desktop\для категории\для презентации\картинки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76138" y="3820413"/>
            <a:ext cx="277461" cy="561087"/>
          </a:xfrm>
          <a:prstGeom prst="rect">
            <a:avLst/>
          </a:prstGeom>
          <a:noFill/>
        </p:spPr>
      </p:pic>
      <p:pic>
        <p:nvPicPr>
          <p:cNvPr id="41" name="Picture 3" descr="C:\Users\Алена\Desktop\для категории\для презентации\картинки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26658" y="3850893"/>
            <a:ext cx="277461" cy="561087"/>
          </a:xfrm>
          <a:prstGeom prst="rect">
            <a:avLst/>
          </a:prstGeom>
          <a:noFill/>
        </p:spPr>
      </p:pic>
      <p:pic>
        <p:nvPicPr>
          <p:cNvPr id="42" name="Picture 3" descr="C:\Users\Алена\Desktop\для категории\для презентации\картинки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42738" y="4361433"/>
            <a:ext cx="277461" cy="561087"/>
          </a:xfrm>
          <a:prstGeom prst="rect">
            <a:avLst/>
          </a:prstGeom>
          <a:noFill/>
        </p:spPr>
      </p:pic>
      <p:pic>
        <p:nvPicPr>
          <p:cNvPr id="43" name="Picture 3" descr="C:\Users\Алена\Desktop\для категории\для презентации\картинки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08498" y="4361433"/>
            <a:ext cx="277461" cy="561087"/>
          </a:xfrm>
          <a:prstGeom prst="rect">
            <a:avLst/>
          </a:prstGeom>
          <a:noFill/>
        </p:spPr>
      </p:pic>
      <p:pic>
        <p:nvPicPr>
          <p:cNvPr id="44" name="Picture 3" descr="C:\Users\Алена\Desktop\для категории\для презентации\картинки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6498" y="4399533"/>
            <a:ext cx="277461" cy="561087"/>
          </a:xfrm>
          <a:prstGeom prst="rect">
            <a:avLst/>
          </a:prstGeom>
          <a:noFill/>
        </p:spPr>
      </p:pic>
      <p:pic>
        <p:nvPicPr>
          <p:cNvPr id="45" name="Picture 3" descr="C:\Users\Алена\Desktop\для категории\для презентации\картинки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0918" y="4422393"/>
            <a:ext cx="277461" cy="561087"/>
          </a:xfrm>
          <a:prstGeom prst="rect">
            <a:avLst/>
          </a:prstGeom>
          <a:noFill/>
        </p:spPr>
      </p:pic>
      <p:pic>
        <p:nvPicPr>
          <p:cNvPr id="1028" name="Picture 4" descr="C:\Users\Алена\Desktop\для категории\для презентации\картинки\globu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1080" y="5265420"/>
            <a:ext cx="1138873" cy="1138873"/>
          </a:xfrm>
          <a:prstGeom prst="rect">
            <a:avLst/>
          </a:prstGeom>
          <a:noFill/>
        </p:spPr>
      </p:pic>
      <p:sp>
        <p:nvSpPr>
          <p:cNvPr id="47" name="Управляющая кнопка: домой 46">
            <a:hlinkClick r:id="rId8" action="ppaction://hlinksldjump" highlightClick="1"/>
          </p:cNvPr>
          <p:cNvSpPr/>
          <p:nvPr/>
        </p:nvSpPr>
        <p:spPr>
          <a:xfrm>
            <a:off x="11521440" y="628650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зад 47">
            <a:hlinkClick r:id="" action="ppaction://hlinkshowjump?jump=previousslide" highlightClick="1"/>
          </p:cNvPr>
          <p:cNvSpPr/>
          <p:nvPr/>
        </p:nvSpPr>
        <p:spPr>
          <a:xfrm>
            <a:off x="10126980" y="633222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10881360" y="635508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33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для категории\для презентации\картинки\0_77f5c_84af6b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140" y="879274"/>
            <a:ext cx="3314700" cy="60634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76344" y="181094"/>
            <a:ext cx="7267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«Найди пропущенные цифры. Впиши их»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920740" y="2697480"/>
            <a:ext cx="594360" cy="707886"/>
            <a:chOff x="3611880" y="3131820"/>
            <a:chExt cx="594360" cy="707886"/>
          </a:xfrm>
        </p:grpSpPr>
        <p:sp>
          <p:nvSpPr>
            <p:cNvPr id="4" name="Овал 3"/>
            <p:cNvSpPr/>
            <p:nvPr/>
          </p:nvSpPr>
          <p:spPr>
            <a:xfrm>
              <a:off x="3611880" y="3223260"/>
              <a:ext cx="594360" cy="5486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03320" y="3131820"/>
              <a:ext cx="438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913120" y="1501140"/>
            <a:ext cx="594360" cy="707886"/>
            <a:chOff x="3611880" y="3131820"/>
            <a:chExt cx="594360" cy="707886"/>
          </a:xfrm>
        </p:grpSpPr>
        <p:sp>
          <p:nvSpPr>
            <p:cNvPr id="9" name="Овал 8"/>
            <p:cNvSpPr/>
            <p:nvPr/>
          </p:nvSpPr>
          <p:spPr>
            <a:xfrm>
              <a:off x="3611880" y="3223260"/>
              <a:ext cx="594360" cy="5486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3320" y="3131820"/>
              <a:ext cx="438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35980" y="2141220"/>
            <a:ext cx="594360" cy="707886"/>
            <a:chOff x="3611880" y="3131820"/>
            <a:chExt cx="594360" cy="707886"/>
          </a:xfrm>
        </p:grpSpPr>
        <p:sp>
          <p:nvSpPr>
            <p:cNvPr id="12" name="Овал 11"/>
            <p:cNvSpPr/>
            <p:nvPr/>
          </p:nvSpPr>
          <p:spPr>
            <a:xfrm>
              <a:off x="3611880" y="3223260"/>
              <a:ext cx="594360" cy="5486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03320" y="3131820"/>
              <a:ext cx="438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867400" y="3284220"/>
            <a:ext cx="594360" cy="707886"/>
            <a:chOff x="3611880" y="3131820"/>
            <a:chExt cx="594360" cy="707886"/>
          </a:xfrm>
        </p:grpSpPr>
        <p:sp>
          <p:nvSpPr>
            <p:cNvPr id="15" name="Овал 14"/>
            <p:cNvSpPr/>
            <p:nvPr/>
          </p:nvSpPr>
          <p:spPr>
            <a:xfrm>
              <a:off x="3611880" y="3223260"/>
              <a:ext cx="594360" cy="5486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3320" y="3131820"/>
              <a:ext cx="438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867400" y="4655820"/>
            <a:ext cx="594360" cy="707886"/>
            <a:chOff x="3611880" y="3131820"/>
            <a:chExt cx="594360" cy="707886"/>
          </a:xfrm>
        </p:grpSpPr>
        <p:sp>
          <p:nvSpPr>
            <p:cNvPr id="18" name="Овал 17"/>
            <p:cNvSpPr/>
            <p:nvPr/>
          </p:nvSpPr>
          <p:spPr>
            <a:xfrm>
              <a:off x="3611880" y="3223260"/>
              <a:ext cx="594360" cy="5486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03320" y="3131820"/>
              <a:ext cx="438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  <a:endPara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859780" y="3962400"/>
            <a:ext cx="594360" cy="707886"/>
            <a:chOff x="3611880" y="3131820"/>
            <a:chExt cx="594360" cy="707886"/>
          </a:xfrm>
        </p:grpSpPr>
        <p:sp>
          <p:nvSpPr>
            <p:cNvPr id="21" name="Овал 20"/>
            <p:cNvSpPr/>
            <p:nvPr/>
          </p:nvSpPr>
          <p:spPr>
            <a:xfrm>
              <a:off x="3611880" y="3223260"/>
              <a:ext cx="594360" cy="5486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03320" y="3131820"/>
              <a:ext cx="438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905500" y="5402580"/>
            <a:ext cx="594360" cy="707886"/>
            <a:chOff x="3611880" y="3131820"/>
            <a:chExt cx="594360" cy="707886"/>
          </a:xfrm>
        </p:grpSpPr>
        <p:sp>
          <p:nvSpPr>
            <p:cNvPr id="24" name="Овал 23"/>
            <p:cNvSpPr/>
            <p:nvPr/>
          </p:nvSpPr>
          <p:spPr>
            <a:xfrm>
              <a:off x="3611880" y="3223260"/>
              <a:ext cx="594360" cy="5486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03320" y="3131820"/>
              <a:ext cx="438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  <a:endPara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905500" y="6179820"/>
            <a:ext cx="594360" cy="707886"/>
            <a:chOff x="3611880" y="3131820"/>
            <a:chExt cx="594360" cy="707886"/>
          </a:xfrm>
        </p:grpSpPr>
        <p:sp>
          <p:nvSpPr>
            <p:cNvPr id="27" name="Овал 26"/>
            <p:cNvSpPr/>
            <p:nvPr/>
          </p:nvSpPr>
          <p:spPr>
            <a:xfrm>
              <a:off x="3611880" y="3223260"/>
              <a:ext cx="594360" cy="5486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03320" y="3131820"/>
              <a:ext cx="438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0" name="Управляющая кнопка: домой 29">
            <a:hlinkClick r:id="rId3" action="ppaction://hlinksldjump" highlightClick="1"/>
          </p:cNvPr>
          <p:cNvSpPr/>
          <p:nvPr/>
        </p:nvSpPr>
        <p:spPr>
          <a:xfrm>
            <a:off x="11315700" y="598932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9921240" y="603504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10675620" y="605790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4745" y="455414"/>
            <a:ext cx="2900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«Весёлый счёт»</a:t>
            </a:r>
          </a:p>
        </p:txBody>
      </p:sp>
      <p:pic>
        <p:nvPicPr>
          <p:cNvPr id="6146" name="Picture 2" descr="C:\Users\Алена\Desktop\для категории\для презентации\картинки\fc7c598bc1e9100ee84be828f7a566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760" y="1091624"/>
            <a:ext cx="4241800" cy="570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лена\Desktop\для категории\для презентации\картинки\af62364d0d6d3a2919e176fdabcbdd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040" y="1119506"/>
            <a:ext cx="4576039" cy="557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1521440" y="624078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126980" y="628650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881360" y="630936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для категории\для презентации\aa6b857a2699b40555470b7cb11f6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" y="3284676"/>
            <a:ext cx="2209165" cy="3123744"/>
          </a:xfrm>
          <a:prstGeom prst="rect">
            <a:avLst/>
          </a:prstGeom>
          <a:noFill/>
        </p:spPr>
      </p:pic>
      <p:pic>
        <p:nvPicPr>
          <p:cNvPr id="3" name="Picture 2" descr="C:\Users\Алена\Desktop\для категории\для презентации\aa6b857a2699b40555470b7cb11f6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160" y="3277056"/>
            <a:ext cx="2209165" cy="3123744"/>
          </a:xfrm>
          <a:prstGeom prst="rect">
            <a:avLst/>
          </a:prstGeom>
          <a:noFill/>
        </p:spPr>
      </p:pic>
      <p:pic>
        <p:nvPicPr>
          <p:cNvPr id="4" name="Picture 2" descr="C:\Users\Алена\Desktop\для категории\для презентации\aa6b857a2699b40555470b7cb11f6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3277056"/>
            <a:ext cx="2209165" cy="3123744"/>
          </a:xfrm>
          <a:prstGeom prst="rect">
            <a:avLst/>
          </a:prstGeom>
          <a:noFill/>
        </p:spPr>
      </p:pic>
      <p:pic>
        <p:nvPicPr>
          <p:cNvPr id="5" name="Picture 2" descr="C:\Users\Алена\Desktop\для категории\для презентации\aa6b857a2699b40555470b7cb11f6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3277056"/>
            <a:ext cx="2209165" cy="3123744"/>
          </a:xfrm>
          <a:prstGeom prst="rect">
            <a:avLst/>
          </a:prstGeom>
          <a:noFill/>
        </p:spPr>
      </p:pic>
      <p:pic>
        <p:nvPicPr>
          <p:cNvPr id="6" name="Picture 2" descr="C:\Users\Алена\Desktop\для категории\для презентации\aa6b857a2699b40555470b7cb11f6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9935" y="3284676"/>
            <a:ext cx="2209165" cy="3123744"/>
          </a:xfrm>
          <a:prstGeom prst="rect">
            <a:avLst/>
          </a:prstGeom>
          <a:noFill/>
        </p:spPr>
      </p:pic>
      <p:sp>
        <p:nvSpPr>
          <p:cNvPr id="7" name="Десятиугольник 6"/>
          <p:cNvSpPr/>
          <p:nvPr/>
        </p:nvSpPr>
        <p:spPr>
          <a:xfrm>
            <a:off x="868680" y="173736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6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8" name="Десятиугольник 7"/>
          <p:cNvSpPr/>
          <p:nvPr/>
        </p:nvSpPr>
        <p:spPr>
          <a:xfrm>
            <a:off x="3078480" y="175260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4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9" name="Десятиугольник 8"/>
          <p:cNvSpPr/>
          <p:nvPr/>
        </p:nvSpPr>
        <p:spPr>
          <a:xfrm>
            <a:off x="5455920" y="172974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7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0" name="Десятиугольник 9"/>
          <p:cNvSpPr/>
          <p:nvPr/>
        </p:nvSpPr>
        <p:spPr>
          <a:xfrm>
            <a:off x="7810500" y="170688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3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1" name="Десятиугольник 10"/>
          <p:cNvSpPr/>
          <p:nvPr/>
        </p:nvSpPr>
        <p:spPr>
          <a:xfrm>
            <a:off x="10050780" y="1706880"/>
            <a:ext cx="1417320" cy="1234440"/>
          </a:xfrm>
          <a:prstGeom prst="dec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5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1745" y="409694"/>
            <a:ext cx="5394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«Нарисуй точки на грибочках»</a:t>
            </a: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1475720" y="624078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10081260" y="628650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0835640" y="630936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0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4745" y="455414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«Расставь знаки»</a:t>
            </a:r>
          </a:p>
        </p:txBody>
      </p:sp>
      <p:pic>
        <p:nvPicPr>
          <p:cNvPr id="5122" name="Picture 2" descr="C:\Users\Алена\Desktop\для категории\для презентации\картинки\0eee959a1efd5dbb2a2ddc79f8fa27e1.jpg"/>
          <p:cNvPicPr>
            <a:picLocks noChangeAspect="1" noChangeArrowheads="1"/>
          </p:cNvPicPr>
          <p:nvPr/>
        </p:nvPicPr>
        <p:blipFill>
          <a:blip r:embed="rId2" cstate="print"/>
          <a:srcRect l="4589" t="10771" r="5411" b="45886"/>
          <a:stretch>
            <a:fillRect/>
          </a:stretch>
        </p:blipFill>
        <p:spPr bwMode="auto">
          <a:xfrm>
            <a:off x="1368709" y="1005840"/>
            <a:ext cx="9411863" cy="543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498580" y="624078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104120" y="628650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858500" y="630936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3325" y="409694"/>
            <a:ext cx="3259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3200" dirty="0" smtClean="0">
                <a:latin typeface="+mj-lt"/>
              </a:rPr>
              <a:t>«Впиши соседей»</a:t>
            </a:r>
          </a:p>
        </p:txBody>
      </p:sp>
      <p:pic>
        <p:nvPicPr>
          <p:cNvPr id="3074" name="Picture 2" descr="C:\Users\Алена\Desktop\для категории\для презентации\картинки\img0.jpg"/>
          <p:cNvPicPr>
            <a:picLocks noChangeAspect="1" noChangeArrowheads="1"/>
          </p:cNvPicPr>
          <p:nvPr/>
        </p:nvPicPr>
        <p:blipFill>
          <a:blip r:embed="rId2" cstate="print"/>
          <a:srcRect t="23000" r="-1500"/>
          <a:stretch>
            <a:fillRect/>
          </a:stretch>
        </p:blipFill>
        <p:spPr bwMode="auto">
          <a:xfrm>
            <a:off x="1257300" y="1005840"/>
            <a:ext cx="9692640" cy="569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21440" y="6240780"/>
            <a:ext cx="571500" cy="50292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126980" y="6286500"/>
            <a:ext cx="594360" cy="4114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881360" y="6309360"/>
            <a:ext cx="525780" cy="36576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693</Words>
  <Application>Microsoft Office PowerPoint</Application>
  <PresentationFormat>Произвольный</PresentationFormat>
  <Paragraphs>150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Алена</cp:lastModifiedBy>
  <cp:revision>76</cp:revision>
  <dcterms:created xsi:type="dcterms:W3CDTF">2020-02-21T11:06:18Z</dcterms:created>
  <dcterms:modified xsi:type="dcterms:W3CDTF">2020-02-26T15:25:00Z</dcterms:modified>
</cp:coreProperties>
</file>