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4" r:id="rId10"/>
    <p:sldId id="275" r:id="rId11"/>
    <p:sldId id="263" r:id="rId12"/>
    <p:sldId id="266" r:id="rId13"/>
    <p:sldId id="267" r:id="rId14"/>
    <p:sldId id="276" r:id="rId15"/>
    <p:sldId id="277" r:id="rId16"/>
    <p:sldId id="278" r:id="rId17"/>
    <p:sldId id="279" r:id="rId18"/>
    <p:sldId id="269" r:id="rId19"/>
    <p:sldId id="28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B453-6793-4425-9484-E10E722AD00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6AF9B-CB73-4C73-B639-2EC55DDB1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6AF9B-CB73-4C73-B639-2EC55DDB1C9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3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kolekzioner.net/marki/sssr/2474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8572560" cy="6429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МБОУ </a:t>
            </a:r>
            <a:r>
              <a:rPr lang="ru-RU" dirty="0" smtClean="0">
                <a:solidFill>
                  <a:srgbClr val="002060"/>
                </a:solidFill>
              </a:rPr>
              <a:t>«Школа №3 имени Героя России Сергея Медведева»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Саяногорск, Республика Хакасия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учитель\Рабочий стол\вика\laik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759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221455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143116"/>
            <a:ext cx="4857784" cy="3786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defRPr/>
            </a:pP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defRPr/>
            </a:pP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Исследовательская работа</a:t>
            </a:r>
          </a:p>
          <a:p>
            <a:pPr algn="ctr"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«Животные –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покорители космоса»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Автор проекта:</a:t>
            </a:r>
          </a:p>
          <a:p>
            <a:pPr algn="r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ученик </a:t>
            </a:r>
            <a:r>
              <a:rPr lang="ru-RU" sz="1600" dirty="0" smtClean="0">
                <a:solidFill>
                  <a:srgbClr val="002060"/>
                </a:solidFill>
              </a:rPr>
              <a:t>7 </a:t>
            </a:r>
            <a:r>
              <a:rPr lang="ru-RU" sz="1600" dirty="0" smtClean="0">
                <a:solidFill>
                  <a:srgbClr val="002060"/>
                </a:solidFill>
              </a:rPr>
              <a:t>«Б» класса</a:t>
            </a:r>
          </a:p>
          <a:p>
            <a:pPr algn="r">
              <a:defRPr/>
            </a:pP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Паздников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Евгений Николаевич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Руководитель:</a:t>
            </a:r>
          </a:p>
          <a:p>
            <a:pPr algn="r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учитель </a:t>
            </a:r>
            <a:r>
              <a:rPr lang="ru-RU" sz="1600" dirty="0" smtClean="0">
                <a:solidFill>
                  <a:srgbClr val="002060"/>
                </a:solidFill>
              </a:rPr>
              <a:t>физики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Версткин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Сергей Анатольевич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33907" y="1700373"/>
            <a:ext cx="3931920" cy="1255574"/>
          </a:xfrm>
        </p:spPr>
        <p:txBody>
          <a:bodyPr>
            <a:noAutofit/>
          </a:bodyPr>
          <a:lstStyle/>
          <a:p>
            <a:pPr marL="0" indent="0" algn="ctr">
              <a:lnSpc>
                <a:spcPct val="220000"/>
              </a:lnSpc>
              <a:spcBef>
                <a:spcPct val="5000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Первый орбитальный полет вокруг Земли был совершен собакой по кличке </a:t>
            </a:r>
            <a:r>
              <a:rPr lang="ru-RU" sz="1800" b="1" dirty="0" smtClean="0">
                <a:solidFill>
                  <a:srgbClr val="C00000"/>
                </a:solidFill>
              </a:rPr>
              <a:t>Лайка</a:t>
            </a:r>
          </a:p>
          <a:p>
            <a:pPr marL="0" indent="0" algn="ctr">
              <a:lnSpc>
                <a:spcPct val="220000"/>
              </a:lnSpc>
              <a:spcBef>
                <a:spcPct val="5000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(22 июля 1951 г.) </a:t>
            </a:r>
          </a:p>
        </p:txBody>
      </p:sp>
      <p:pic>
        <p:nvPicPr>
          <p:cNvPr id="5" name="Объект 4" descr=" 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932238" cy="25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122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3333CC"/>
                </a:solidFill>
              </a:rPr>
              <a:t/>
            </a:r>
            <a:br>
              <a:rPr lang="ru-RU" sz="2200" dirty="0" smtClean="0">
                <a:solidFill>
                  <a:srgbClr val="3333CC"/>
                </a:solidFill>
              </a:rPr>
            </a:br>
            <a:r>
              <a:rPr lang="ru-RU" sz="2200" dirty="0" smtClean="0">
                <a:solidFill>
                  <a:srgbClr val="3333CC"/>
                </a:solidFill>
              </a:rPr>
              <a:t/>
            </a:r>
            <a:br>
              <a:rPr lang="ru-RU" sz="2200" dirty="0" smtClean="0">
                <a:solidFill>
                  <a:srgbClr val="3333CC"/>
                </a:solidFill>
              </a:rPr>
            </a:br>
            <a:r>
              <a:rPr lang="ru-RU" sz="2200" dirty="0" smtClean="0">
                <a:solidFill>
                  <a:srgbClr val="3333CC"/>
                </a:solidFill>
              </a:rPr>
              <a:t/>
            </a:r>
            <a:br>
              <a:rPr lang="ru-RU" sz="2200" dirty="0" smtClean="0">
                <a:solidFill>
                  <a:srgbClr val="3333CC"/>
                </a:solidFill>
              </a:rPr>
            </a:br>
            <a:r>
              <a:rPr lang="ru-RU" sz="2200" dirty="0" smtClean="0">
                <a:solidFill>
                  <a:srgbClr val="3333CC"/>
                </a:solidFill>
              </a:rPr>
              <a:t>«</a:t>
            </a:r>
            <a:r>
              <a:rPr lang="ru-RU" sz="2700" dirty="0" smtClean="0">
                <a:solidFill>
                  <a:srgbClr val="3333CC"/>
                </a:solidFill>
              </a:rPr>
              <a:t>Самая лохматая, самая одинокая и самая несчастная собака в мире»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122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3333CC"/>
                </a:solidFill>
              </a:rPr>
              <a:t/>
            </a:r>
            <a:br>
              <a:rPr lang="ru-RU" sz="2200" dirty="0" smtClean="0">
                <a:solidFill>
                  <a:srgbClr val="3333CC"/>
                </a:solidFill>
              </a:rPr>
            </a:br>
            <a:r>
              <a:rPr lang="ru-RU" sz="2200" dirty="0" smtClean="0">
                <a:solidFill>
                  <a:srgbClr val="3333CC"/>
                </a:solidFill>
              </a:rPr>
              <a:t/>
            </a:r>
            <a:br>
              <a:rPr lang="ru-RU" sz="2200" dirty="0" smtClean="0">
                <a:solidFill>
                  <a:srgbClr val="3333CC"/>
                </a:solidFill>
              </a:rPr>
            </a:br>
            <a:r>
              <a:rPr lang="ru-RU" sz="2200" dirty="0" smtClean="0">
                <a:solidFill>
                  <a:srgbClr val="3333CC"/>
                </a:solidFill>
              </a:rPr>
              <a:t/>
            </a:r>
            <a:br>
              <a:rPr lang="ru-RU" sz="22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Самые знаменитые собаки-космонавты –       Белка и Стрелка.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endParaRPr lang="ru-RU" dirty="0"/>
          </a:p>
        </p:txBody>
      </p:sp>
      <p:pic>
        <p:nvPicPr>
          <p:cNvPr id="3" name="Picture 5" descr="belka_strelka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552243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428736"/>
            <a:ext cx="4286280" cy="44291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C00000"/>
                </a:solidFill>
              </a:rPr>
              <a:t>Бе́лка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</a:rPr>
              <a:t>Стре́лка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– собаки-космонавты</a:t>
            </a:r>
            <a:r>
              <a:rPr lang="ru-RU" b="1" dirty="0" smtClean="0">
                <a:solidFill>
                  <a:srgbClr val="C00000"/>
                </a:solidFill>
              </a:rPr>
              <a:t> — первые животные, совершившие орбитальный космический полёт на корабле «Спутник-5</a:t>
            </a:r>
            <a:r>
              <a:rPr lang="ru-RU" b="1" dirty="0" smtClean="0">
                <a:solidFill>
                  <a:srgbClr val="C00000"/>
                </a:solidFill>
              </a:rPr>
              <a:t>», </a:t>
            </a:r>
            <a:r>
              <a:rPr lang="ru-RU" b="1" dirty="0" smtClean="0">
                <a:solidFill>
                  <a:srgbClr val="C00000"/>
                </a:solidFill>
              </a:rPr>
              <a:t>и вернувшиеся на Землю невредимыми. </a:t>
            </a:r>
            <a:r>
              <a:rPr lang="ru-RU" b="1" dirty="0" smtClean="0">
                <a:solidFill>
                  <a:srgbClr val="C00000"/>
                </a:solidFill>
              </a:rPr>
              <a:t>Полет продолжался </a:t>
            </a:r>
            <a:r>
              <a:rPr lang="ru-RU" b="1" dirty="0" smtClean="0">
                <a:solidFill>
                  <a:srgbClr val="C00000"/>
                </a:solidFill>
              </a:rPr>
              <a:t>более 25 часов, </a:t>
            </a:r>
            <a:r>
              <a:rPr lang="ru-RU" b="1" dirty="0" smtClean="0">
                <a:solidFill>
                  <a:srgbClr val="C00000"/>
                </a:solidFill>
              </a:rPr>
              <a:t>в течение которых </a:t>
            </a:r>
            <a:r>
              <a:rPr lang="ru-RU" b="1" dirty="0" smtClean="0">
                <a:solidFill>
                  <a:srgbClr val="C00000"/>
                </a:solidFill>
              </a:rPr>
              <a:t>корабль совершил 17 полных витков вокруг </a:t>
            </a:r>
            <a:r>
              <a:rPr lang="ru-RU" b="1" dirty="0" smtClean="0">
                <a:solidFill>
                  <a:srgbClr val="C00000"/>
                </a:solidFill>
              </a:rPr>
              <a:t>Земли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(19 августа 1960г.)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357298"/>
            <a:ext cx="4040476" cy="105156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3333CC"/>
                </a:solidFill>
              </a:rPr>
              <a:t>После того, как Белка и Стрелка побывали в космосе, они стали знамениты</a:t>
            </a:r>
            <a:r>
              <a:rPr lang="ru-RU" sz="2200" dirty="0" smtClean="0">
                <a:solidFill>
                  <a:srgbClr val="3333CC"/>
                </a:solidFill>
              </a:rPr>
              <a:t>.</a:t>
            </a:r>
            <a:endParaRPr lang="ru-RU" dirty="0"/>
          </a:p>
        </p:txBody>
      </p:sp>
      <p:pic>
        <p:nvPicPr>
          <p:cNvPr id="5" name="Picture 5" descr="%D0%B1%D0%B5%D0%BB%D0%BA%D0%B0%20%D0%B8%20%D1%81%D1%82%D1%80%D0%B5%D0%BB%D0%BA%D0%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857914" cy="294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9aa10d45cc03d7437f36ee9cc4654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3784597" cy="283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78581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3333CC"/>
                </a:solidFill>
              </a:rPr>
              <a:t>Марки с </a:t>
            </a:r>
            <a:r>
              <a:rPr lang="ru-RU" sz="2700" dirty="0" smtClean="0">
                <a:solidFill>
                  <a:srgbClr val="3333CC"/>
                </a:solidFill>
              </a:rPr>
              <a:t>изображениями </a:t>
            </a:r>
            <a:r>
              <a:rPr lang="ru-RU" sz="2700" dirty="0" smtClean="0">
                <a:solidFill>
                  <a:srgbClr val="3333CC"/>
                </a:solidFill>
              </a:rPr>
              <a:t>собак-космонавтов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endParaRPr lang="ru-RU" dirty="0"/>
          </a:p>
        </p:txBody>
      </p:sp>
      <p:pic>
        <p:nvPicPr>
          <p:cNvPr id="3" name="Picture 30" descr="2588-5-korabl-spun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613251"/>
            <a:ext cx="3240088" cy="23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_868f56908c517059cd6590510ca03e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264" y="1231009"/>
            <a:ext cx="200610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артинка 6 из 6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2958491" cy="20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olymp.as-club.ru/_pu/22/840744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37" y="4077072"/>
            <a:ext cx="2813137" cy="21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ilately.ru/cmsdb/article_images/images/laika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28" y="1214423"/>
            <a:ext cx="192056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Обезьяны в космосе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142984"/>
            <a:ext cx="4643470" cy="46434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   </a:t>
            </a:r>
            <a:r>
              <a:rPr lang="ru-RU" sz="1600" dirty="0" smtClean="0">
                <a:solidFill>
                  <a:srgbClr val="C00000"/>
                </a:solidFill>
              </a:rPr>
              <a:t>Наиболее близкие к человеку по физиологии обезьяны многократно запускались в орбитальные полёты как до, так и после первого полёта в космос человека.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 Всего в </a:t>
            </a:r>
            <a:r>
              <a:rPr lang="ru-RU" sz="1600" dirty="0" smtClean="0">
                <a:solidFill>
                  <a:srgbClr val="C00000"/>
                </a:solidFill>
              </a:rPr>
              <a:t>космосе побывали </a:t>
            </a:r>
            <a:r>
              <a:rPr lang="ru-RU" sz="1600" dirty="0" smtClean="0">
                <a:solidFill>
                  <a:srgbClr val="C00000"/>
                </a:solidFill>
              </a:rPr>
              <a:t>32 обезьяны, </a:t>
            </a:r>
            <a:r>
              <a:rPr lang="ru-RU" sz="1600" dirty="0" smtClean="0">
                <a:solidFill>
                  <a:srgbClr val="C00000"/>
                </a:solidFill>
              </a:rPr>
              <a:t>Как правило, у </a:t>
            </a:r>
            <a:r>
              <a:rPr lang="ru-RU" sz="1600" dirty="0" smtClean="0">
                <a:solidFill>
                  <a:srgbClr val="C00000"/>
                </a:solidFill>
              </a:rPr>
              <a:t>каждой было только по одной миссии.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 Были использованы обезьяны из нескольких видов, в том числе макаки-резусы,  макаки-</a:t>
            </a:r>
            <a:r>
              <a:rPr lang="ru-RU" sz="1600" dirty="0" err="1" smtClean="0">
                <a:solidFill>
                  <a:srgbClr val="C00000"/>
                </a:solidFill>
              </a:rPr>
              <a:t>крабоеды</a:t>
            </a:r>
            <a:r>
              <a:rPr lang="ru-RU" sz="1600" dirty="0" smtClean="0">
                <a:solidFill>
                  <a:srgbClr val="C00000"/>
                </a:solidFill>
              </a:rPr>
              <a:t> и др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 К </a:t>
            </a:r>
            <a:r>
              <a:rPr lang="ru-RU" sz="1600" dirty="0">
                <a:solidFill>
                  <a:srgbClr val="C00000"/>
                </a:solidFill>
              </a:rPr>
              <a:t>сожалению, большая часть приматов гибла во время полетов. Причины были разные: удушье, отказ парашютной системы, неудачная посадка.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" name="Рисунок 6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9184"/>
            <a:ext cx="3089409" cy="383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4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Обезьяны в космосе</a:t>
            </a:r>
            <a:endParaRPr lang="ru-RU" dirty="0"/>
          </a:p>
        </p:txBody>
      </p:sp>
      <p:pic>
        <p:nvPicPr>
          <p:cNvPr id="5" name="Picture 4" descr="12822538094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5"/>
            <a:ext cx="3357586" cy="46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1142984"/>
            <a:ext cx="4643470" cy="46434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  </a:t>
            </a:r>
            <a:r>
              <a:rPr lang="ru-RU" sz="1600" dirty="0" smtClean="0"/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Эйбл</a:t>
            </a:r>
            <a:r>
              <a:rPr lang="ru-RU" sz="1600" b="1" dirty="0" smtClean="0">
                <a:solidFill>
                  <a:srgbClr val="C00000"/>
                </a:solidFill>
              </a:rPr>
              <a:t> и </a:t>
            </a:r>
            <a:r>
              <a:rPr lang="ru-RU" sz="1600" b="1" dirty="0" smtClean="0">
                <a:solidFill>
                  <a:srgbClr val="C00000"/>
                </a:solidFill>
              </a:rPr>
              <a:t>Мисс Бейкер </a:t>
            </a:r>
            <a:r>
              <a:rPr lang="ru-RU" sz="1600" b="1" dirty="0" smtClean="0">
                <a:solidFill>
                  <a:srgbClr val="C00000"/>
                </a:solidFill>
              </a:rPr>
              <a:t>— американские шимпанзе,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28 </a:t>
            </a:r>
            <a:r>
              <a:rPr lang="ru-RU" sz="1600" b="1" dirty="0" smtClean="0">
                <a:solidFill>
                  <a:srgbClr val="C00000"/>
                </a:solidFill>
              </a:rPr>
              <a:t>мая 1959 года запущенные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 </a:t>
            </a:r>
            <a:r>
              <a:rPr lang="ru-RU" sz="1600" b="1" dirty="0" smtClean="0">
                <a:solidFill>
                  <a:srgbClr val="C00000"/>
                </a:solidFill>
              </a:rPr>
              <a:t>мыса Канаверал в космос. Благополучно приземлились.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Они </a:t>
            </a:r>
            <a:r>
              <a:rPr lang="ru-RU" sz="1600" b="1" dirty="0" smtClean="0">
                <a:solidFill>
                  <a:srgbClr val="C00000"/>
                </a:solidFill>
              </a:rPr>
              <a:t>стали первыми обезьянами, вернувшимися на Землю из космоса.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Обезьяны в космосе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76454"/>
            <a:ext cx="7672366" cy="8452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Шимпанзе </a:t>
            </a:r>
            <a:r>
              <a:rPr lang="ru-RU" sz="1600" b="1" dirty="0" err="1" smtClean="0">
                <a:solidFill>
                  <a:srgbClr val="C00000"/>
                </a:solidFill>
              </a:rPr>
              <a:t>Энос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побывал в космосе аж два раза.</a:t>
            </a:r>
          </a:p>
        </p:txBody>
      </p:sp>
      <p:pic>
        <p:nvPicPr>
          <p:cNvPr id="7" name="Рисунок 6" descr="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0191"/>
            <a:ext cx="3706118" cy="264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0191"/>
            <a:ext cx="2814756" cy="2607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9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Кошки в космосе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2858" y="4472531"/>
            <a:ext cx="8001056" cy="128588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    Кошки запускались в космос только Францией. 18 октября 1963 </a:t>
            </a:r>
            <a:r>
              <a:rPr lang="ru-RU" sz="1400" b="1" dirty="0" smtClean="0">
                <a:solidFill>
                  <a:srgbClr val="C00000"/>
                </a:solidFill>
              </a:rPr>
              <a:t>г.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</a:rPr>
              <a:t>околоземное пространство </a:t>
            </a:r>
            <a:r>
              <a:rPr lang="ru-RU" sz="1400" b="1" dirty="0" smtClean="0">
                <a:solidFill>
                  <a:srgbClr val="C00000"/>
                </a:solidFill>
              </a:rPr>
              <a:t>запущена ракета </a:t>
            </a:r>
            <a:r>
              <a:rPr lang="ru-RU" sz="1400" b="1" dirty="0" smtClean="0">
                <a:solidFill>
                  <a:srgbClr val="C00000"/>
                </a:solidFill>
              </a:rPr>
              <a:t>с кошкой на борту.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</a:rPr>
              <a:t>подготовке к этому полёту принимало участие 12 животных, главным кандидатом на полёт был кот Феликс. Он прошёл тщательную подготовку и был утвержден на полёт. Однако незадолго до запуска кот сбежал,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 </a:t>
            </a:r>
            <a:r>
              <a:rPr lang="ru-RU" sz="1400" b="1" dirty="0" smtClean="0">
                <a:solidFill>
                  <a:srgbClr val="C00000"/>
                </a:solidFill>
              </a:rPr>
              <a:t>его срочно заменили кошкой </a:t>
            </a:r>
            <a:r>
              <a:rPr lang="ru-RU" sz="1400" b="1" dirty="0" err="1" smtClean="0">
                <a:solidFill>
                  <a:srgbClr val="C00000"/>
                </a:solidFill>
              </a:rPr>
              <a:t>Фелисеттой</a:t>
            </a:r>
            <a:r>
              <a:rPr lang="ru-RU" sz="1400" b="1" dirty="0" smtClean="0">
                <a:solidFill>
                  <a:srgbClr val="C00000"/>
                </a:solidFill>
              </a:rPr>
              <a:t>. 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06" y="1197837"/>
            <a:ext cx="4649050" cy="2951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Другие покорители космоса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584632"/>
            <a:ext cx="8183880" cy="1273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1959 г. </a:t>
            </a:r>
            <a:r>
              <a:rPr lang="ru-RU" dirty="0">
                <a:solidFill>
                  <a:srgbClr val="C00000"/>
                </a:solidFill>
              </a:rPr>
              <a:t>Советский Союз запустил в космический полет вместе </a:t>
            </a:r>
            <a:r>
              <a:rPr lang="ru-RU" dirty="0" smtClean="0">
                <a:solidFill>
                  <a:srgbClr val="C00000"/>
                </a:solidFill>
              </a:rPr>
              <a:t>двух собак </a:t>
            </a:r>
            <a:r>
              <a:rPr lang="ru-RU" dirty="0">
                <a:solidFill>
                  <a:srgbClr val="C00000"/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Отважную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Снежинку) и кролика </a:t>
            </a:r>
            <a:r>
              <a:rPr lang="ru-RU" dirty="0">
                <a:solidFill>
                  <a:srgbClr val="C00000"/>
                </a:solidFill>
              </a:rPr>
              <a:t>по имени </a:t>
            </a:r>
            <a:r>
              <a:rPr lang="ru-RU" dirty="0" err="1">
                <a:solidFill>
                  <a:srgbClr val="C00000"/>
                </a:solidFill>
              </a:rPr>
              <a:t>Марфуша</a:t>
            </a:r>
            <a:r>
              <a:rPr lang="ru-RU" dirty="0">
                <a:solidFill>
                  <a:srgbClr val="C00000"/>
                </a:solidFill>
              </a:rPr>
              <a:t>. Всем трем удалось благополучно перенести полет.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325278" cy="3118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Другие покорители космоса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883874"/>
            <a:ext cx="8183880" cy="974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 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Крыса Гектор – первый французский космонавт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22 </a:t>
            </a:r>
            <a:r>
              <a:rPr lang="ru-RU" b="1" dirty="0">
                <a:solidFill>
                  <a:srgbClr val="C00000"/>
                </a:solidFill>
              </a:rPr>
              <a:t>февраля 1961 </a:t>
            </a:r>
            <a:r>
              <a:rPr lang="ru-RU" b="1" dirty="0" smtClean="0">
                <a:solidFill>
                  <a:srgbClr val="C00000"/>
                </a:solidFill>
              </a:rPr>
              <a:t>г.)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xn--b1afrd4dr4a.xn--p1ai/upload/medialibrary/ffa/ffacc8bda8fe9ab3635c370b226540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424537" cy="34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Цель исследования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Узнать, кто еще из животных, кроме собак побывал в космосе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7" descr="http://nevsedoma.com.ua/images/2009/189/9/post-3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9" y="2544727"/>
            <a:ext cx="2500329" cy="33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Черепахи-космонав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428868"/>
            <a:ext cx="5001947" cy="3331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908720"/>
            <a:ext cx="8001056" cy="1377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Итак, </a:t>
            </a:r>
            <a:r>
              <a:rPr lang="ru-RU" b="1" dirty="0" smtClean="0">
                <a:solidFill>
                  <a:srgbClr val="002060"/>
                </a:solidFill>
              </a:rPr>
              <a:t>первыми </a:t>
            </a:r>
            <a:r>
              <a:rPr lang="ru-RU" b="1" dirty="0" smtClean="0">
                <a:solidFill>
                  <a:srgbClr val="002060"/>
                </a:solidFill>
              </a:rPr>
              <a:t>животными, </a:t>
            </a:r>
            <a:r>
              <a:rPr lang="ru-RU" b="1" dirty="0" smtClean="0">
                <a:solidFill>
                  <a:srgbClr val="002060"/>
                </a:solidFill>
              </a:rPr>
              <a:t>вернувшимися </a:t>
            </a:r>
            <a:r>
              <a:rPr lang="ru-RU" b="1" dirty="0" smtClean="0">
                <a:solidFill>
                  <a:srgbClr val="002060"/>
                </a:solidFill>
              </a:rPr>
              <a:t>на Землю после полёта в </a:t>
            </a:r>
            <a:r>
              <a:rPr lang="ru-RU" b="1" dirty="0" smtClean="0">
                <a:solidFill>
                  <a:srgbClr val="002060"/>
                </a:solidFill>
              </a:rPr>
              <a:t>космос, </a:t>
            </a:r>
            <a:r>
              <a:rPr lang="ru-RU" b="1" dirty="0" smtClean="0">
                <a:solidFill>
                  <a:srgbClr val="002060"/>
                </a:solidFill>
              </a:rPr>
              <a:t>были собаки, а вот первенство в облёте Луны принадлежит черепахам!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2500306"/>
            <a:ext cx="2857520" cy="32861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Это случилось в 1968 году: в советский космический корабль Зонд-5 посадили среднеазиатских степных черепах. Выбор был обоснован тем, что им не требуется большого запаса кислорода, они могут полторы недели ничего не есть и длительное время находиться как бы в летаргическом сне.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00808"/>
            <a:ext cx="8001056" cy="4085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 smtClean="0"/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результате проведённого исследования, </a:t>
            </a:r>
            <a:r>
              <a:rPr lang="ru-RU" dirty="0" smtClean="0">
                <a:solidFill>
                  <a:srgbClr val="C00000"/>
                </a:solidFill>
              </a:rPr>
              <a:t>наша гипотеза подтвердилась: в </a:t>
            </a:r>
            <a:r>
              <a:rPr lang="ru-RU" dirty="0" smtClean="0">
                <a:solidFill>
                  <a:srgbClr val="C00000"/>
                </a:solidFill>
              </a:rPr>
              <a:t>космические полёты отправлялись не только собаки, но и другие животные: обезьяны, кошки, крысы, черепахи.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  За последние </a:t>
            </a:r>
            <a:r>
              <a:rPr lang="ru-RU" dirty="0" smtClean="0">
                <a:solidFill>
                  <a:srgbClr val="C00000"/>
                </a:solidFill>
              </a:rPr>
              <a:t>60 с небольшим лет </a:t>
            </a:r>
            <a:r>
              <a:rPr lang="ru-RU" dirty="0" smtClean="0">
                <a:solidFill>
                  <a:srgbClr val="C00000"/>
                </a:solidFill>
              </a:rPr>
              <a:t>многие животные и растения побывали в космосе. Животные живут в космосе вместе с космонавтами на борту космических станций.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станции «Мир» более 10 лет действовал биологический модуль «Природа</a:t>
            </a:r>
            <a:r>
              <a:rPr lang="ru-RU" dirty="0" smtClean="0">
                <a:solidFill>
                  <a:srgbClr val="C00000"/>
                </a:solidFill>
              </a:rPr>
              <a:t>», </a:t>
            </a:r>
            <a:r>
              <a:rPr lang="ru-RU" dirty="0" smtClean="0">
                <a:solidFill>
                  <a:srgbClr val="C00000"/>
                </a:solidFill>
              </a:rPr>
              <a:t>специально созданный для лабораторных экспериментов с животными и растениями. Здесь животные не только жили, но и успешно размножались. В специальных инкубаторах было выведено несколько поколений </a:t>
            </a:r>
            <a:r>
              <a:rPr lang="ru-RU" dirty="0" smtClean="0">
                <a:solidFill>
                  <a:srgbClr val="C00000"/>
                </a:solidFill>
              </a:rPr>
              <a:t>птиц.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Особенный интерес представляют </a:t>
            </a:r>
            <a:r>
              <a:rPr lang="ru-RU" dirty="0" smtClean="0">
                <a:solidFill>
                  <a:srgbClr val="C00000"/>
                </a:solidFill>
              </a:rPr>
              <a:t>растения, выращиваемые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космосе. </a:t>
            </a:r>
          </a:p>
          <a:p>
            <a:pPr algn="just"/>
            <a:r>
              <a:rPr lang="ru-RU" dirty="0" smtClean="0"/>
              <a:t>  </a:t>
            </a:r>
          </a:p>
          <a:p>
            <a:pPr algn="just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2778" y="2285992"/>
            <a:ext cx="96467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ВНИМАНИЕ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pPr algn="ctr"/>
            <a:r>
              <a:rPr lang="ru-RU" u="sng" dirty="0" smtClean="0"/>
              <a:t>Задачи </a:t>
            </a:r>
            <a:r>
              <a:rPr lang="ru-RU" u="sng" dirty="0" smtClean="0"/>
              <a:t>исследования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85926"/>
            <a:ext cx="7858180" cy="3929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sz="2000" i="1" dirty="0" smtClean="0">
                <a:latin typeface="Bookman Old Style" pitchFamily="18" charset="0"/>
              </a:rPr>
              <a:t>Собрать и изучить материалы  из различных источников о собаках и других животных, которые побывали в </a:t>
            </a:r>
            <a:r>
              <a:rPr lang="ru-RU" sz="2000" i="1" dirty="0" smtClean="0">
                <a:latin typeface="Bookman Old Style" pitchFamily="18" charset="0"/>
              </a:rPr>
              <a:t>космосе;</a:t>
            </a:r>
            <a:endParaRPr lang="ru-RU" sz="2000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   Проанализировать и систематизировать полученные </a:t>
            </a:r>
            <a:r>
              <a:rPr lang="ru-RU" sz="2000" i="1" dirty="0" smtClean="0">
                <a:latin typeface="Bookman Old Style" pitchFamily="18" charset="0"/>
              </a:rPr>
              <a:t>данные;</a:t>
            </a:r>
            <a:endParaRPr lang="ru-RU" sz="2000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   Сделать </a:t>
            </a:r>
            <a:r>
              <a:rPr lang="ru-RU" sz="2000" i="1" dirty="0" smtClean="0">
                <a:latin typeface="Bookman Old Style" pitchFamily="18" charset="0"/>
              </a:rPr>
              <a:t>выводы;</a:t>
            </a:r>
            <a:endParaRPr lang="ru-RU" sz="2000" i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i="1" dirty="0" smtClean="0">
                <a:latin typeface="Bookman Old Style" pitchFamily="18" charset="0"/>
              </a:rPr>
              <a:t>   Оформить исследование в виде презентации</a:t>
            </a:r>
          </a:p>
        </p:txBody>
      </p:sp>
      <p:pic>
        <p:nvPicPr>
          <p:cNvPr id="12290" name="Picture 2" descr="Анимашки Книг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286256"/>
            <a:ext cx="13049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7939112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Гипотеза: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1643050"/>
            <a:ext cx="3357586" cy="40108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Возможно, что собаки - не единственные животные, побывавшие в космосе. </a:t>
            </a:r>
            <a:r>
              <a:rPr lang="ru-RU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Тогда кто ещё?</a:t>
            </a:r>
          </a:p>
          <a:p>
            <a:endParaRPr lang="ru-RU" dirty="0"/>
          </a:p>
        </p:txBody>
      </p:sp>
      <p:pic>
        <p:nvPicPr>
          <p:cNvPr id="6" name="Picture 6" descr="9448088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786322"/>
            <a:ext cx="1062022" cy="105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1.safereactor.cc/pics/comment/%D0%AE%D1%80%D0%B8%D0%B9-%D0%90%D0%BB%D0%B5%D0%BA%D1%81%D0%B5%D0%B5%D0%B2%D0%B8%D1%87-%D0%93%D0%B0%D0%B3%D0%B0%D1%80%D0%B8%D0%BD-%D0%9E%D0%B1%D1%89%D0%B5%D1%81%D1%82%D0%B2%D0%B5%D0%BD%D0%BD%D1%8B%D0%B5-%D0%B4%D0%B5%D1%8F%D1%82%D0%B5%D0%BB%D0%B8-%D0%97%D0%BD%D0%B0%D0%BC%D0%B5%D0%BD%D0%B8%D1%82%D0%BE%D1%81%D1%82%D0%B8-%D0%B4%D0%B5%D0%BD%D1%8C-%D0%BA%D0%BE%D1%81%D0%BC%D0%BE%D0%BD%D0%B0%D0%B2%D1%82%D0%B8%D0%BA%D0%B8-2941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95" y="1916832"/>
            <a:ext cx="3568315" cy="363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7939112" cy="538146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Актуальность </a:t>
            </a:r>
            <a:r>
              <a:rPr lang="ru-RU" sz="2800" u="sng" dirty="0" smtClean="0"/>
              <a:t>исследования</a:t>
            </a:r>
            <a:endParaRPr lang="ru-RU" sz="28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071546"/>
            <a:ext cx="7939175" cy="15001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Люди всегда стремились к чему-то новому, неизведанному. Им всегда было интересно знать, есть ли еще где-то разумные существа. Возможно, в будущем люди смогут жить и на других планетах. Но для того, чтобы осуществить это, нужно как можно больше узнать о влиянии условий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космических перелетов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 живые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организмы.</a:t>
            </a:r>
            <a:endParaRPr lang="ru-RU" sz="1800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Анимашки про компьютеры, анимированные картинки компьютеров | Smayls.r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30" y="2589664"/>
            <a:ext cx="3138595" cy="351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1354" y="607198"/>
            <a:ext cx="4903432" cy="257176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До выхода человека в космос (в 1961 году) полёты животных имели цель проверить, могут ли будущие космонавты выжить после полёта, и если да, то как полёт может сказаться на их здоровье. </a:t>
            </a:r>
            <a:b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В космосе нет воздуха,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которым можно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дышать, там нет воды,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 тем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более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там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нет еды. Всё это загружается в космический корабль на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Земле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 расходуется в полёте по особому регламенту. В космосе ничего нет, кроме пустоты и солнечного света.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Содержимое 4" descr="Собаки-космонавты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5" y="571480"/>
            <a:ext cx="2857520" cy="2643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3191647"/>
            <a:ext cx="7168880" cy="24288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Именно свет питает космический корабль через солнечные батареи. Следовательно, космический корабль – это сложная техническая система. И, прежде, чем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отправить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человека, технику надо проверить.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Животных для нужд космонавтики стали использовать очень рано.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время люди ещё очень мало знали о космосе, а космические аппараты ещё не умели возвращать с орбиты. 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6766" cy="857256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1800" dirty="0" smtClean="0">
                <a:solidFill>
                  <a:srgbClr val="003399"/>
                </a:solidFill>
              </a:rPr>
              <a:t>Первыми в космосе побывали насекомые </a:t>
            </a:r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endParaRPr lang="ru-RU" dirty="0"/>
          </a:p>
        </p:txBody>
      </p:sp>
      <p:pic>
        <p:nvPicPr>
          <p:cNvPr id="7" name="Рисунок 6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050155" cy="3156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4941168"/>
            <a:ext cx="8186766" cy="857256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/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5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600" dirty="0">
                <a:solidFill>
                  <a:schemeClr val="accent4">
                    <a:lumMod val="75000"/>
                  </a:schemeClr>
                </a:solidFill>
                <a:effectLst/>
              </a:rPr>
              <a:t>20 февраля 1947 </a:t>
            </a:r>
            <a:r>
              <a:rPr lang="ru-RU" sz="5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г. - совершен </a:t>
            </a:r>
            <a:r>
              <a:rPr lang="ru-RU" sz="5600" dirty="0">
                <a:solidFill>
                  <a:schemeClr val="accent4">
                    <a:lumMod val="75000"/>
                  </a:schemeClr>
                </a:solidFill>
                <a:effectLst/>
              </a:rPr>
              <a:t>суборбитальный </a:t>
            </a:r>
            <a:r>
              <a:rPr lang="ru-RU" sz="5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полет летательного аппарата США, на борту которого находилась </a:t>
            </a:r>
            <a:r>
              <a:rPr lang="ru-RU" sz="5600" dirty="0">
                <a:solidFill>
                  <a:schemeClr val="accent4">
                    <a:lumMod val="75000"/>
                  </a:schemeClr>
                </a:solidFill>
                <a:effectLst/>
              </a:rPr>
              <a:t>капсула с живыми </a:t>
            </a:r>
            <a:r>
              <a:rPr lang="ru-RU" sz="5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дрозофилами. Все </a:t>
            </a:r>
            <a:r>
              <a:rPr lang="ru-RU" sz="5600" dirty="0">
                <a:solidFill>
                  <a:schemeClr val="accent4">
                    <a:lumMod val="75000"/>
                  </a:schemeClr>
                </a:solidFill>
                <a:effectLst/>
              </a:rPr>
              <a:t>мушки отлично перенесли </a:t>
            </a:r>
            <a:r>
              <a:rPr lang="ru-RU" sz="56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полет и успешно приземлились с помощью парашюта.</a:t>
            </a:r>
            <a:endParaRPr lang="ru-RU" sz="560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7939112" cy="466708"/>
          </a:xfrm>
        </p:spPr>
        <p:txBody>
          <a:bodyPr/>
          <a:lstStyle/>
          <a:p>
            <a:pPr algn="ctr"/>
            <a:r>
              <a:rPr lang="ru-RU" u="sng" dirty="0" smtClean="0"/>
              <a:t>Собаки в космосе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72775" y="3645024"/>
            <a:ext cx="7683062" cy="20162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 smtClean="0">
                <a:solidFill>
                  <a:srgbClr val="C00000"/>
                </a:solidFill>
              </a:rPr>
              <a:t>экспериментальных запусков с целью подтверждения безопасности космических полётов предлагались мыши, крысы, собаки и  обезьяны, но выбор пал на собак, так как они лучше поддаются </a:t>
            </a:r>
            <a:r>
              <a:rPr lang="ru-RU" dirty="0" smtClean="0">
                <a:solidFill>
                  <a:srgbClr val="C00000"/>
                </a:solidFill>
              </a:rPr>
              <a:t>дрессировке </a:t>
            </a:r>
            <a:r>
              <a:rPr lang="ru-RU" dirty="0" smtClean="0">
                <a:solidFill>
                  <a:srgbClr val="C00000"/>
                </a:solidFill>
              </a:rPr>
              <a:t>и более спокойны, чем обезьяны.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В </a:t>
            </a:r>
            <a:r>
              <a:rPr lang="ru-RU" dirty="0" smtClean="0">
                <a:solidFill>
                  <a:srgbClr val="C00000"/>
                </a:solidFill>
              </a:rPr>
              <a:t>конце 1948 года по инициативе Сергея Павловича Королёва началась работа по проведению полетов животных на ракетах. Исследования проводились на полигоне Капустин Яр. В головную часть ракеты, которая отделялась и опускалась на парашюте, помещали контейнер с животными и научными приборами. Максимальная высота подъема составила 470 м.</a:t>
            </a:r>
          </a:p>
          <a:p>
            <a:endParaRPr lang="ru-RU" dirty="0"/>
          </a:p>
        </p:txBody>
      </p:sp>
      <p:pic>
        <p:nvPicPr>
          <p:cNvPr id="8" name="Объект 7" descr=" 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4" y="1268760"/>
            <a:ext cx="4032448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931920" cy="1255574"/>
          </a:xfrm>
        </p:spPr>
        <p:txBody>
          <a:bodyPr>
            <a:noAutofit/>
          </a:bodyPr>
          <a:lstStyle/>
          <a:p>
            <a:pPr marL="0" indent="0" algn="ctr">
              <a:lnSpc>
                <a:spcPct val="220000"/>
              </a:lnSpc>
              <a:spcBef>
                <a:spcPct val="50000"/>
              </a:spcBef>
              <a:buNone/>
            </a:pPr>
            <a:r>
              <a:rPr lang="ru-RU" sz="1600" b="1" dirty="0">
                <a:solidFill>
                  <a:srgbClr val="C00000"/>
                </a:solidFill>
              </a:rPr>
              <a:t>Первыми живыми существами, совершившими полет в верхние слои атмосферы, стали собаки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220000"/>
              </a:lnSpc>
              <a:spcBef>
                <a:spcPct val="5000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</a:t>
            </a:r>
            <a:r>
              <a:rPr lang="ru-RU" sz="1600" b="1" dirty="0">
                <a:solidFill>
                  <a:srgbClr val="C00000"/>
                </a:solidFill>
              </a:rPr>
              <a:t>кличками </a:t>
            </a:r>
            <a:r>
              <a:rPr lang="ru-RU" sz="1600" b="1" dirty="0" err="1">
                <a:solidFill>
                  <a:srgbClr val="C00000"/>
                </a:solidFill>
              </a:rPr>
              <a:t>Дезик</a:t>
            </a:r>
            <a:r>
              <a:rPr lang="ru-RU" sz="1600" b="1" dirty="0">
                <a:solidFill>
                  <a:srgbClr val="C00000"/>
                </a:solidFill>
              </a:rPr>
              <a:t> и </a:t>
            </a:r>
            <a:r>
              <a:rPr lang="ru-RU" sz="1600" b="1" dirty="0" smtClean="0">
                <a:solidFill>
                  <a:srgbClr val="C00000"/>
                </a:solidFill>
              </a:rPr>
              <a:t>Цыган </a:t>
            </a:r>
          </a:p>
          <a:p>
            <a:pPr marL="0" indent="0" algn="ctr">
              <a:lnSpc>
                <a:spcPct val="220000"/>
              </a:lnSpc>
              <a:spcBef>
                <a:spcPct val="5000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(22 </a:t>
            </a:r>
            <a:r>
              <a:rPr lang="ru-RU" sz="1600" b="1" dirty="0">
                <a:solidFill>
                  <a:srgbClr val="C00000"/>
                </a:solidFill>
              </a:rPr>
              <a:t>июля 1951 </a:t>
            </a:r>
            <a:r>
              <a:rPr lang="ru-RU" sz="1600" b="1" dirty="0" smtClean="0">
                <a:solidFill>
                  <a:srgbClr val="C00000"/>
                </a:solidFill>
              </a:rPr>
              <a:t>г.)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 descr="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493992" cy="438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7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473</TotalTime>
  <Words>874</Words>
  <Application>Microsoft Office PowerPoint</Application>
  <PresentationFormat>Экран (4:3)</PresentationFormat>
  <Paragraphs>85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Verdana</vt:lpstr>
      <vt:lpstr>Wingdings</vt:lpstr>
      <vt:lpstr>Wingdings 2</vt:lpstr>
      <vt:lpstr>Аспект</vt:lpstr>
      <vt:lpstr>Презентация PowerPoint</vt:lpstr>
      <vt:lpstr>Цель исследования   Узнать, кто еще из животных, кроме собак побывал в космосе </vt:lpstr>
      <vt:lpstr>Задачи исследования</vt:lpstr>
      <vt:lpstr>Гипотеза:</vt:lpstr>
      <vt:lpstr>Актуальность исследования</vt:lpstr>
      <vt:lpstr>   До выхода человека в космос (в 1961 году) полёты животных имели цель проверить, могут ли будущие космонавты выжить после полёта, и если да, то как полёт может сказаться на их здоровье.     В космосе нет воздуха, которым можно дышать, там нет воды, и тем более - там нет еды. Всё это загружается в космический корабль на Земле и расходуется в полёте по особому регламенту. В космосе ничего нет, кроме пустоты и солнечного света.</vt:lpstr>
      <vt:lpstr>   Первыми в космосе побывали насекомые  </vt:lpstr>
      <vt:lpstr>Собаки в космосе</vt:lpstr>
      <vt:lpstr>Презентация PowerPoint</vt:lpstr>
      <vt:lpstr>   «Самая лохматая, самая одинокая и самая несчастная собака в мире» </vt:lpstr>
      <vt:lpstr>   Самые знаменитые собаки-космонавты –       Белка и Стрелка. </vt:lpstr>
      <vt:lpstr>После того, как Белка и Стрелка побывали в космосе, они стали знамениты.</vt:lpstr>
      <vt:lpstr>Марки с изображениями собак-космонавтов </vt:lpstr>
      <vt:lpstr>Обезьяны в космосе</vt:lpstr>
      <vt:lpstr>Обезьяны в космосе</vt:lpstr>
      <vt:lpstr>Обезьяны в космосе</vt:lpstr>
      <vt:lpstr>Кошки в космосе</vt:lpstr>
      <vt:lpstr>Другие покорители космоса</vt:lpstr>
      <vt:lpstr>Другие покорители космоса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65</cp:revision>
  <dcterms:modified xsi:type="dcterms:W3CDTF">2020-03-20T16:22:14Z</dcterms:modified>
</cp:coreProperties>
</file>