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86" r:id="rId3"/>
    <p:sldId id="259" r:id="rId4"/>
    <p:sldId id="294" r:id="rId5"/>
    <p:sldId id="289" r:id="rId6"/>
    <p:sldId id="287" r:id="rId7"/>
    <p:sldId id="263" r:id="rId8"/>
    <p:sldId id="291" r:id="rId9"/>
    <p:sldId id="296" r:id="rId10"/>
    <p:sldId id="268" r:id="rId11"/>
    <p:sldId id="293" r:id="rId12"/>
    <p:sldId id="292" r:id="rId13"/>
    <p:sldId id="265" r:id="rId14"/>
    <p:sldId id="295" r:id="rId15"/>
    <p:sldId id="297" r:id="rId16"/>
    <p:sldId id="299" r:id="rId17"/>
    <p:sldId id="298" r:id="rId18"/>
    <p:sldId id="290" r:id="rId19"/>
    <p:sldId id="256" r:id="rId20"/>
    <p:sldId id="258" r:id="rId21"/>
    <p:sldId id="260" r:id="rId22"/>
    <p:sldId id="261" r:id="rId23"/>
    <p:sldId id="262" r:id="rId24"/>
    <p:sldId id="264" r:id="rId25"/>
    <p:sldId id="266" r:id="rId26"/>
    <p:sldId id="267" r:id="rId27"/>
    <p:sldId id="269" r:id="rId28"/>
    <p:sldId id="270"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A50021"/>
    <a:srgbClr val="28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8FCBD-8864-432A-AF84-DB01C819E04A}" type="datetimeFigureOut">
              <a:rPr lang="ru-RU" smtClean="0"/>
              <a:t>31.01.2020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8186F-8045-4520-9BF9-99688053CC3C}" type="slidenum">
              <a:rPr lang="ru-RU" smtClean="0"/>
              <a:t>‹#›</a:t>
            </a:fld>
            <a:endParaRPr lang="ru-RU"/>
          </a:p>
        </p:txBody>
      </p:sp>
    </p:spTree>
    <p:extLst>
      <p:ext uri="{BB962C8B-B14F-4D97-AF65-F5344CB8AC3E}">
        <p14:creationId xmlns:p14="http://schemas.microsoft.com/office/powerpoint/2010/main" val="256839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277FB94-7BD6-42CD-A645-2EB1B166BB3E}" type="slidenum">
              <a:rPr lang="ru-RU" altLang="ru-RU" smtClean="0"/>
              <a:pPr/>
              <a:t>18</a:t>
            </a:fld>
            <a:endParaRPr lang="ru-RU" altLang="ru-RU"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676E337-4DAB-4591-9E7A-BB35B440CFD1}" type="slidenum">
              <a:rPr lang="ru-RU"/>
              <a:pPr>
                <a:defRPr/>
              </a:pPr>
              <a:t>‹#›</a:t>
            </a:fld>
            <a:endParaRPr lang="ru-RU"/>
          </a:p>
        </p:txBody>
      </p:sp>
    </p:spTree>
    <p:extLst>
      <p:ext uri="{BB962C8B-B14F-4D97-AF65-F5344CB8AC3E}">
        <p14:creationId xmlns:p14="http://schemas.microsoft.com/office/powerpoint/2010/main" val="322083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1340768"/>
            <a:ext cx="6192688" cy="3631763"/>
          </a:xfrm>
          <a:prstGeom prst="rect">
            <a:avLst/>
          </a:prstGeom>
        </p:spPr>
        <p:txBody>
          <a:bodyPr wrap="square">
            <a:spAutoFit/>
          </a:bodyPr>
          <a:lstStyle/>
          <a:p>
            <a:pPr algn="ctr"/>
            <a:r>
              <a:rPr lang="ru-RU" sz="3200" dirty="0" smtClean="0">
                <a:solidFill>
                  <a:srgbClr val="0070C0"/>
                </a:solidFill>
              </a:rPr>
              <a:t>     Презентация </a:t>
            </a:r>
            <a:r>
              <a:rPr lang="ru-RU" sz="3200" dirty="0">
                <a:solidFill>
                  <a:srgbClr val="0070C0"/>
                </a:solidFill>
              </a:rPr>
              <a:t>для родителей </a:t>
            </a:r>
            <a:endParaRPr lang="ru-RU" sz="3200" dirty="0" smtClean="0">
              <a:solidFill>
                <a:srgbClr val="0070C0"/>
              </a:solidFill>
            </a:endParaRPr>
          </a:p>
          <a:p>
            <a:pPr algn="ctr"/>
            <a:r>
              <a:rPr lang="ru-RU" sz="3600" b="1" dirty="0" smtClean="0">
                <a:solidFill>
                  <a:srgbClr val="FF0000"/>
                </a:solidFill>
              </a:rPr>
              <a:t>«</a:t>
            </a:r>
            <a:r>
              <a:rPr lang="ru-RU" sz="3600" b="1" dirty="0">
                <a:solidFill>
                  <a:srgbClr val="FF0000"/>
                </a:solidFill>
              </a:rPr>
              <a:t>Развитие мелкой моторики </a:t>
            </a:r>
            <a:r>
              <a:rPr lang="ru-RU" sz="3600" b="1" dirty="0" smtClean="0">
                <a:solidFill>
                  <a:srgbClr val="FF0000"/>
                </a:solidFill>
              </a:rPr>
              <a:t>   </a:t>
            </a:r>
          </a:p>
          <a:p>
            <a:pPr algn="ctr"/>
            <a:r>
              <a:rPr lang="ru-RU" sz="3600" b="1" dirty="0">
                <a:solidFill>
                  <a:srgbClr val="FF0000"/>
                </a:solidFill>
              </a:rPr>
              <a:t> </a:t>
            </a:r>
            <a:r>
              <a:rPr lang="ru-RU" sz="3600" b="1" dirty="0" smtClean="0">
                <a:solidFill>
                  <a:srgbClr val="FF0000"/>
                </a:solidFill>
              </a:rPr>
              <a:t>        у </a:t>
            </a:r>
            <a:r>
              <a:rPr lang="ru-RU" sz="3600" b="1" dirty="0">
                <a:solidFill>
                  <a:srgbClr val="FF0000"/>
                </a:solidFill>
              </a:rPr>
              <a:t>детей младшего дошкольного возраста»</a:t>
            </a:r>
            <a:r>
              <a:rPr lang="ru-RU" b="1" dirty="0"/>
              <a:t> </a:t>
            </a:r>
            <a:endParaRPr lang="ru-RU" b="1" dirty="0" smtClean="0"/>
          </a:p>
          <a:p>
            <a:pPr algn="ctr"/>
            <a:endParaRPr lang="ru-RU" b="1" dirty="0"/>
          </a:p>
          <a:p>
            <a:pPr algn="ctr"/>
            <a:endParaRPr lang="ru-RU" b="1" dirty="0" smtClean="0"/>
          </a:p>
          <a:p>
            <a:pPr algn="ctr"/>
            <a:endParaRPr lang="ru-RU" b="1" dirty="0"/>
          </a:p>
          <a:p>
            <a:pPr algn="ctr"/>
            <a:r>
              <a:rPr lang="ru-RU" dirty="0" smtClean="0"/>
              <a:t>Автор</a:t>
            </a:r>
            <a:r>
              <a:rPr lang="ru-RU" dirty="0"/>
              <a:t>: </a:t>
            </a:r>
            <a:r>
              <a:rPr lang="ru-RU" dirty="0" err="1" smtClean="0"/>
              <a:t>Ротанова</a:t>
            </a:r>
            <a:r>
              <a:rPr lang="ru-RU" dirty="0" smtClean="0"/>
              <a:t> Е.В.– </a:t>
            </a:r>
            <a:r>
              <a:rPr lang="ru-RU" dirty="0"/>
              <a:t>воспитатель </a:t>
            </a:r>
          </a:p>
          <a:p>
            <a:pPr algn="ctr"/>
            <a:r>
              <a:rPr lang="ru-RU" dirty="0" smtClean="0"/>
              <a:t> МБДОУ «Детский </a:t>
            </a:r>
            <a:r>
              <a:rPr lang="ru-RU" dirty="0"/>
              <a:t>сад </a:t>
            </a:r>
            <a:r>
              <a:rPr lang="ru-RU" dirty="0" smtClean="0"/>
              <a:t>№231»</a:t>
            </a:r>
            <a:endParaRPr lang="ru-RU" dirty="0"/>
          </a:p>
        </p:txBody>
      </p:sp>
    </p:spTree>
    <p:extLst>
      <p:ext uri="{BB962C8B-B14F-4D97-AF65-F5344CB8AC3E}">
        <p14:creationId xmlns:p14="http://schemas.microsoft.com/office/powerpoint/2010/main" val="193758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 y="42207"/>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195736" y="1340768"/>
            <a:ext cx="4608289"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4000" b="1" dirty="0" err="1" smtClean="0">
                <a:solidFill>
                  <a:srgbClr val="640000"/>
                </a:solidFill>
              </a:rPr>
              <a:t>Пазлы</a:t>
            </a:r>
            <a:endParaRPr lang="ru-RU" altLang="ru-RU" sz="4000" b="1" dirty="0">
              <a:solidFill>
                <a:srgbClr val="640000"/>
              </a:solidFill>
            </a:endParaRPr>
          </a:p>
          <a:p>
            <a:endParaRPr lang="ru-RU" altLang="ru-RU" sz="1600" dirty="0" smtClean="0">
              <a:solidFill>
                <a:srgbClr val="C00000"/>
              </a:solidFill>
              <a:latin typeface="Arial" panose="020B0604020202020204" pitchFamily="34" charset="0"/>
              <a:cs typeface="Arial" panose="020B0604020202020204" pitchFamily="34" charset="0"/>
            </a:endParaRPr>
          </a:p>
          <a:p>
            <a:r>
              <a:rPr lang="ru-RU" sz="1400" dirty="0">
                <a:solidFill>
                  <a:srgbClr val="002060"/>
                </a:solidFill>
                <a:latin typeface="Arial" panose="020B0604020202020204" pitchFamily="34" charset="0"/>
                <a:cs typeface="Arial" panose="020B0604020202020204" pitchFamily="34" charset="0"/>
              </a:rPr>
              <a:t>Игра в </a:t>
            </a:r>
            <a:r>
              <a:rPr lang="ru-RU" sz="1400" dirty="0" err="1">
                <a:solidFill>
                  <a:srgbClr val="002060"/>
                </a:solidFill>
                <a:latin typeface="Arial" panose="020B0604020202020204" pitchFamily="34" charset="0"/>
                <a:cs typeface="Arial" panose="020B0604020202020204" pitchFamily="34" charset="0"/>
              </a:rPr>
              <a:t>пазлы</a:t>
            </a:r>
            <a:r>
              <a:rPr lang="ru-RU" sz="1400" dirty="0">
                <a:solidFill>
                  <a:srgbClr val="002060"/>
                </a:solidFill>
                <a:latin typeface="Arial" panose="020B0604020202020204" pitchFamily="34" charset="0"/>
                <a:cs typeface="Arial" panose="020B0604020202020204" pitchFamily="34" charset="0"/>
              </a:rPr>
              <a:t> влияет на развитие малыша: развивает мелкую моторику рук и координацию движений; развивает логику; формирует навыки выработки стратегического решения задач; развивает усидчивость и аккуратность; развивает воображение и фантазию; развивает внимание и память; учит принимать решения самостоятельно.</a:t>
            </a:r>
          </a:p>
          <a:p>
            <a:endParaRPr lang="ru-RU" altLang="ru-RU" sz="1400" b="1" dirty="0" smtClean="0">
              <a:solidFill>
                <a:srgbClr val="002060"/>
              </a:solidFill>
              <a:latin typeface="Arial" panose="020B0604020202020204" pitchFamily="34" charset="0"/>
              <a:cs typeface="Arial" panose="020B0604020202020204" pitchFamily="34" charset="0"/>
            </a:endParaRPr>
          </a:p>
        </p:txBody>
      </p:sp>
      <p:pic>
        <p:nvPicPr>
          <p:cNvPr id="5" name="Picture 14" descr="C:\Users\Яна\Desktop\Фотки\фото садик\20180521_161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447" y="3861048"/>
            <a:ext cx="2304256" cy="19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centromut.ru/Kartinki/2/GettyImages-122341960-580cf84e5f9b58564c3f0ff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933055"/>
            <a:ext cx="2612225" cy="178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8"/>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612845"/>
            <a:ext cx="6264696" cy="4093428"/>
          </a:xfrm>
          <a:prstGeom prst="rect">
            <a:avLst/>
          </a:prstGeom>
        </p:spPr>
        <p:txBody>
          <a:bodyPr wrap="square">
            <a:spAutoFit/>
          </a:bodyPr>
          <a:lstStyle/>
          <a:p>
            <a:endParaRPr lang="ru-RU" dirty="0" smtClean="0"/>
          </a:p>
          <a:p>
            <a:endParaRPr lang="ru-RU" dirty="0"/>
          </a:p>
          <a:p>
            <a:r>
              <a:rPr lang="ru-RU" sz="1600" dirty="0" err="1" smtClean="0">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с каждым годом приобретают все большую популярность. И в этом нет ничего удивительного! В эту игру играют и малыши, и дети старшего дошкольного возраста, и взрослые. Это отличная развивающая игрушка и хороший способ провести время вместе с ребенком. Какими должны быть самые первые </a:t>
            </a:r>
            <a:r>
              <a:rPr lang="ru-RU" sz="1600" dirty="0" err="1">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Они должны быть очень простыми: от двух до четырех крупных деталей. Предметы, которые собирает ребенок, должны быть ему хорошо знакомы. Желательно, если это будет один крупный предмет, например, любимый сказочный герой вашего малыша. Как только ребенок научится собирать </a:t>
            </a:r>
            <a:r>
              <a:rPr lang="ru-RU" sz="1600" dirty="0" err="1">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из 4-6 деталей, ему можно покупать более сложные варианты этой игры. Если с раннего детства ребенок собирает </a:t>
            </a:r>
            <a:r>
              <a:rPr lang="ru-RU" sz="1600" dirty="0" err="1">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то к 3 годам малыш будет уже способен собрать </a:t>
            </a:r>
            <a:r>
              <a:rPr lang="ru-RU" sz="1600" dirty="0" err="1">
                <a:solidFill>
                  <a:srgbClr val="002060"/>
                </a:solidFill>
                <a:latin typeface="Arial" panose="020B0604020202020204" pitchFamily="34" charset="0"/>
                <a:cs typeface="Arial" panose="020B0604020202020204" pitchFamily="34" charset="0"/>
              </a:rPr>
              <a:t>пазлы</a:t>
            </a:r>
            <a:r>
              <a:rPr lang="ru-RU" sz="1600" dirty="0">
                <a:solidFill>
                  <a:srgbClr val="002060"/>
                </a:solidFill>
                <a:latin typeface="Arial" panose="020B0604020202020204" pitchFamily="34" charset="0"/>
                <a:cs typeface="Arial" panose="020B0604020202020204" pitchFamily="34" charset="0"/>
              </a:rPr>
              <a:t> из 24 элементов.</a:t>
            </a:r>
            <a:endParaRPr lang="ru-RU"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22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1412776"/>
            <a:ext cx="6408712" cy="1692771"/>
          </a:xfrm>
          <a:prstGeom prst="rect">
            <a:avLst/>
          </a:prstGeom>
        </p:spPr>
        <p:txBody>
          <a:bodyPr wrap="square">
            <a:spAutoFit/>
          </a:bodyPr>
          <a:lstStyle/>
          <a:p>
            <a:pPr algn="ctr"/>
            <a:r>
              <a:rPr lang="ru-RU" sz="2400" b="1" dirty="0">
                <a:solidFill>
                  <a:srgbClr val="640000"/>
                </a:solidFill>
                <a:latin typeface="Arial" panose="020B0604020202020204" pitchFamily="34" charset="0"/>
                <a:cs typeface="Arial" panose="020B0604020202020204" pitchFamily="34" charset="0"/>
              </a:rPr>
              <a:t>Раскрашивание, рисование</a:t>
            </a:r>
            <a:r>
              <a:rPr lang="ru-RU" sz="2400" b="1" dirty="0" smtClean="0">
                <a:solidFill>
                  <a:srgbClr val="640000"/>
                </a:solidFill>
                <a:latin typeface="Arial" panose="020B0604020202020204" pitchFamily="34" charset="0"/>
                <a:cs typeface="Arial" panose="020B0604020202020204" pitchFamily="34" charset="0"/>
              </a:rPr>
              <a:t>.</a:t>
            </a:r>
          </a:p>
          <a:p>
            <a:pPr algn="ctr"/>
            <a:r>
              <a:rPr lang="ru-RU" sz="2400" b="1" dirty="0" smtClean="0">
                <a:solidFill>
                  <a:srgbClr val="640000"/>
                </a:solidFill>
                <a:latin typeface="Arial" panose="020B0604020202020204" pitchFamily="34" charset="0"/>
                <a:cs typeface="Arial" panose="020B0604020202020204" pitchFamily="34" charset="0"/>
              </a:rPr>
              <a:t> </a:t>
            </a:r>
          </a:p>
          <a:p>
            <a:r>
              <a:rPr lang="ru-RU" sz="1400" dirty="0" smtClean="0">
                <a:solidFill>
                  <a:srgbClr val="002060"/>
                </a:solidFill>
                <a:latin typeface="Arial" panose="020B0604020202020204" pitchFamily="34" charset="0"/>
                <a:cs typeface="Arial" panose="020B0604020202020204" pitchFamily="34" charset="0"/>
              </a:rPr>
              <a:t>На </a:t>
            </a:r>
            <a:r>
              <a:rPr lang="ru-RU" sz="1400" dirty="0">
                <a:solidFill>
                  <a:srgbClr val="002060"/>
                </a:solidFill>
                <a:latin typeface="Arial" panose="020B0604020202020204" pitchFamily="34" charset="0"/>
                <a:cs typeface="Arial" panose="020B0604020202020204" pitchFamily="34" charset="0"/>
              </a:rPr>
              <a:t>первых порах не так важен результат, как процесс. Постоянный контроль линий, повторяющиеся движения в пределах определенной области на листе бумаги положительно влияют на развитие моторики, улучшают координацию.</a:t>
            </a:r>
            <a:endParaRPr lang="ru-RU" sz="1400" dirty="0">
              <a:solidFill>
                <a:srgbClr val="002060"/>
              </a:solidFill>
              <a:latin typeface="Arial" panose="020B0604020202020204" pitchFamily="34" charset="0"/>
              <a:cs typeface="Arial" panose="020B0604020202020204" pitchFamily="34" charset="0"/>
            </a:endParaRPr>
          </a:p>
        </p:txBody>
      </p:sp>
      <p:pic>
        <p:nvPicPr>
          <p:cNvPr id="10244" name="Picture 4" descr="https://im0-tub-ru.yandex.net/i?id=7b8f4ba56072be4d96570d89bcc9ae31&amp;n=33&amp;w=385&amp;h=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902" y="3976934"/>
            <a:ext cx="2124236" cy="14673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b1.culture.ru/c/632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949" y="4067269"/>
            <a:ext cx="1563891" cy="14929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avatars.mds.yandex.net/get-pdb/879561/0bb341d7-6824-4d88-b5d8-81c14e0f2ac2/s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271745" y="4067269"/>
            <a:ext cx="1488170" cy="130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1268761"/>
            <a:ext cx="5904656" cy="1754326"/>
          </a:xfrm>
          <a:prstGeom prst="rect">
            <a:avLst/>
          </a:prstGeom>
        </p:spPr>
        <p:txBody>
          <a:bodyPr wrap="square">
            <a:spAutoFit/>
          </a:bodyPr>
          <a:lstStyle/>
          <a:p>
            <a:pPr algn="ctr"/>
            <a:r>
              <a:rPr lang="ru-RU" sz="2000" b="1" dirty="0">
                <a:solidFill>
                  <a:srgbClr val="640000"/>
                </a:solidFill>
                <a:latin typeface="Arial" panose="020B0604020202020204" pitchFamily="34" charset="0"/>
                <a:cs typeface="Arial" panose="020B0604020202020204" pitchFamily="34" charset="0"/>
              </a:rPr>
              <a:t>Игры с пластилином. </a:t>
            </a:r>
            <a:endParaRPr lang="ru-RU" sz="2000" b="1" dirty="0" smtClean="0">
              <a:solidFill>
                <a:srgbClr val="640000"/>
              </a:solidFill>
              <a:latin typeface="Arial" panose="020B0604020202020204" pitchFamily="34" charset="0"/>
              <a:cs typeface="Arial" panose="020B0604020202020204" pitchFamily="34" charset="0"/>
            </a:endParaRPr>
          </a:p>
          <a:p>
            <a:pPr algn="ctr"/>
            <a:endParaRPr lang="ru-RU" dirty="0" smtClean="0">
              <a:solidFill>
                <a:srgbClr val="640000"/>
              </a:solidFill>
              <a:latin typeface="Arial" panose="020B0604020202020204" pitchFamily="34" charset="0"/>
              <a:cs typeface="Arial" panose="020B0604020202020204" pitchFamily="34" charset="0"/>
            </a:endParaRPr>
          </a:p>
          <a:p>
            <a:r>
              <a:rPr lang="ru-RU" sz="1400" dirty="0" smtClean="0">
                <a:solidFill>
                  <a:srgbClr val="002060"/>
                </a:solidFill>
                <a:latin typeface="Arial" panose="020B0604020202020204" pitchFamily="34" charset="0"/>
                <a:cs typeface="Arial" panose="020B0604020202020204" pitchFamily="34" charset="0"/>
              </a:rPr>
              <a:t>Наибольший </a:t>
            </a:r>
            <a:r>
              <a:rPr lang="ru-RU" sz="1400" dirty="0">
                <a:solidFill>
                  <a:srgbClr val="002060"/>
                </a:solidFill>
                <a:latin typeface="Arial" panose="020B0604020202020204" pitchFamily="34" charset="0"/>
                <a:cs typeface="Arial" panose="020B0604020202020204" pitchFamily="34" charset="0"/>
              </a:rPr>
              <a:t>интерес вызывает работа ребенка с пластилином. Детям очень нравиться повторять за взрослыми движения, работая с этим новым для них пластичным материалом. Это способствует развитию согласованных движений рук ребенка, а в конечном итоге влияет на развитие речи и мышления малыша.</a:t>
            </a:r>
            <a:endParaRPr lang="ru-RU" sz="1400" dirty="0">
              <a:solidFill>
                <a:srgbClr val="002060"/>
              </a:solidFill>
              <a:latin typeface="Arial" panose="020B0604020202020204" pitchFamily="34" charset="0"/>
              <a:cs typeface="Arial" panose="020B0604020202020204" pitchFamily="34" charset="0"/>
            </a:endParaRPr>
          </a:p>
        </p:txBody>
      </p:sp>
      <p:pic>
        <p:nvPicPr>
          <p:cNvPr id="12290" name="Picture 2" descr="https://pbs.twimg.com/media/DtzPP_7WwAIvn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501008"/>
            <a:ext cx="2376264" cy="164333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t3.depositphotos.com/1000604/12683/i/950/depositphotos_126834000-stock-photo-interesting-lesson-model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560168"/>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5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1196752"/>
            <a:ext cx="6120680" cy="1938992"/>
          </a:xfrm>
          <a:prstGeom prst="rect">
            <a:avLst/>
          </a:prstGeom>
        </p:spPr>
        <p:txBody>
          <a:bodyPr wrap="square">
            <a:spAutoFit/>
          </a:bodyPr>
          <a:lstStyle/>
          <a:p>
            <a:pPr algn="ctr"/>
            <a:r>
              <a:rPr lang="ru-RU" sz="2000" b="1" dirty="0" smtClean="0">
                <a:solidFill>
                  <a:srgbClr val="640000"/>
                </a:solidFill>
                <a:latin typeface="Arial" panose="020B0604020202020204" pitchFamily="34" charset="0"/>
                <a:cs typeface="Arial" panose="020B0604020202020204" pitchFamily="34" charset="0"/>
              </a:rPr>
              <a:t>Игра </a:t>
            </a:r>
            <a:r>
              <a:rPr lang="ru-RU" sz="2000" b="1" dirty="0">
                <a:solidFill>
                  <a:srgbClr val="640000"/>
                </a:solidFill>
                <a:latin typeface="Arial" panose="020B0604020202020204" pitchFamily="34" charset="0"/>
                <a:cs typeface="Arial" panose="020B0604020202020204" pitchFamily="34" charset="0"/>
              </a:rPr>
              <a:t>в куклы</a:t>
            </a:r>
            <a:r>
              <a:rPr lang="ru-RU" sz="2000" b="1" dirty="0" smtClean="0">
                <a:solidFill>
                  <a:srgbClr val="640000"/>
                </a:solidFill>
                <a:latin typeface="Arial" panose="020B0604020202020204" pitchFamily="34" charset="0"/>
                <a:cs typeface="Arial" panose="020B0604020202020204" pitchFamily="34" charset="0"/>
              </a:rPr>
              <a:t>.</a:t>
            </a:r>
          </a:p>
          <a:p>
            <a:pPr algn="ctr"/>
            <a:endParaRPr lang="ru-RU" sz="2000" b="1" dirty="0" smtClean="0">
              <a:solidFill>
                <a:srgbClr val="640000"/>
              </a:solidFill>
              <a:latin typeface="Arial" panose="020B0604020202020204" pitchFamily="34" charset="0"/>
              <a:cs typeface="Arial" panose="020B0604020202020204" pitchFamily="34" charset="0"/>
            </a:endParaRPr>
          </a:p>
          <a:p>
            <a:r>
              <a:rPr lang="ru-RU" sz="1600" b="1" dirty="0" smtClean="0">
                <a:solidFill>
                  <a:srgbClr val="64000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Дети одевают-раздевают «дочку», совершают много мелких движений пальчиками. Такие игры способствуют развитию не только мелкой моторики, но и развитию элементарных навыков самообслуживания (застегивание и расстегивание пуговиц, завязывание шнурков).</a:t>
            </a:r>
            <a:endParaRPr lang="ru-RU" sz="1600" dirty="0">
              <a:solidFill>
                <a:srgbClr val="002060"/>
              </a:solidFill>
              <a:latin typeface="Arial" panose="020B0604020202020204" pitchFamily="34" charset="0"/>
              <a:cs typeface="Arial" panose="020B0604020202020204" pitchFamily="34" charset="0"/>
            </a:endParaRPr>
          </a:p>
        </p:txBody>
      </p:sp>
      <p:pic>
        <p:nvPicPr>
          <p:cNvPr id="14340" name="Picture 4" descr="https://avatars.mds.yandex.net/get-pdb/234183/6a099964-7e36-450e-8036-e456d14058b0/s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683744"/>
            <a:ext cx="1647166" cy="132545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avatars.mds.yandex.net/get-pdb/939428/35906743-97fb-4ae3-b6ec-6c5a9b4a9d0f/s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598695"/>
            <a:ext cx="1728192" cy="176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8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1166843"/>
            <a:ext cx="6264696" cy="2800767"/>
          </a:xfrm>
          <a:prstGeom prst="rect">
            <a:avLst/>
          </a:prstGeom>
        </p:spPr>
        <p:txBody>
          <a:bodyPr wrap="square">
            <a:spAutoFit/>
          </a:bodyPr>
          <a:lstStyle/>
          <a:p>
            <a:pPr algn="ctr"/>
            <a:r>
              <a:rPr lang="ru-RU" b="1" dirty="0">
                <a:solidFill>
                  <a:srgbClr val="640000"/>
                </a:solidFill>
                <a:latin typeface="Arial" panose="020B0604020202020204" pitchFamily="34" charset="0"/>
                <a:cs typeface="Arial" panose="020B0604020202020204" pitchFamily="34" charset="0"/>
              </a:rPr>
              <a:t>Игры с крышками от пластиковых бутылок. </a:t>
            </a:r>
            <a:endParaRPr lang="ru-RU" b="1" dirty="0" smtClean="0">
              <a:solidFill>
                <a:srgbClr val="640000"/>
              </a:solidFill>
              <a:latin typeface="Arial" panose="020B0604020202020204" pitchFamily="34" charset="0"/>
              <a:cs typeface="Arial" panose="020B0604020202020204" pitchFamily="34" charset="0"/>
            </a:endParaRPr>
          </a:p>
          <a:p>
            <a:endParaRPr lang="ru-RU" sz="1400" dirty="0" smtClean="0">
              <a:solidFill>
                <a:srgbClr val="002060"/>
              </a:solidFill>
              <a:latin typeface="Arial" panose="020B0604020202020204" pitchFamily="34" charset="0"/>
              <a:cs typeface="Arial" panose="020B0604020202020204" pitchFamily="34" charset="0"/>
            </a:endParaRPr>
          </a:p>
          <a:p>
            <a:r>
              <a:rPr lang="ru-RU" sz="1400" dirty="0" smtClean="0">
                <a:solidFill>
                  <a:srgbClr val="002060"/>
                </a:solidFill>
                <a:latin typeface="Arial" panose="020B0604020202020204" pitchFamily="34" charset="0"/>
                <a:cs typeface="Arial" panose="020B0604020202020204" pitchFamily="34" charset="0"/>
              </a:rPr>
              <a:t>Какие </a:t>
            </a:r>
            <a:r>
              <a:rPr lang="ru-RU" sz="1400" dirty="0">
                <a:solidFill>
                  <a:srgbClr val="002060"/>
                </a:solidFill>
                <a:latin typeface="Arial" panose="020B0604020202020204" pitchFamily="34" charset="0"/>
                <a:cs typeface="Arial" panose="020B0604020202020204" pitchFamily="34" charset="0"/>
              </a:rPr>
              <a:t>игры можно придумать с крышками от пластиковых бутылок и баночек? На самом деле очень много, главное — собрать свою коллекцию крышек разных цветов и размеров и внимательно на них посмотреть. Крышки обладают несколькими полезными свойствами, которые делают их универсальными игрушками: имеют простую форму; имеют от одного до трех изменяемых признаков: цвет и размер — очевидные, и еще один — материал, из которого изготовлены (большинство — пластиковые, но есть и жестяные, резиновые и прочие); они легкодоступны.</a:t>
            </a:r>
          </a:p>
          <a:p>
            <a:endParaRPr lang="ru-RU" dirty="0">
              <a:latin typeface="Arial" panose="020B0604020202020204" pitchFamily="34" charset="0"/>
              <a:cs typeface="Arial" panose="020B0604020202020204" pitchFamily="34" charset="0"/>
            </a:endParaRPr>
          </a:p>
        </p:txBody>
      </p:sp>
      <p:pic>
        <p:nvPicPr>
          <p:cNvPr id="15362" name="Picture 2" descr="https://avatars.mds.yandex.net/get-pdb/2395147/5a9a3c73-3fb1-4ac2-a273-da19e7d994bc/s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131" y="4164405"/>
            <a:ext cx="1769717" cy="148520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avatars.mds.yandex.net/get-pdb/2058458/809bfbc4-2d8a-48c1-846d-07a8ec472a1d/s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164405"/>
            <a:ext cx="1800200" cy="149266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i.pinimg.com/originals/29/14/4b/29144b0578fb599d5190d6fecd4a08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164405"/>
            <a:ext cx="2088232" cy="152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8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59632" y="1582341"/>
            <a:ext cx="6696744" cy="2616101"/>
          </a:xfrm>
          <a:prstGeom prst="rect">
            <a:avLst/>
          </a:prstGeom>
        </p:spPr>
        <p:txBody>
          <a:bodyPr wrap="square">
            <a:spAutoFit/>
          </a:bodyPr>
          <a:lstStyle/>
          <a:p>
            <a:pPr algn="ctr"/>
            <a:r>
              <a:rPr lang="ru-RU" b="1" dirty="0">
                <a:solidFill>
                  <a:srgbClr val="640000"/>
                </a:solidFill>
                <a:latin typeface="Arial" panose="020B0604020202020204" pitchFamily="34" charset="0"/>
                <a:cs typeface="Arial" panose="020B0604020202020204" pitchFamily="34" charset="0"/>
              </a:rPr>
              <a:t>В заключении </a:t>
            </a:r>
            <a:endParaRPr lang="ru-RU" b="1" dirty="0" smtClean="0">
              <a:solidFill>
                <a:srgbClr val="640000"/>
              </a:solidFill>
              <a:latin typeface="Arial" panose="020B0604020202020204" pitchFamily="34" charset="0"/>
              <a:cs typeface="Arial" panose="020B0604020202020204" pitchFamily="34" charset="0"/>
            </a:endParaRPr>
          </a:p>
          <a:p>
            <a:pPr algn="ctr"/>
            <a:endParaRPr lang="ru-RU" b="1" dirty="0" smtClean="0">
              <a:solidFill>
                <a:srgbClr val="640000"/>
              </a:solidFill>
              <a:latin typeface="Arial" panose="020B0604020202020204" pitchFamily="34" charset="0"/>
              <a:cs typeface="Arial" panose="020B0604020202020204" pitchFamily="34" charset="0"/>
            </a:endParaRPr>
          </a:p>
          <a:p>
            <a:r>
              <a:rPr lang="ru-RU" sz="1600" dirty="0" smtClean="0">
                <a:solidFill>
                  <a:srgbClr val="002060"/>
                </a:solidFill>
                <a:latin typeface="Arial" panose="020B0604020202020204" pitchFamily="34" charset="0"/>
                <a:cs typeface="Arial" panose="020B0604020202020204" pitchFamily="34" charset="0"/>
              </a:rPr>
              <a:t>Практика </a:t>
            </a:r>
            <a:r>
              <a:rPr lang="ru-RU" sz="1600" dirty="0">
                <a:solidFill>
                  <a:srgbClr val="002060"/>
                </a:solidFill>
                <a:latin typeface="Arial" panose="020B0604020202020204" pitchFamily="34" charset="0"/>
                <a:cs typeface="Arial" panose="020B0604020202020204" pitchFamily="34" charset="0"/>
              </a:rPr>
              <a:t>подтверждает выводы специалистов о том, насколько эмоционально значимы игры на развитие мелкой моторики, как положительно они влияют на развитие речи и внимания, оптико-пространственного восприятия, мышления, на формирование коммуникативных умений. Таким образом, целенаправленная, систематическая и планомерная работа по развитию мелкой моторики рук у детей младшего дошкольного возраста во взаимодействии с родителями даёт хороший результат.</a:t>
            </a:r>
          </a:p>
        </p:txBody>
      </p:sp>
      <p:pic>
        <p:nvPicPr>
          <p:cNvPr id="4" name="Picture 5" descr="i?id=424730624-18-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21" y="4623246"/>
            <a:ext cx="34909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ttp://im8-tub-ua.yandex.net/i?id=211556869-46-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437112"/>
            <a:ext cx="1845778" cy="11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36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drasler.ru/wp-content/uploads/2019/06/%D0%A1%D0%BC%D0%B0%D0%B9%D0%BB%D0%B8%D0%BA%D0%B8-%D0%B6%D0%B8%D0%B2%D1%8B%D0%B5-%D0%B4%D0%BB%D1%8F-%D0%BF%D1%80%D0%B5%D0%B7%D0%B5%D0%BD%D1%82%D0%B0%D1%86%D0%B8%D0%B8-%D1%81%D0%BF%D0%B0%D1%81%D0%B8%D0%B1%D0%BE-%D0%B7%D0%B0-%D0%B2%D0%BD%D0%B8%D0%BC%D0%B0%D0%BD%D0%B8%D0%B5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14498"/>
            <a:ext cx="6042254" cy="443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9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39713" y="0"/>
            <a:ext cx="8653462" cy="692150"/>
          </a:xfrm>
          <a:noFill/>
        </p:spPr>
        <p:txBody>
          <a:bodyPr>
            <a:normAutofit fontScale="90000"/>
          </a:bodyPr>
          <a:lstStyle/>
          <a:p>
            <a:pPr eaLnBrk="1" hangingPunct="1"/>
            <a:r>
              <a:rPr lang="ru-RU" altLang="ru-RU" sz="2800" smtClean="0">
                <a:solidFill>
                  <a:srgbClr val="990033"/>
                </a:solidFill>
                <a:latin typeface="Times New Roman" pitchFamily="18" charset="0"/>
                <a:cs typeface="Times New Roman" pitchFamily="18" charset="0"/>
              </a:rPr>
              <a:t>Игры с крупой,горохом,фасолью, «Сухой бассейн из манной крупы»</a:t>
            </a:r>
          </a:p>
        </p:txBody>
      </p:sp>
      <p:pic>
        <p:nvPicPr>
          <p:cNvPr id="18435" name="Picture 10" descr="i?id=1089933424-12-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4498975"/>
            <a:ext cx="19764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i?id=67402689-23-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3086100"/>
            <a:ext cx="29559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6" descr="i?id=140343393-45-72&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88" y="4022725"/>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8" descr="http://im2-tub-ua.yandex.net/i?id=201657445-58-72&amp;n=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3413" y="4573588"/>
            <a:ext cx="2089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6" descr="C:\Users\Яна\Desktop\Фотки\фото садик\20180516_071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29130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C:\Users\Яна\Desktop\Фотки\фото садик\20180517_1610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238" y="808038"/>
            <a:ext cx="22796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8" descr="C:\Users\Яна\Desktop\Фотки\фото садик\20180514_07260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4475" y="587375"/>
            <a:ext cx="24685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27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ssolve">
                                      <p:cBhvr>
                                        <p:cTn id="7" dur="5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80" y="13110"/>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612845"/>
            <a:ext cx="6408712" cy="4524315"/>
          </a:xfrm>
          <a:prstGeom prst="rect">
            <a:avLst/>
          </a:prstGeom>
        </p:spPr>
        <p:txBody>
          <a:bodyPr wrap="square">
            <a:spAutoFit/>
          </a:bodyPr>
          <a:lstStyle/>
          <a:p>
            <a:endParaRPr lang="ru-RU" dirty="0" smtClean="0"/>
          </a:p>
          <a:p>
            <a:r>
              <a:rPr lang="ru-RU" dirty="0" smtClean="0"/>
              <a:t>Проблема </a:t>
            </a:r>
            <a:r>
              <a:rPr lang="ru-RU" dirty="0"/>
              <a:t>развития мелкой моторики ребенка - тонких движений кистей и пальцев рук в психологии и педагогике имеет большое значение и расценивается как один из показателей психического развития ребенка. И.М. Сеченов писал, что движения руки человека наследственно не предопределены, а возникают в процессе воспитания и обучения как результат образования ассоциативных связей между зрительными ощущениями, осязательными и мышечными в процессе активного взаимодействия с окружающей средой. На кончиках детских пальчиков расположены нервные окончания, которые способствуют передаче огромного количества сигналов в мозговой центр, а это влияет на развитие ребенка в целом. Все способы развития мелкой моторики оказывают благотворное воздействие на организм.</a:t>
            </a:r>
          </a:p>
        </p:txBody>
      </p:sp>
    </p:spTree>
    <p:extLst>
      <p:ext uri="{BB962C8B-B14F-4D97-AF65-F5344CB8AC3E}">
        <p14:creationId xmlns:p14="http://schemas.microsoft.com/office/powerpoint/2010/main" val="211685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75"/>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980729"/>
            <a:ext cx="6696744" cy="3612020"/>
          </a:xfrm>
          <a:prstGeom prst="rect">
            <a:avLst/>
          </a:prstGeom>
        </p:spPr>
        <p:txBody>
          <a:bodyPr wrap="square">
            <a:spAutoFit/>
          </a:bodyPr>
          <a:lstStyle/>
          <a:p>
            <a:r>
              <a:rPr lang="ru-RU" sz="1200" dirty="0" smtClean="0">
                <a:solidFill>
                  <a:srgbClr val="002060"/>
                </a:solidFill>
                <a:latin typeface="Arial" panose="020B0604020202020204" pitchFamily="34" charset="0"/>
                <a:cs typeface="Arial" panose="020B0604020202020204" pitchFamily="34" charset="0"/>
              </a:rPr>
              <a:t>Давайте внимательно </a:t>
            </a:r>
            <a:r>
              <a:rPr lang="ru-RU" sz="1200" dirty="0">
                <a:solidFill>
                  <a:srgbClr val="002060"/>
                </a:solidFill>
                <a:latin typeface="Arial" panose="020B0604020202020204" pitchFamily="34" charset="0"/>
                <a:cs typeface="Arial" panose="020B0604020202020204" pitchFamily="34" charset="0"/>
              </a:rPr>
              <a:t>прочитайте данные высказывания великих </a:t>
            </a:r>
            <a:r>
              <a:rPr lang="ru-RU" sz="1200" dirty="0" smtClean="0">
                <a:solidFill>
                  <a:srgbClr val="002060"/>
                </a:solidFill>
                <a:latin typeface="Arial" panose="020B0604020202020204" pitchFamily="34" charset="0"/>
                <a:cs typeface="Arial" panose="020B0604020202020204" pitchFamily="34" charset="0"/>
              </a:rPr>
              <a:t>людей. </a:t>
            </a:r>
          </a:p>
          <a:p>
            <a:r>
              <a:rPr lang="ru-RU" sz="1200" dirty="0">
                <a:solidFill>
                  <a:srgbClr val="002060"/>
                </a:solidFill>
                <a:latin typeface="Arial" panose="020B0604020202020204" pitchFamily="34" charset="0"/>
                <a:cs typeface="Arial" panose="020B0604020202020204" pitchFamily="34" charset="0"/>
              </a:rPr>
              <a:t>Р</a:t>
            </a:r>
            <a:r>
              <a:rPr lang="ru-RU" sz="1200" dirty="0" smtClean="0">
                <a:solidFill>
                  <a:srgbClr val="002060"/>
                </a:solidFill>
                <a:latin typeface="Arial" panose="020B0604020202020204" pitchFamily="34" charset="0"/>
                <a:cs typeface="Arial" panose="020B0604020202020204" pitchFamily="34" charset="0"/>
              </a:rPr>
              <a:t>азвития </a:t>
            </a:r>
            <a:r>
              <a:rPr lang="ru-RU" sz="1200" dirty="0">
                <a:solidFill>
                  <a:srgbClr val="002060"/>
                </a:solidFill>
                <a:latin typeface="Arial" panose="020B0604020202020204" pitchFamily="34" charset="0"/>
                <a:cs typeface="Arial" panose="020B0604020202020204" pitchFamily="34" charset="0"/>
              </a:rPr>
              <a:t>мелкой </a:t>
            </a:r>
            <a:r>
              <a:rPr lang="ru-RU" sz="1200" dirty="0" smtClean="0">
                <a:solidFill>
                  <a:srgbClr val="002060"/>
                </a:solidFill>
                <a:latin typeface="Arial" panose="020B0604020202020204" pitchFamily="34" charset="0"/>
                <a:cs typeface="Arial" panose="020B0604020202020204" pitchFamily="34" charset="0"/>
              </a:rPr>
              <a:t>моторики</a:t>
            </a:r>
            <a:r>
              <a:rPr lang="ru-RU" sz="1200" dirty="0">
                <a:solidFill>
                  <a:srgbClr val="002060"/>
                </a:solidFill>
                <a:latin typeface="Arial" panose="020B0604020202020204" pitchFamily="34" charset="0"/>
                <a:cs typeface="Arial" panose="020B0604020202020204" pitchFamily="34" charset="0"/>
              </a:rPr>
              <a:t> </a:t>
            </a:r>
            <a:r>
              <a:rPr lang="ru-RU" sz="1200" dirty="0" smtClean="0">
                <a:solidFill>
                  <a:srgbClr val="002060"/>
                </a:solidFill>
                <a:latin typeface="Arial" panose="020B0604020202020204" pitchFamily="34" charset="0"/>
                <a:cs typeface="Arial" panose="020B0604020202020204" pitchFamily="34" charset="0"/>
              </a:rPr>
              <a:t>оказывает </a:t>
            </a:r>
            <a:r>
              <a:rPr lang="ru-RU" sz="1200" dirty="0">
                <a:solidFill>
                  <a:srgbClr val="002060"/>
                </a:solidFill>
                <a:latin typeface="Arial" panose="020B0604020202020204" pitchFamily="34" charset="0"/>
                <a:cs typeface="Arial" panose="020B0604020202020204" pitchFamily="34" charset="0"/>
              </a:rPr>
              <a:t>влияние не только на речь, но и на развитие таких психических процессов, как внимание, память, мышление и воображение. В чем же связь? Этому есть объяснение: в головном мозге моторный (двигательный) и речевой центры находятся близко друг к другу. Из-за этого, если стимулировать двигательные навыки пальцев рук, начнет активизироваться речевой центр. Вот почему для того, чтобы речь ребенка развивалась своевременно, нужно активно развивать мелкую моторику ребенка.</a:t>
            </a:r>
          </a:p>
          <a:p>
            <a:r>
              <a:rPr lang="ru-RU" sz="1200" dirty="0" smtClean="0">
                <a:solidFill>
                  <a:srgbClr val="002060"/>
                </a:solidFill>
                <a:latin typeface="Arial" panose="020B0604020202020204" pitchFamily="34" charset="0"/>
                <a:cs typeface="Arial" panose="020B0604020202020204" pitchFamily="34" charset="0"/>
              </a:rPr>
              <a:t>От </a:t>
            </a:r>
            <a:r>
              <a:rPr lang="ru-RU" sz="1200" dirty="0">
                <a:solidFill>
                  <a:srgbClr val="002060"/>
                </a:solidFill>
                <a:latin typeface="Arial" panose="020B0604020202020204" pitchFamily="34" charset="0"/>
                <a:cs typeface="Arial" panose="020B0604020202020204" pitchFamily="34" charset="0"/>
              </a:rPr>
              <a:t>того, насколько у ребенка развита мелкая моторика, зависит в дальнейшем его подготовленность к обучению в школе.</a:t>
            </a:r>
          </a:p>
          <a:p>
            <a:r>
              <a:rPr lang="ru-RU" sz="1200" dirty="0">
                <a:solidFill>
                  <a:srgbClr val="002060"/>
                </a:solidFill>
                <a:latin typeface="Arial" panose="020B0604020202020204" pitchFamily="34" charset="0"/>
                <a:cs typeface="Arial" panose="020B0604020202020204" pitchFamily="34" charset="0"/>
              </a:rPr>
              <a:t>Если мелкая моторика у ребенка в порядке, то он способен рассуждать и мыслить логически, обладает связной речью, хорошей памятью, воображением и вниманием, умеет концентрироваться, готов к обучению письму. Развитие мелкой моторики - это постепенный процесс, он индивидуален для каждого малыша и у каждого ребенка проходит по-разному.</a:t>
            </a:r>
          </a:p>
          <a:p>
            <a:r>
              <a:rPr lang="ru-RU" sz="1200" dirty="0">
                <a:solidFill>
                  <a:srgbClr val="002060"/>
                </a:solidFill>
                <a:latin typeface="Arial" panose="020B0604020202020204" pitchFamily="34" charset="0"/>
                <a:cs typeface="Arial" panose="020B0604020202020204" pitchFamily="34" charset="0"/>
              </a:rPr>
              <a:t>Работа по развитию движений рук должна проводиться регулярно, только тогда будет достигнут наибольший эффект. Задания должны приносить ребенку радость, не допускайте скуки и переутомления.</a:t>
            </a:r>
          </a:p>
          <a:p>
            <a:endParaRPr lang="ru-RU" dirty="0"/>
          </a:p>
        </p:txBody>
      </p:sp>
      <p:pic>
        <p:nvPicPr>
          <p:cNvPr id="4" name="Picture 4" descr="i?id=147822879-29-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406827"/>
            <a:ext cx="2050977" cy="135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id=16921330-22-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391" y="4174568"/>
            <a:ext cx="2592288" cy="159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1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413338"/>
            <a:ext cx="4572000" cy="2031325"/>
          </a:xfrm>
          <a:prstGeom prst="rect">
            <a:avLst/>
          </a:prstGeom>
        </p:spPr>
        <p:txBody>
          <a:bodyPr>
            <a:spAutoFit/>
          </a:bodyPr>
          <a:lstStyle/>
          <a:p>
            <a:r>
              <a:rPr lang="ru-RU" dirty="0"/>
              <a:t>Что же понимают под термином «мелкая моторика»? Мелкая моторика – совокупность скоординированных действий нервной системы, часто в сочетании со зрительной системой в выполнении мелких и точных движений кистями и пальцами рук и ног.</a:t>
            </a:r>
          </a:p>
        </p:txBody>
      </p:sp>
    </p:spTree>
    <p:extLst>
      <p:ext uri="{BB962C8B-B14F-4D97-AF65-F5344CB8AC3E}">
        <p14:creationId xmlns:p14="http://schemas.microsoft.com/office/powerpoint/2010/main" val="231818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751344"/>
            <a:ext cx="4572000" cy="5355312"/>
          </a:xfrm>
          <a:prstGeom prst="rect">
            <a:avLst/>
          </a:prstGeom>
        </p:spPr>
        <p:txBody>
          <a:bodyPr>
            <a:spAutoFit/>
          </a:bodyPr>
          <a:lstStyle/>
          <a:p>
            <a:r>
              <a:rPr lang="ru-RU" dirty="0"/>
              <a:t>Зачем нужно развивать мелкую моторику? Польза очевидна: точные движения пальцев, кистей, координация деятельности костной, мышечной и нервной систем активизирует зоны мозга, ответственные за двигательную проекцию; близость этих отделов к речевой зоне улучшает формирование, развитие речи у деток раннего возраста; чем больше нагрузка на пальчики, чем чаще ребёнок совершает мелкие, точные движения, тем раньше кроха научится говорить; мелкая моторика связана с двигательной, зрительной памятью, координацией. Регулярные упражнения улучшают мышление, повышают внимание, развивают наблюдательность; точные движения пригодятся деткам любого возраста в учёбе, повседневной жизни.</a:t>
            </a:r>
          </a:p>
        </p:txBody>
      </p:sp>
    </p:spTree>
    <p:extLst>
      <p:ext uri="{BB962C8B-B14F-4D97-AF65-F5344CB8AC3E}">
        <p14:creationId xmlns:p14="http://schemas.microsoft.com/office/powerpoint/2010/main" val="185408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967335"/>
            <a:ext cx="4572000" cy="923330"/>
          </a:xfrm>
          <a:prstGeom prst="rect">
            <a:avLst/>
          </a:prstGeom>
        </p:spPr>
        <p:txBody>
          <a:bodyPr>
            <a:spAutoFit/>
          </a:bodyPr>
          <a:lstStyle/>
          <a:p>
            <a:r>
              <a:rPr lang="ru-RU" dirty="0"/>
              <a:t>Предлагаю вашему вниманию игры на развитие мелкой моторики, которыми можно заниматься дома.</a:t>
            </a:r>
          </a:p>
        </p:txBody>
      </p:sp>
    </p:spTree>
    <p:extLst>
      <p:ext uri="{BB962C8B-B14F-4D97-AF65-F5344CB8AC3E}">
        <p14:creationId xmlns:p14="http://schemas.microsoft.com/office/powerpoint/2010/main" val="167189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028343"/>
            <a:ext cx="4572000" cy="4801314"/>
          </a:xfrm>
          <a:prstGeom prst="rect">
            <a:avLst/>
          </a:prstGeom>
        </p:spPr>
        <p:txBody>
          <a:bodyPr>
            <a:spAutoFit/>
          </a:bodyPr>
          <a:lstStyle/>
          <a:p>
            <a:r>
              <a:rPr lang="ru-RU" dirty="0"/>
              <a:t>Пальчиковые игры. Большая роль в развитии мелкой моторики в раннем и младшем дошкольном возрасте отводится пальчиковым играм. В России известны многие старинные забавы с пальчиками: </a:t>
            </a:r>
            <a:r>
              <a:rPr lang="ru-RU" dirty="0" err="1"/>
              <a:t>пестушки</a:t>
            </a:r>
            <a:r>
              <a:rPr lang="ru-RU" dirty="0"/>
              <a:t>, прибаутки, </a:t>
            </a:r>
            <a:r>
              <a:rPr lang="ru-RU" dirty="0" err="1"/>
              <a:t>потешки</a:t>
            </a:r>
            <a:r>
              <a:rPr lang="ru-RU" dirty="0"/>
              <a:t>. Игры с пальчиками очень увлекательны. Они просты, эмоциональны и не требуют никаких приспособлений и специальной подготовки. В них можно играть где угодно – на прогулке, на отдыхе, в очереди к врачу, в дальней поездке. Это интересная игровая форма, благодаря которой, ритмическая организация поэтического текста и соотнесенных с ним движений, вовлекают ребенка в выполнение действие по показу взрослого.</a:t>
            </a:r>
          </a:p>
        </p:txBody>
      </p:sp>
    </p:spTree>
    <p:extLst>
      <p:ext uri="{BB962C8B-B14F-4D97-AF65-F5344CB8AC3E}">
        <p14:creationId xmlns:p14="http://schemas.microsoft.com/office/powerpoint/2010/main" val="242937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612845"/>
            <a:ext cx="4572000" cy="5632311"/>
          </a:xfrm>
          <a:prstGeom prst="rect">
            <a:avLst/>
          </a:prstGeom>
        </p:spPr>
        <p:txBody>
          <a:bodyPr>
            <a:spAutoFit/>
          </a:bodyPr>
          <a:lstStyle/>
          <a:p>
            <a:r>
              <a:rPr lang="ru-RU" dirty="0"/>
              <a:t>Описание </a:t>
            </a:r>
            <a:r>
              <a:rPr lang="ru-RU" dirty="0" err="1"/>
              <a:t>слайда:Пирамидки</a:t>
            </a:r>
            <a:r>
              <a:rPr lang="ru-RU" dirty="0"/>
              <a:t>, кубики любого размера, конструктор. Даже в 8–9 месяцев детки легко справятся с этой задачей. После года усложните упражнение, чтобы ребёнок запомнил размер, а не только порядок нанизывания красного, жёлтого или синего колечка. Понадобится пирамидка с кольцами одного цвета. Игры по конструированию проводятся с ребенком с целью формирования мыслительных процессов и восприятия, обогащения сенсорного опыта, координации движений и развития мелкой моторики. Игры способствуют воспитанию сосредоточенности, зрительного и слухового внимания, умению добиваться результата, приучают к бережному обращению с игрушками, учат действовать по показу взрослого, следить за его действиями, подражать им.</a:t>
            </a:r>
          </a:p>
        </p:txBody>
      </p:sp>
    </p:spTree>
    <p:extLst>
      <p:ext uri="{BB962C8B-B14F-4D97-AF65-F5344CB8AC3E}">
        <p14:creationId xmlns:p14="http://schemas.microsoft.com/office/powerpoint/2010/main" val="219241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274838"/>
            <a:ext cx="4572000" cy="2308324"/>
          </a:xfrm>
          <a:prstGeom prst="rect">
            <a:avLst/>
          </a:prstGeom>
        </p:spPr>
        <p:txBody>
          <a:bodyPr>
            <a:spAutoFit/>
          </a:bodyPr>
          <a:lstStyle/>
          <a:p>
            <a:r>
              <a:rPr lang="ru-RU" dirty="0"/>
              <a:t>Описание </a:t>
            </a:r>
            <a:r>
              <a:rPr lang="ru-RU" dirty="0" err="1"/>
              <a:t>слайда:Игра</a:t>
            </a:r>
            <a:r>
              <a:rPr lang="ru-RU" dirty="0"/>
              <a:t> в куклы. Дети одевают-раздевают «дочку», совершают много мелких движений пальчиками. Такие игры способствуют развитию не только мелкой моторики, но и развитию элементарных навыков самообслуживания (застегивание и расстегивание пуговиц, завязывание шнурков).</a:t>
            </a:r>
          </a:p>
        </p:txBody>
      </p:sp>
    </p:spTree>
    <p:extLst>
      <p:ext uri="{BB962C8B-B14F-4D97-AF65-F5344CB8AC3E}">
        <p14:creationId xmlns:p14="http://schemas.microsoft.com/office/powerpoint/2010/main" val="295683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413338"/>
            <a:ext cx="4572000" cy="2031325"/>
          </a:xfrm>
          <a:prstGeom prst="rect">
            <a:avLst/>
          </a:prstGeom>
        </p:spPr>
        <p:txBody>
          <a:bodyPr>
            <a:spAutoFit/>
          </a:bodyPr>
          <a:lstStyle/>
          <a:p>
            <a:r>
              <a:rPr lang="ru-RU" dirty="0"/>
              <a:t>Раскрашивание, рисование. На первых порах не так важен результат, как процесс. Постоянный контроль линий, повторяющиеся движения в пределах определенной области на листе бумаги положительно влияют на развитие моторики, улучшают координацию.</a:t>
            </a:r>
          </a:p>
        </p:txBody>
      </p:sp>
    </p:spTree>
    <p:extLst>
      <p:ext uri="{BB962C8B-B14F-4D97-AF65-F5344CB8AC3E}">
        <p14:creationId xmlns:p14="http://schemas.microsoft.com/office/powerpoint/2010/main" val="233289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136339"/>
            <a:ext cx="4572000" cy="2585323"/>
          </a:xfrm>
          <a:prstGeom prst="rect">
            <a:avLst/>
          </a:prstGeom>
        </p:spPr>
        <p:txBody>
          <a:bodyPr>
            <a:spAutoFit/>
          </a:bodyPr>
          <a:lstStyle/>
          <a:p>
            <a:r>
              <a:rPr lang="ru-RU" dirty="0"/>
              <a:t>Игры с пластилином. Наибольший интерес вызывает работа ребенка с пластилином. Детям очень нравиться повторять за взрослыми движения, работая с этим новым для них пластичным материалом. Это способствует развитию согласованных движений рук ребенка, а в конечном итоге влияет на развитие речи и мышления малыша.</a:t>
            </a:r>
          </a:p>
        </p:txBody>
      </p:sp>
    </p:spTree>
    <p:extLst>
      <p:ext uri="{BB962C8B-B14F-4D97-AF65-F5344CB8AC3E}">
        <p14:creationId xmlns:p14="http://schemas.microsoft.com/office/powerpoint/2010/main" val="329095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6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720840"/>
            <a:ext cx="4572000" cy="3416320"/>
          </a:xfrm>
          <a:prstGeom prst="rect">
            <a:avLst/>
          </a:prstGeom>
        </p:spPr>
        <p:txBody>
          <a:bodyPr>
            <a:spAutoFit/>
          </a:bodyPr>
          <a:lstStyle/>
          <a:p>
            <a:r>
              <a:rPr lang="ru-RU" dirty="0"/>
              <a:t>Как играть с прищепками? Самым простым примером дидактической игры с прищепками может служить действие, когда нужно открывать и закрывать прищепку, сопровождая это действие стихами о животных. Это может быть лиса или крокодил, гусь или аист, кошка или собака. Короткие стишки про этих животных, которыми будет сопровождаться это движение, помогут озвучить прищепку и она станет лаять, мяукать или щелкать клювом.</a:t>
            </a:r>
          </a:p>
        </p:txBody>
      </p:sp>
    </p:spTree>
    <p:extLst>
      <p:ext uri="{BB962C8B-B14F-4D97-AF65-F5344CB8AC3E}">
        <p14:creationId xmlns:p14="http://schemas.microsoft.com/office/powerpoint/2010/main" val="50576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1305342"/>
            <a:ext cx="5616624" cy="2031325"/>
          </a:xfrm>
          <a:prstGeom prst="rect">
            <a:avLst/>
          </a:prstGeom>
        </p:spPr>
        <p:txBody>
          <a:bodyPr wrap="square">
            <a:spAutoFit/>
          </a:bodyPr>
          <a:lstStyle/>
          <a:p>
            <a:r>
              <a:rPr lang="ru-RU" sz="1400" dirty="0">
                <a:solidFill>
                  <a:srgbClr val="002060"/>
                </a:solidFill>
                <a:latin typeface="Arial" panose="020B0604020202020204" pitchFamily="34" charset="0"/>
                <a:cs typeface="Arial" panose="020B0604020202020204" pitchFamily="34" charset="0"/>
              </a:rPr>
              <a:t>У большинства современных детей отмечается общее моторное отставание, в особенности у детей городских. К сожалению, о проблемах с координацией движений и мелкой моторикой большинство родителей узнают только перед школой. Это оборачивается форсированной нагрузкой на ребенка: кроме усвоения новой информации, приходится еще учиться удерживать в непослушных пальцах карандаш. Поэтому в детском саду, и конечно же дома необходимо создавать все условия, способствующие развитию мелкой моторики.</a:t>
            </a:r>
          </a:p>
        </p:txBody>
      </p:sp>
    </p:spTree>
    <p:extLst>
      <p:ext uri="{BB962C8B-B14F-4D97-AF65-F5344CB8AC3E}">
        <p14:creationId xmlns:p14="http://schemas.microsoft.com/office/powerpoint/2010/main" val="400111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720840"/>
            <a:ext cx="4572000" cy="3416320"/>
          </a:xfrm>
          <a:prstGeom prst="rect">
            <a:avLst/>
          </a:prstGeom>
        </p:spPr>
        <p:txBody>
          <a:bodyPr>
            <a:spAutoFit/>
          </a:bodyPr>
          <a:lstStyle/>
          <a:p>
            <a:r>
              <a:rPr lang="ru-RU" dirty="0"/>
              <a:t>Еще один пример игры лежит в прямом применении прищепки. И тогда цель игры с прищепкой будет совмещена с ролевой игрой, когда малышу нужно будет развесить на веревочке кукольную одежду и закрепить ее прищепкой. Для развития воображения стоит предложить ребенку набор прищепок и простых геометрических фигур. Сначала нужно показать, как можно сделать из них солнышко, цветочек, человечка, а потом и самому ребенку предложить собрать самостоятельно.</a:t>
            </a:r>
          </a:p>
        </p:txBody>
      </p:sp>
    </p:spTree>
    <p:extLst>
      <p:ext uri="{BB962C8B-B14F-4D97-AF65-F5344CB8AC3E}">
        <p14:creationId xmlns:p14="http://schemas.microsoft.com/office/powerpoint/2010/main" val="168539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690336"/>
            <a:ext cx="4572000" cy="1477328"/>
          </a:xfrm>
          <a:prstGeom prst="rect">
            <a:avLst/>
          </a:prstGeom>
        </p:spPr>
        <p:txBody>
          <a:bodyPr>
            <a:spAutoFit/>
          </a:bodyPr>
          <a:lstStyle/>
          <a:p>
            <a:r>
              <a:rPr lang="ru-RU" dirty="0"/>
              <a:t>Мозаика. “Мозаика” – это оригинальная, увлекательная, развивающая игра для детей всех возрастов, совмещающая в себе элементы конструктора, настольной игры, головоломки и набора для творчества.</a:t>
            </a:r>
          </a:p>
        </p:txBody>
      </p:sp>
    </p:spTree>
    <p:extLst>
      <p:ext uri="{BB962C8B-B14F-4D97-AF65-F5344CB8AC3E}">
        <p14:creationId xmlns:p14="http://schemas.microsoft.com/office/powerpoint/2010/main" val="441277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305342"/>
            <a:ext cx="4572000" cy="4247317"/>
          </a:xfrm>
          <a:prstGeom prst="rect">
            <a:avLst/>
          </a:prstGeom>
        </p:spPr>
        <p:txBody>
          <a:bodyPr>
            <a:spAutoFit/>
          </a:bodyPr>
          <a:lstStyle/>
          <a:p>
            <a:r>
              <a:rPr lang="ru-RU" dirty="0"/>
              <a:t>Значение мозаики в развитии детей. мозаика развивает мелкую моторику рук (действуя с мелкими деталями, ребенок подготавливает руку к письму. Это очень важно для подготовки детей к школе и дальнейшего его обучения); развивает и совершенствует сенсорные эталоны (цвет, форма); развивает психические процессы: внимание, память, мышление, воображение, фантазию, речь; развивает познавательную активность детей, желание принять, заинтересовавшую ребенка информацию, и действовать в соответствии с ней самостоятельно, с проявлением элементов творчества;</a:t>
            </a:r>
          </a:p>
        </p:txBody>
      </p:sp>
    </p:spTree>
    <p:extLst>
      <p:ext uri="{BB962C8B-B14F-4D97-AF65-F5344CB8AC3E}">
        <p14:creationId xmlns:p14="http://schemas.microsoft.com/office/powerpoint/2010/main" val="161900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443841"/>
            <a:ext cx="4572000" cy="3970318"/>
          </a:xfrm>
          <a:prstGeom prst="rect">
            <a:avLst/>
          </a:prstGeom>
        </p:spPr>
        <p:txBody>
          <a:bodyPr>
            <a:spAutoFit/>
          </a:bodyPr>
          <a:lstStyle/>
          <a:p>
            <a:r>
              <a:rPr lang="ru-RU" dirty="0"/>
              <a:t>Значение мозаики в развитии детей. развивает конструктивные способности (умение действовать по схеме, образцу); развивает математические способности у детей: счет, пространственную ориентировку; вырабатывает у детей художественный вкус, за счет ярких, красочных, эстетичных и необычных композиций; способствует воспитанию столь важных качеств личности человека, как целеустремленность, самостоятельность, усидчивость, терпение, аккуратность, а самое главное, закладывает творческое начало.</a:t>
            </a:r>
          </a:p>
        </p:txBody>
      </p:sp>
    </p:spTree>
    <p:extLst>
      <p:ext uri="{BB962C8B-B14F-4D97-AF65-F5344CB8AC3E}">
        <p14:creationId xmlns:p14="http://schemas.microsoft.com/office/powerpoint/2010/main" val="334381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44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612845"/>
            <a:ext cx="4572000" cy="5632311"/>
          </a:xfrm>
          <a:prstGeom prst="rect">
            <a:avLst/>
          </a:prstGeom>
        </p:spPr>
        <p:txBody>
          <a:bodyPr>
            <a:spAutoFit/>
          </a:bodyPr>
          <a:lstStyle/>
          <a:p>
            <a:r>
              <a:rPr lang="ru-RU" dirty="0" err="1"/>
              <a:t>Пазлы</a:t>
            </a:r>
            <a:r>
              <a:rPr lang="ru-RU" dirty="0"/>
              <a:t>. </a:t>
            </a:r>
            <a:r>
              <a:rPr lang="ru-RU" dirty="0" err="1"/>
              <a:t>Пазлы</a:t>
            </a:r>
            <a:r>
              <a:rPr lang="ru-RU" dirty="0"/>
              <a:t> с каждым годом приобретают все большую популярность. И в этом нет ничего удивительного! В эту игру играют и малыши, и дети старшего дошкольного возраста, и взрослые. Это отличная развивающая игрушка и хороший способ провести время вместе с ребенком. Какими должны быть самые первые </a:t>
            </a:r>
            <a:r>
              <a:rPr lang="ru-RU" dirty="0" err="1"/>
              <a:t>пазлы</a:t>
            </a:r>
            <a:r>
              <a:rPr lang="ru-RU" dirty="0"/>
              <a:t>? Они должны быть очень простыми: от двух до четырех крупных деталей. Предметы, которые собирает ребенок, должны быть ему хорошо знакомы. Желательно, если это будет один крупный предмет, например, любимый сказочный герой вашего малыша. Как только ребенок научится собирать </a:t>
            </a:r>
            <a:r>
              <a:rPr lang="ru-RU" dirty="0" err="1"/>
              <a:t>пазлы</a:t>
            </a:r>
            <a:r>
              <a:rPr lang="ru-RU" dirty="0"/>
              <a:t> из 4-6 деталей, ему можно покупать более сложные варианты этой игры. Если с раннего детства ребенок собирает </a:t>
            </a:r>
            <a:r>
              <a:rPr lang="ru-RU" dirty="0" err="1"/>
              <a:t>пазлы</a:t>
            </a:r>
            <a:r>
              <a:rPr lang="ru-RU" dirty="0"/>
              <a:t>, то к 3 годам малыш будет уже способен собрать </a:t>
            </a:r>
            <a:r>
              <a:rPr lang="ru-RU" dirty="0" err="1"/>
              <a:t>пазлы</a:t>
            </a:r>
            <a:r>
              <a:rPr lang="ru-RU" dirty="0"/>
              <a:t> из 24 элементов.</a:t>
            </a:r>
          </a:p>
        </p:txBody>
      </p:sp>
    </p:spTree>
    <p:extLst>
      <p:ext uri="{BB962C8B-B14F-4D97-AF65-F5344CB8AC3E}">
        <p14:creationId xmlns:p14="http://schemas.microsoft.com/office/powerpoint/2010/main" val="272561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0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2136339"/>
            <a:ext cx="4572000" cy="2585323"/>
          </a:xfrm>
          <a:prstGeom prst="rect">
            <a:avLst/>
          </a:prstGeom>
        </p:spPr>
        <p:txBody>
          <a:bodyPr>
            <a:spAutoFit/>
          </a:bodyPr>
          <a:lstStyle/>
          <a:p>
            <a:r>
              <a:rPr lang="ru-RU" dirty="0"/>
              <a:t>Игра в </a:t>
            </a:r>
            <a:r>
              <a:rPr lang="ru-RU" dirty="0" err="1"/>
              <a:t>пазлы</a:t>
            </a:r>
            <a:r>
              <a:rPr lang="ru-RU" dirty="0"/>
              <a:t> влияет на развитие малыша: развивает мелкую моторику рук и координацию движений; развивает логику; формирует навыки выработки стратегического решения задач; развивает усидчивость и аккуратность; развивает воображение и фантазию; развивает внимание и память; учит принимать решения самостоятельно.</a:t>
            </a:r>
          </a:p>
        </p:txBody>
      </p:sp>
    </p:spTree>
    <p:extLst>
      <p:ext uri="{BB962C8B-B14F-4D97-AF65-F5344CB8AC3E}">
        <p14:creationId xmlns:p14="http://schemas.microsoft.com/office/powerpoint/2010/main" val="4021330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40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474345"/>
            <a:ext cx="4572000" cy="5909310"/>
          </a:xfrm>
          <a:prstGeom prst="rect">
            <a:avLst/>
          </a:prstGeom>
        </p:spPr>
        <p:txBody>
          <a:bodyPr>
            <a:spAutoFit/>
          </a:bodyPr>
          <a:lstStyle/>
          <a:p>
            <a:r>
              <a:rPr lang="ru-RU" dirty="0"/>
              <a:t>Игры с крышками от пластиковых бутылок. Какие игры можно придумать с крышками от пластиковых бутылок и баночек? На самом деле очень много, главное — собрать свою коллекцию крышек разных цветов и размеров и внимательно на них посмотреть. Крышки обладают несколькими полезными свойствами, которые делают их универсальными игрушками: имеют простую форму; имеют от одного до трех изменяемых признаков: цвет и размер — очевидные, и еще один — материал, из которого изготовлены (большинство — пластиковые, но есть и жестяные, резиновые и прочие); они легкодоступны.</a:t>
            </a:r>
          </a:p>
          <a:p>
            <a:endParaRPr lang="ru-RU" dirty="0"/>
          </a:p>
          <a:p>
            <a:r>
              <a:rPr lang="ru-RU" dirty="0"/>
              <a:t>28 слайд</a:t>
            </a:r>
          </a:p>
          <a:p>
            <a:r>
              <a:rPr lang="ru-RU" dirty="0"/>
              <a:t>Игры с цветными крышками научат малышей ориентироваться в цветовой гамме, да</a:t>
            </a:r>
          </a:p>
          <a:p>
            <a:r>
              <a:rPr lang="ru-RU" dirty="0"/>
              <a:t>Описание слайда:</a:t>
            </a:r>
          </a:p>
        </p:txBody>
      </p:sp>
    </p:spTree>
    <p:extLst>
      <p:ext uri="{BB962C8B-B14F-4D97-AF65-F5344CB8AC3E}">
        <p14:creationId xmlns:p14="http://schemas.microsoft.com/office/powerpoint/2010/main" val="329955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91680" y="1028343"/>
            <a:ext cx="5832648" cy="2462213"/>
          </a:xfrm>
          <a:prstGeom prst="rect">
            <a:avLst/>
          </a:prstGeom>
        </p:spPr>
        <p:txBody>
          <a:bodyPr wrap="square">
            <a:spAutoFit/>
          </a:bodyPr>
          <a:lstStyle/>
          <a:p>
            <a:r>
              <a:rPr lang="ru-RU" sz="1400" dirty="0">
                <a:solidFill>
                  <a:srgbClr val="002060"/>
                </a:solidFill>
                <a:latin typeface="Arial" panose="020B0604020202020204" pitchFamily="34" charset="0"/>
                <a:cs typeface="Arial" panose="020B0604020202020204" pitchFamily="34" charset="0"/>
              </a:rPr>
              <a:t>Пальчиковые игры. Большая роль в развитии мелкой моторики в раннем и младшем дошкольном возрасте отводится пальчиковым играм. В России известны многие старинные забавы с пальчиками: </a:t>
            </a:r>
            <a:r>
              <a:rPr lang="ru-RU" sz="1400" dirty="0" err="1">
                <a:solidFill>
                  <a:srgbClr val="002060"/>
                </a:solidFill>
                <a:latin typeface="Arial" panose="020B0604020202020204" pitchFamily="34" charset="0"/>
                <a:cs typeface="Arial" panose="020B0604020202020204" pitchFamily="34" charset="0"/>
              </a:rPr>
              <a:t>пестушки</a:t>
            </a:r>
            <a:r>
              <a:rPr lang="ru-RU" sz="1400" dirty="0">
                <a:solidFill>
                  <a:srgbClr val="002060"/>
                </a:solidFill>
                <a:latin typeface="Arial" panose="020B0604020202020204" pitchFamily="34" charset="0"/>
                <a:cs typeface="Arial" panose="020B0604020202020204" pitchFamily="34" charset="0"/>
              </a:rPr>
              <a:t>, прибаутки, </a:t>
            </a:r>
            <a:r>
              <a:rPr lang="ru-RU" sz="1400" dirty="0" err="1">
                <a:solidFill>
                  <a:srgbClr val="002060"/>
                </a:solidFill>
                <a:latin typeface="Arial" panose="020B0604020202020204" pitchFamily="34" charset="0"/>
                <a:cs typeface="Arial" panose="020B0604020202020204" pitchFamily="34" charset="0"/>
              </a:rPr>
              <a:t>потешки</a:t>
            </a:r>
            <a:r>
              <a:rPr lang="ru-RU" sz="1400" dirty="0">
                <a:solidFill>
                  <a:srgbClr val="002060"/>
                </a:solidFill>
                <a:latin typeface="Arial" panose="020B0604020202020204" pitchFamily="34" charset="0"/>
                <a:cs typeface="Arial" panose="020B0604020202020204" pitchFamily="34" charset="0"/>
              </a:rPr>
              <a:t>. Игры с пальчиками очень увлекательны. Они просты, эмоциональны и не требуют никаких приспособлений и специальной подготовки. В них можно играть где угодно – на прогулке, на отдыхе, в очереди к врачу, в дальней поездке. Это интересная игровая форма, благодаря которой, ритмическая организация поэтического текста и соотнесенных с ним движений, вовлекают ребенка в выполнение действие по показу взрослого.</a:t>
            </a:r>
            <a:endParaRPr lang="ru-RU" sz="1400" dirty="0">
              <a:solidFill>
                <a:srgbClr val="002060"/>
              </a:solidFill>
              <a:latin typeface="Arial" panose="020B0604020202020204" pitchFamily="34" charset="0"/>
              <a:cs typeface="Arial" panose="020B0604020202020204" pitchFamily="34" charset="0"/>
            </a:endParaRPr>
          </a:p>
        </p:txBody>
      </p:sp>
      <p:pic>
        <p:nvPicPr>
          <p:cNvPr id="11266" name="Picture 2" descr="https://avatars.mds.yandex.net/get-pdb/753890/b3c2a0e2-ac91-4b2b-bfe1-94adc49923c3/s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17032"/>
            <a:ext cx="2435944" cy="182586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900igr.net/up/datai/164874/0014-0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717031"/>
            <a:ext cx="2448272" cy="182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27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1997839"/>
            <a:ext cx="4572000" cy="2862322"/>
          </a:xfrm>
          <a:prstGeom prst="rect">
            <a:avLst/>
          </a:prstGeom>
        </p:spPr>
        <p:txBody>
          <a:bodyPr>
            <a:spAutoFit/>
          </a:bodyPr>
          <a:lstStyle/>
          <a:p>
            <a:r>
              <a:rPr lang="ru-RU" dirty="0"/>
              <a:t>Игры с цветными крышками научат малышей ориентироваться в цветовой гамме, дадут понятие о величине, будут способствовать развитию мелкой моторики рук, научат решать логические задачи, разовьют творческие способности. В такие игры можно играть как с одним ребенком, так и с группой детей. С маленькими детьми играет воспитатель, а дети постарше могут играть самостоятельно.</a:t>
            </a:r>
          </a:p>
        </p:txBody>
      </p:sp>
    </p:spTree>
    <p:extLst>
      <p:ext uri="{BB962C8B-B14F-4D97-AF65-F5344CB8AC3E}">
        <p14:creationId xmlns:p14="http://schemas.microsoft.com/office/powerpoint/2010/main" val="162825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74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1680" cy="6844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941" y="1484783"/>
            <a:ext cx="3913187" cy="51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835697" y="908720"/>
            <a:ext cx="6097736" cy="461665"/>
          </a:xfrm>
          <a:prstGeom prst="rect">
            <a:avLst/>
          </a:prstGeom>
        </p:spPr>
        <p:txBody>
          <a:bodyPr wrap="square">
            <a:spAutoFit/>
          </a:bodyPr>
          <a:lstStyle/>
          <a:p>
            <a:r>
              <a:rPr lang="ru-RU" sz="2400" b="1" dirty="0">
                <a:solidFill>
                  <a:srgbClr val="640000"/>
                </a:solidFill>
                <a:latin typeface="Arial" panose="020B0604020202020204" pitchFamily="34" charset="0"/>
                <a:cs typeface="Arial" panose="020B0604020202020204" pitchFamily="34" charset="0"/>
              </a:rPr>
              <a:t>Игры которыми можно играть дома</a:t>
            </a:r>
          </a:p>
        </p:txBody>
      </p:sp>
      <p:sp>
        <p:nvSpPr>
          <p:cNvPr id="4" name="Прямоугольник 3"/>
          <p:cNvSpPr/>
          <p:nvPr/>
        </p:nvSpPr>
        <p:spPr>
          <a:xfrm>
            <a:off x="1331639" y="1997839"/>
            <a:ext cx="6601793" cy="1384995"/>
          </a:xfrm>
          <a:prstGeom prst="rect">
            <a:avLst/>
          </a:prstGeom>
        </p:spPr>
        <p:txBody>
          <a:bodyPr wrap="square">
            <a:spAutoFit/>
          </a:bodyPr>
          <a:lstStyle/>
          <a:p>
            <a:r>
              <a:rPr lang="ru-RU" altLang="ru-RU" sz="1400" b="1" dirty="0">
                <a:solidFill>
                  <a:srgbClr val="002060"/>
                </a:solidFill>
                <a:latin typeface="Arial" panose="020B0604020202020204" pitchFamily="34" charset="0"/>
                <a:cs typeface="Arial" panose="020B0604020202020204" pitchFamily="34" charset="0"/>
              </a:rPr>
              <a:t>Свободное конструирование – самый простой способ развития у ребёнка пространственного мышления, моторики, творческих потребностей и произвольных действий. Детали конструктора очень приятно держать и вертеть в маленьких, да и не только, ручках. Такой массаж рук благотворно воздействует на развитие осязания и мелкой моторики рук, а также полезен для здоровья. </a:t>
            </a:r>
            <a:endParaRPr lang="ru-RU" altLang="ru-RU" sz="1400" b="1" dirty="0">
              <a:solidFill>
                <a:srgbClr val="002060"/>
              </a:solidFill>
              <a:latin typeface="Arial" panose="020B0604020202020204" pitchFamily="34" charset="0"/>
              <a:cs typeface="Arial" panose="020B0604020202020204" pitchFamily="34" charset="0"/>
            </a:endParaRPr>
          </a:p>
        </p:txBody>
      </p:sp>
      <p:pic>
        <p:nvPicPr>
          <p:cNvPr id="6" name="Picture 13" descr="C:\Users\Яна\Desktop\Фотки\фото садик\20180521_1617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5" y="3477086"/>
            <a:ext cx="273630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Users\Яна\Desktop\Фотки\фото садик\20180510_1714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189" y="3299940"/>
            <a:ext cx="1799878" cy="2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83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6" y="0"/>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1268760"/>
            <a:ext cx="4104456" cy="523220"/>
          </a:xfrm>
          <a:prstGeom prst="rect">
            <a:avLst/>
          </a:prstGeom>
        </p:spPr>
        <p:txBody>
          <a:bodyPr wrap="square">
            <a:spAutoFit/>
          </a:bodyPr>
          <a:lstStyle/>
          <a:p>
            <a:r>
              <a:rPr lang="ru-RU" altLang="ru-RU" sz="2800" dirty="0" smtClean="0">
                <a:solidFill>
                  <a:srgbClr val="990033"/>
                </a:solidFill>
              </a:rPr>
              <a:t>     </a:t>
            </a:r>
            <a:r>
              <a:rPr lang="ru-RU" altLang="ru-RU" sz="2800" b="1" dirty="0" smtClean="0">
                <a:solidFill>
                  <a:srgbClr val="A50021"/>
                </a:solidFill>
              </a:rPr>
              <a:t>Игры </a:t>
            </a:r>
            <a:r>
              <a:rPr lang="ru-RU" altLang="ru-RU" sz="2800" b="1" dirty="0">
                <a:solidFill>
                  <a:srgbClr val="A50021"/>
                </a:solidFill>
              </a:rPr>
              <a:t>с </a:t>
            </a:r>
            <a:r>
              <a:rPr lang="ru-RU" altLang="ru-RU" sz="2800" b="1" dirty="0" err="1">
                <a:solidFill>
                  <a:srgbClr val="A50021"/>
                </a:solidFill>
              </a:rPr>
              <a:t>мозайкой</a:t>
            </a:r>
            <a:endParaRPr lang="ru-RU" sz="2800" b="1" dirty="0">
              <a:solidFill>
                <a:srgbClr val="A50021"/>
              </a:solidFill>
            </a:endParaRPr>
          </a:p>
        </p:txBody>
      </p:sp>
      <p:sp>
        <p:nvSpPr>
          <p:cNvPr id="4" name="Прямоугольник 3"/>
          <p:cNvSpPr/>
          <p:nvPr/>
        </p:nvSpPr>
        <p:spPr>
          <a:xfrm>
            <a:off x="1403648" y="1791980"/>
            <a:ext cx="6192688" cy="1815882"/>
          </a:xfrm>
          <a:prstGeom prst="rect">
            <a:avLst/>
          </a:prstGeom>
        </p:spPr>
        <p:txBody>
          <a:bodyPr wrap="square">
            <a:spAutoFit/>
          </a:bodyPr>
          <a:lstStyle/>
          <a:p>
            <a:r>
              <a:rPr lang="ru-RU" altLang="ru-RU" sz="1400" dirty="0" smtClean="0">
                <a:solidFill>
                  <a:srgbClr val="002060"/>
                </a:solidFill>
                <a:latin typeface="Arial" panose="020B0604020202020204" pitchFamily="34" charset="0"/>
                <a:cs typeface="Arial" panose="020B0604020202020204" pitchFamily="34" charset="0"/>
              </a:rPr>
              <a:t>Игры </a:t>
            </a:r>
            <a:r>
              <a:rPr lang="ru-RU" altLang="ru-RU" sz="1400" dirty="0">
                <a:solidFill>
                  <a:srgbClr val="002060"/>
                </a:solidFill>
                <a:latin typeface="Arial" panose="020B0604020202020204" pitchFamily="34" charset="0"/>
                <a:cs typeface="Arial" panose="020B0604020202020204" pitchFamily="34" charset="0"/>
              </a:rPr>
              <a:t>с разными мозаиками способствуют развитию мелкой моторики, сообразительности и творческих способностей ребёнка. </a:t>
            </a:r>
            <a:r>
              <a:rPr lang="ru-RU" altLang="ru-RU" sz="1400" dirty="0" smtClean="0">
                <a:solidFill>
                  <a:srgbClr val="002060"/>
                </a:solidFill>
                <a:latin typeface="Arial" panose="020B0604020202020204" pitchFamily="34" charset="0"/>
                <a:cs typeface="Arial" panose="020B0604020202020204" pitchFamily="34" charset="0"/>
              </a:rPr>
              <a:t>В</a:t>
            </a:r>
            <a:r>
              <a:rPr lang="ru-RU" sz="1400" dirty="0" smtClean="0">
                <a:solidFill>
                  <a:srgbClr val="002060"/>
                </a:solidFill>
                <a:latin typeface="Arial" panose="020B0604020202020204" pitchFamily="34" charset="0"/>
                <a:cs typeface="Arial" panose="020B0604020202020204" pitchFamily="34" charset="0"/>
              </a:rPr>
              <a:t>ырабатывает </a:t>
            </a:r>
            <a:r>
              <a:rPr lang="ru-RU" sz="1400" dirty="0">
                <a:solidFill>
                  <a:srgbClr val="002060"/>
                </a:solidFill>
                <a:latin typeface="Arial" panose="020B0604020202020204" pitchFamily="34" charset="0"/>
                <a:cs typeface="Arial" panose="020B0604020202020204" pitchFamily="34" charset="0"/>
              </a:rPr>
              <a:t>у детей художественный вкус, за счет ярких, красочных, эстетичных и необычных композиций; способствует воспитанию столь важных качеств личности человека, как целеустремленность, самостоятельность, усидчивость, терпение, аккуратность, а самое главное, закладывает творческое начало.</a:t>
            </a:r>
          </a:p>
          <a:p>
            <a:endParaRPr lang="ru-RU" altLang="ru-RU" sz="1400" dirty="0">
              <a:solidFill>
                <a:srgbClr val="FF0000"/>
              </a:solidFill>
              <a:latin typeface="Arial" panose="020B0604020202020204" pitchFamily="34" charset="0"/>
              <a:cs typeface="Arial" panose="020B0604020202020204" pitchFamily="34" charset="0"/>
            </a:endParaRPr>
          </a:p>
        </p:txBody>
      </p:sp>
      <p:pic>
        <p:nvPicPr>
          <p:cNvPr id="6" name="Picture 10" descr="C:\Users\Яна\Desktop\Фотки\фото садик\20180516_0748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607862"/>
            <a:ext cx="2502578" cy="1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Users\Яна\Desktop\Фотки\фото садик\20180516_0731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840" y="3607862"/>
            <a:ext cx="2781829" cy="176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2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908720"/>
            <a:ext cx="6840760" cy="2400657"/>
          </a:xfrm>
          <a:prstGeom prst="rect">
            <a:avLst/>
          </a:prstGeom>
        </p:spPr>
        <p:txBody>
          <a:bodyPr wrap="square">
            <a:spAutoFit/>
          </a:bodyPr>
          <a:lstStyle/>
          <a:p>
            <a:pPr algn="ctr" eaLnBrk="0" hangingPunct="0"/>
            <a:endParaRPr lang="ru-RU" altLang="zh-CN" sz="2000" b="1" dirty="0" smtClean="0">
              <a:solidFill>
                <a:srgbClr val="640000"/>
              </a:solidFill>
              <a:latin typeface="Times New Roman" pitchFamily="18" charset="0"/>
              <a:ea typeface="SimSun" pitchFamily="2" charset="-122"/>
              <a:cs typeface="Times New Roman" pitchFamily="18" charset="0"/>
            </a:endParaRPr>
          </a:p>
          <a:p>
            <a:pPr algn="ctr" eaLnBrk="0" hangingPunct="0"/>
            <a:r>
              <a:rPr lang="ru-RU" altLang="zh-CN" sz="3200" b="1" dirty="0" smtClean="0">
                <a:solidFill>
                  <a:srgbClr val="640000"/>
                </a:solidFill>
                <a:latin typeface="Times New Roman" pitchFamily="18" charset="0"/>
                <a:ea typeface="SimSun" pitchFamily="2" charset="-122"/>
                <a:cs typeface="Times New Roman" pitchFamily="18" charset="0"/>
              </a:rPr>
              <a:t>Шнуровки</a:t>
            </a:r>
            <a:endParaRPr lang="ru-RU" altLang="zh-CN" sz="2000" dirty="0" smtClean="0">
              <a:solidFill>
                <a:srgbClr val="640000"/>
              </a:solidFill>
              <a:latin typeface="Times New Roman" pitchFamily="18" charset="0"/>
              <a:ea typeface="SimSun" pitchFamily="2" charset="-122"/>
              <a:cs typeface="Times New Roman" pitchFamily="18" charset="0"/>
            </a:endParaRPr>
          </a:p>
          <a:p>
            <a:pPr eaLnBrk="0" hangingPunct="0"/>
            <a:r>
              <a:rPr lang="ru-RU" altLang="zh-CN" sz="1400" dirty="0" smtClean="0">
                <a:solidFill>
                  <a:srgbClr val="002060"/>
                </a:solidFill>
                <a:latin typeface="Arial" panose="020B0604020202020204" pitchFamily="34" charset="0"/>
                <a:ea typeface="SimSun" pitchFamily="2" charset="-122"/>
                <a:cs typeface="Arial" panose="020B0604020202020204" pitchFamily="34" charset="0"/>
              </a:rPr>
              <a:t>В </a:t>
            </a:r>
            <a:r>
              <a:rPr lang="ru-RU" altLang="zh-CN" sz="1400" dirty="0">
                <a:solidFill>
                  <a:srgbClr val="002060"/>
                </a:solidFill>
                <a:latin typeface="Arial" panose="020B0604020202020204" pitchFamily="34" charset="0"/>
                <a:ea typeface="SimSun" pitchFamily="2" charset="-122"/>
                <a:cs typeface="Arial" panose="020B0604020202020204" pitchFamily="34" charset="0"/>
              </a:rPr>
              <a:t>игровой форме осуществляется развитие мелкой моторики рук, а, следовательно – поэтапная подготовка ребёнка к письму. Игры-шнуровки созданы с целью развития мелкой моторики рук, усидчивости и глазомера. В процессе игры совершенствуется координация движений и гибкость кистей рук. «Шнуровки» способствуют развитию мелкой моторики, логического мышления, и как результат – стимулируют развитие органов артикуляции (речевого аппарата). </a:t>
            </a:r>
            <a:endParaRPr lang="ru-RU" altLang="zh-CN" sz="1400" dirty="0">
              <a:solidFill>
                <a:srgbClr val="002060"/>
              </a:solidFill>
              <a:latin typeface="Arial" panose="020B0604020202020204" pitchFamily="34" charset="0"/>
              <a:cs typeface="Arial" panose="020B0604020202020204" pitchFamily="34" charset="0"/>
            </a:endParaRPr>
          </a:p>
        </p:txBody>
      </p:sp>
      <p:pic>
        <p:nvPicPr>
          <p:cNvPr id="2050" name="Picture 2" descr="https://www.maam.ru/upload/blogs/detsad-233066-146493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433177"/>
            <a:ext cx="1735696" cy="1939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Яна\Desktop\Фотки\фото садик\20180510_1723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197" y="3433177"/>
            <a:ext cx="2232248" cy="193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nezabudka.mo.socinfo.ru/media/2019/03/15/12595423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1" y="3414848"/>
            <a:ext cx="1728192" cy="195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67744" y="1196752"/>
            <a:ext cx="4176463" cy="523220"/>
          </a:xfrm>
          <a:prstGeom prst="rect">
            <a:avLst/>
          </a:prstGeom>
        </p:spPr>
        <p:txBody>
          <a:bodyPr wrap="square">
            <a:spAutoFit/>
          </a:bodyPr>
          <a:lstStyle/>
          <a:p>
            <a:pPr algn="ctr"/>
            <a:r>
              <a:rPr lang="ru-RU" altLang="ru-RU" sz="2800" b="1" dirty="0" smtClean="0">
                <a:solidFill>
                  <a:srgbClr val="640000"/>
                </a:solidFill>
                <a:latin typeface="Arial" panose="020B0604020202020204" pitchFamily="34" charset="0"/>
                <a:cs typeface="Arial" panose="020B0604020202020204" pitchFamily="34" charset="0"/>
              </a:rPr>
              <a:t>Кубики, пирамидки</a:t>
            </a:r>
            <a:endParaRPr lang="ru-RU" sz="2800" dirty="0">
              <a:solidFill>
                <a:srgbClr val="640000"/>
              </a:solidFill>
              <a:latin typeface="Arial" panose="020B0604020202020204" pitchFamily="34" charset="0"/>
              <a:cs typeface="Arial" panose="020B0604020202020204" pitchFamily="34" charset="0"/>
            </a:endParaRPr>
          </a:p>
        </p:txBody>
      </p:sp>
      <p:sp>
        <p:nvSpPr>
          <p:cNvPr id="3" name="Прямоугольник 2"/>
          <p:cNvSpPr/>
          <p:nvPr/>
        </p:nvSpPr>
        <p:spPr>
          <a:xfrm>
            <a:off x="1331640" y="1719972"/>
            <a:ext cx="6624736" cy="2292935"/>
          </a:xfrm>
          <a:prstGeom prst="rect">
            <a:avLst/>
          </a:prstGeom>
        </p:spPr>
        <p:txBody>
          <a:bodyPr wrap="square">
            <a:spAutoFit/>
          </a:bodyPr>
          <a:lstStyle/>
          <a:p>
            <a:r>
              <a:rPr lang="ru-RU" altLang="ru-RU" sz="1300" b="1" dirty="0">
                <a:solidFill>
                  <a:srgbClr val="002060"/>
                </a:solidFill>
                <a:latin typeface="Arial" panose="020B0604020202020204" pitchFamily="34" charset="0"/>
                <a:cs typeface="Arial" panose="020B0604020202020204" pitchFamily="34" charset="0"/>
              </a:rPr>
              <a:t>Пирамидка – это одна из базовых развивающих игрушек для ребёнка конца первого, всего второго и третьего года жизни. Эта игрушка помогает развивать мелкую моторику, логическое мышление, освоение новых форм, различных форм и размеров, а также цветов. </a:t>
            </a:r>
          </a:p>
          <a:p>
            <a:r>
              <a:rPr lang="ru-RU" sz="1300" b="1" dirty="0">
                <a:solidFill>
                  <a:srgbClr val="002060"/>
                </a:solidFill>
                <a:latin typeface="Arial" panose="020B0604020202020204" pitchFamily="34" charset="0"/>
                <a:cs typeface="Arial" panose="020B0604020202020204" pitchFamily="34" charset="0"/>
              </a:rPr>
              <a:t>Игры по конструированию проводятся с ребенком с целью формирования мыслительных процессов и восприятия, обогащения сенсорного опыта, координации движений и развития мелкой моторики. Игры способствуют воспитанию сосредоточенности, зрительного и слухового внимания, умению добиваться результата, приучают к бережному обращению с игрушками, учат действовать по показу взрослого, следить за его действиями, подражать им.</a:t>
            </a:r>
            <a:endParaRPr lang="ru-RU" sz="1300" b="1" dirty="0">
              <a:solidFill>
                <a:srgbClr val="002060"/>
              </a:solidFill>
              <a:latin typeface="Arial" panose="020B0604020202020204" pitchFamily="34" charset="0"/>
              <a:cs typeface="Arial" panose="020B0604020202020204" pitchFamily="34" charset="0"/>
            </a:endParaRPr>
          </a:p>
        </p:txBody>
      </p:sp>
      <p:pic>
        <p:nvPicPr>
          <p:cNvPr id="8194" name="Picture 2" descr="https://avatars.mds.yandex.net/get-pdb/812271/2ff08a6a-67b6-47cc-9d0b-84b3022092a7/s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05064"/>
            <a:ext cx="196588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babystore.lt/img/lg/products/archive/20151107153427Tro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853271"/>
            <a:ext cx="2376264" cy="173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0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esktop\800px_COLOURBOX276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0732"/>
            <a:ext cx="9241680" cy="68448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59632" y="836713"/>
            <a:ext cx="6552728" cy="3293209"/>
          </a:xfrm>
          <a:prstGeom prst="rect">
            <a:avLst/>
          </a:prstGeom>
        </p:spPr>
        <p:txBody>
          <a:bodyPr wrap="square">
            <a:spAutoFit/>
          </a:bodyPr>
          <a:lstStyle/>
          <a:p>
            <a:endParaRPr lang="ru-RU" sz="2000" b="1" dirty="0" smtClean="0">
              <a:solidFill>
                <a:srgbClr val="640000"/>
              </a:solidFill>
              <a:latin typeface="Arial" panose="020B0604020202020204" pitchFamily="34" charset="0"/>
              <a:cs typeface="Arial" panose="020B0604020202020204" pitchFamily="34" charset="0"/>
            </a:endParaRPr>
          </a:p>
          <a:p>
            <a:pPr algn="ctr"/>
            <a:r>
              <a:rPr lang="ru-RU" sz="2000" b="1" dirty="0" smtClean="0">
                <a:solidFill>
                  <a:srgbClr val="640000"/>
                </a:solidFill>
                <a:latin typeface="Arial" panose="020B0604020202020204" pitchFamily="34" charset="0"/>
                <a:cs typeface="Arial" panose="020B0604020202020204" pitchFamily="34" charset="0"/>
              </a:rPr>
              <a:t>Игры </a:t>
            </a:r>
            <a:r>
              <a:rPr lang="ru-RU" sz="2000" b="1" dirty="0">
                <a:solidFill>
                  <a:srgbClr val="640000"/>
                </a:solidFill>
                <a:latin typeface="Arial" panose="020B0604020202020204" pitchFamily="34" charset="0"/>
                <a:cs typeface="Arial" panose="020B0604020202020204" pitchFamily="34" charset="0"/>
              </a:rPr>
              <a:t>с прищепками. </a:t>
            </a:r>
            <a:endParaRPr lang="ru-RU" sz="2000" b="1" dirty="0" smtClean="0">
              <a:solidFill>
                <a:srgbClr val="640000"/>
              </a:solidFill>
              <a:latin typeface="Arial" panose="020B0604020202020204" pitchFamily="34" charset="0"/>
              <a:cs typeface="Arial" panose="020B0604020202020204" pitchFamily="34" charset="0"/>
            </a:endParaRPr>
          </a:p>
          <a:p>
            <a:r>
              <a:rPr lang="ru-RU" sz="1400" dirty="0" smtClean="0">
                <a:solidFill>
                  <a:srgbClr val="002060"/>
                </a:solidFill>
                <a:latin typeface="Arial" panose="020B0604020202020204" pitchFamily="34" charset="0"/>
                <a:cs typeface="Arial" panose="020B0604020202020204" pitchFamily="34" charset="0"/>
              </a:rPr>
              <a:t>Игры </a:t>
            </a:r>
            <a:r>
              <a:rPr lang="ru-RU" sz="1400" dirty="0">
                <a:solidFill>
                  <a:srgbClr val="002060"/>
                </a:solidFill>
                <a:latin typeface="Arial" panose="020B0604020202020204" pitchFamily="34" charset="0"/>
                <a:cs typeface="Arial" panose="020B0604020202020204" pitchFamily="34" charset="0"/>
              </a:rPr>
              <a:t>с прищепками для детей относятся к модульной гимнастике, которая подразумевает занятия с предметами, которые сами по себе не разбираются, но из них можно делать другие вещи. С помощью такой гимнастики укрепляется и развивается кисть и два пальца руки, которые в последующем будут активно задействованы в письме</a:t>
            </a:r>
            <a:r>
              <a:rPr lang="ru-RU" sz="1400" dirty="0" smtClean="0">
                <a:solidFill>
                  <a:srgbClr val="002060"/>
                </a:solidFill>
                <a:latin typeface="Arial" panose="020B0604020202020204" pitchFamily="34" charset="0"/>
                <a:cs typeface="Arial" panose="020B0604020202020204" pitchFamily="34" charset="0"/>
              </a:rPr>
              <a:t>.</a:t>
            </a:r>
          </a:p>
          <a:p>
            <a:r>
              <a:rPr lang="ru-RU" sz="1400" dirty="0">
                <a:solidFill>
                  <a:srgbClr val="002060"/>
                </a:solidFill>
                <a:latin typeface="Arial" panose="020B0604020202020204" pitchFamily="34" charset="0"/>
                <a:cs typeface="Arial" panose="020B0604020202020204" pitchFamily="34" charset="0"/>
              </a:rPr>
              <a:t>Как играть с прищепками? Самым простым примером дидактической игры с прищепками может служить действие, когда нужно открывать и закрывать прищепку, сопровождая это действие стихами о животных. Это может быть лиса или крокодил, гусь или аист, кошка или собака. Короткие стишки про этих животных, которыми будет сопровождаться это движение, помогут озвучить прищепку и она станет лаять, мяукать или щелкать клювом.</a:t>
            </a:r>
          </a:p>
          <a:p>
            <a:endParaRPr lang="ru-RU" sz="1400" dirty="0">
              <a:solidFill>
                <a:srgbClr val="002060"/>
              </a:solidFill>
              <a:latin typeface="Arial" panose="020B0604020202020204" pitchFamily="34" charset="0"/>
              <a:cs typeface="Arial" panose="020B0604020202020204" pitchFamily="34" charset="0"/>
            </a:endParaRPr>
          </a:p>
        </p:txBody>
      </p:sp>
      <p:pic>
        <p:nvPicPr>
          <p:cNvPr id="13314" name="Picture 2" descr="https://mirdoshkolyat.ru/wp-content/uploads/02-10-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03648" y="4065800"/>
            <a:ext cx="2016224" cy="164854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ds05.infourok.ru/uploads/ex/099c/0001b74b-c527853f/hello_html_m1e9166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868" y="4042309"/>
            <a:ext cx="2064492" cy="153845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www.maam.ru/upload/blogs/detsad-273025-14229069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75824" y="4154497"/>
            <a:ext cx="1935619" cy="14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021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2600</Words>
  <Application>Microsoft Office PowerPoint</Application>
  <PresentationFormat>Экран (4:3)</PresentationFormat>
  <Paragraphs>75</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Игры с крупой,горохом,фасолью, «Сухой бассейн из манной крупы»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Владимир</cp:lastModifiedBy>
  <cp:revision>12</cp:revision>
  <dcterms:created xsi:type="dcterms:W3CDTF">2020-01-29T19:34:54Z</dcterms:created>
  <dcterms:modified xsi:type="dcterms:W3CDTF">2020-01-30T23:06:20Z</dcterms:modified>
</cp:coreProperties>
</file>