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82" r:id="rId15"/>
    <p:sldId id="269" r:id="rId16"/>
    <p:sldId id="270" r:id="rId17"/>
    <p:sldId id="271" r:id="rId18"/>
    <p:sldId id="281" r:id="rId19"/>
    <p:sldId id="289" r:id="rId20"/>
    <p:sldId id="277" r:id="rId21"/>
    <p:sldId id="278" r:id="rId22"/>
    <p:sldId id="280" r:id="rId23"/>
    <p:sldId id="283" r:id="rId24"/>
    <p:sldId id="284" r:id="rId25"/>
    <p:sldId id="279" r:id="rId26"/>
    <p:sldId id="272" r:id="rId27"/>
    <p:sldId id="273" r:id="rId28"/>
    <p:sldId id="275" r:id="rId29"/>
    <p:sldId id="276" r:id="rId30"/>
    <p:sldId id="274" r:id="rId31"/>
    <p:sldId id="285" r:id="rId32"/>
    <p:sldId id="286" r:id="rId33"/>
    <p:sldId id="288" r:id="rId34"/>
    <p:sldId id="287" r:id="rId35"/>
    <p:sldId id="290" r:id="rId36"/>
    <p:sldId id="292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88" autoAdjust="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096D-7A86-4CDD-BF43-EE92401DF3F4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60CE1-059A-4501-BEE9-B4FA9355D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0CE1-059A-4501-BEE9-B4FA9355D7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86256"/>
            <a:ext cx="6172200" cy="1857388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Обеспечение математической готовности детей к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214422"/>
            <a:ext cx="6480048" cy="1714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rimdou74.ru/public/users/994/img/10022016212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85794"/>
            <a:ext cx="54292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http://sch1251s.mskobr.ru/users_files/KTV_DO2/images/img23.jpg"/>
          <p:cNvPicPr>
            <a:picLocks noChangeAspect="1" noChangeArrowheads="1"/>
          </p:cNvPicPr>
          <p:nvPr/>
        </p:nvPicPr>
        <p:blipFill>
          <a:blip r:embed="rId2"/>
          <a:srcRect l="642" t="6319" r="6389" b="3056"/>
          <a:stretch>
            <a:fillRect/>
          </a:stretch>
        </p:blipFill>
        <p:spPr bwMode="auto">
          <a:xfrm>
            <a:off x="214282" y="500042"/>
            <a:ext cx="801255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Пентам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5932"/>
            <a:ext cx="8143932" cy="610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Пентам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405870" cy="630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Пентам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70" y="428604"/>
            <a:ext cx="8394726" cy="6296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57148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pic>
        <p:nvPicPr>
          <p:cNvPr id="3" name="Рисунок 2" descr="задача"/>
          <p:cNvPicPr/>
          <p:nvPr/>
        </p:nvPicPr>
        <p:blipFill>
          <a:blip r:embed="rId2"/>
          <a:srcRect l="3000" t="7512" r="3999" b="6093"/>
          <a:stretch>
            <a:fillRect/>
          </a:stretch>
        </p:blipFill>
        <p:spPr bwMode="auto">
          <a:xfrm>
            <a:off x="2000232" y="1142984"/>
            <a:ext cx="4786346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 descr="конус"/>
          <p:cNvPicPr/>
          <p:nvPr/>
        </p:nvPicPr>
        <p:blipFill>
          <a:blip r:embed="rId3"/>
          <a:srcRect l="3500" t="8681" r="3500" b="8680"/>
          <a:stretch>
            <a:fillRect/>
          </a:stretch>
        </p:blipFill>
        <p:spPr bwMode="auto">
          <a:xfrm>
            <a:off x="214282" y="3071810"/>
            <a:ext cx="4500594" cy="1643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минус"/>
          <p:cNvPicPr/>
          <p:nvPr/>
        </p:nvPicPr>
        <p:blipFill>
          <a:blip r:embed="rId4"/>
          <a:srcRect l="4500" t="11269" r="3999" b="9849"/>
          <a:stretch>
            <a:fillRect/>
          </a:stretch>
        </p:blipFill>
        <p:spPr bwMode="auto">
          <a:xfrm>
            <a:off x="3286116" y="4857760"/>
            <a:ext cx="4357718" cy="1643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7148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на закрепление счета в пределах 10, 20:</a:t>
            </a:r>
          </a:p>
          <a:p>
            <a:r>
              <a:rPr lang="ru-RU" dirty="0" smtClean="0"/>
              <a:t>- Математические </a:t>
            </a:r>
            <a:r>
              <a:rPr lang="ru-RU" dirty="0" err="1" smtClean="0"/>
              <a:t>пазлы</a:t>
            </a:r>
            <a:endParaRPr lang="ru-RU" dirty="0"/>
          </a:p>
        </p:txBody>
      </p:sp>
      <p:pic>
        <p:nvPicPr>
          <p:cNvPr id="4" name="Рисунок 3" descr="https://pp.userapi.com/c7004/v7004566/1cfc3/IRPTy1ILzuw.jpg"/>
          <p:cNvPicPr/>
          <p:nvPr/>
        </p:nvPicPr>
        <p:blipFill>
          <a:blip r:embed="rId2"/>
          <a:srcRect l="5025" t="4031" r="5025" b="4031"/>
          <a:stretch>
            <a:fillRect/>
          </a:stretch>
        </p:blipFill>
        <p:spPr bwMode="auto">
          <a:xfrm>
            <a:off x="428596" y="1357298"/>
            <a:ext cx="40005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7004/v7004551/1ca01/4xhfTUZgnQk.jpg"/>
          <p:cNvPicPr/>
          <p:nvPr/>
        </p:nvPicPr>
        <p:blipFill>
          <a:blip r:embed="rId3"/>
          <a:srcRect l="5025" t="4031" r="5025" b="4031"/>
          <a:stretch>
            <a:fillRect/>
          </a:stretch>
        </p:blipFill>
        <p:spPr bwMode="auto">
          <a:xfrm>
            <a:off x="4643438" y="1357298"/>
            <a:ext cx="37147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pinimg.com/736x/fe/13/84/fe13840134d66416b5e95d2a66d62857--number-puzzles-maths.jpg"/>
          <p:cNvPicPr/>
          <p:nvPr/>
        </p:nvPicPr>
        <p:blipFill>
          <a:blip r:embed="rId2"/>
          <a:srcRect l="3779" t="5540" r="3779" b="5540"/>
          <a:stretch>
            <a:fillRect/>
          </a:stretch>
        </p:blipFill>
        <p:spPr bwMode="auto">
          <a:xfrm>
            <a:off x="571472" y="285728"/>
            <a:ext cx="51435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td3.mycdn.me/image?id=839077119451&amp;t=20&amp;plc=WEB&amp;tkn=*_zWC_ulgWMwskukT5cCanDH1bwI"/>
          <p:cNvPicPr/>
          <p:nvPr/>
        </p:nvPicPr>
        <p:blipFill>
          <a:blip r:embed="rId3"/>
          <a:srcRect b="11168"/>
          <a:stretch>
            <a:fillRect/>
          </a:stretch>
        </p:blipFill>
        <p:spPr bwMode="auto">
          <a:xfrm>
            <a:off x="2357422" y="3357562"/>
            <a:ext cx="52864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57422" y="62150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6215082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6215082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6215082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6215082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62150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62150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43636" y="6215082"/>
            <a:ext cx="51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15140" y="62150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215206" y="62150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1.bp.blogspot.com/-ZVzNkDevUQg/T5_z76yjxuI/AAAAAAAAMvE/FB3bpQHs7ms/s1600/%D0%A2%D1%80%D0%B5%D0%BD%D0%B8%D1%80%D1%83%D0%B5%D0%BC%D1%81%D1%8F-%D1%81%D1%87%D0%B8%D1%82%D0%B0%D1%82%D1%8C-%D0%B4%D0%BE-10.jpg"/>
          <p:cNvPicPr/>
          <p:nvPr/>
        </p:nvPicPr>
        <p:blipFill>
          <a:blip r:embed="rId2"/>
          <a:srcRect b="6919"/>
          <a:stretch>
            <a:fillRect/>
          </a:stretch>
        </p:blipFill>
        <p:spPr bwMode="auto">
          <a:xfrm>
            <a:off x="428596" y="714356"/>
            <a:ext cx="37147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2.bp.blogspot.com/-tQNQVuBi4A0/T5_z9ATs_OI/AAAAAAAAMvM/20WbSz9YdGk/s1600/%D0%A2%D1%80%D0%B5%D0%BD%D0%B8%D1%80%D1%83%D0%B5%D0%BC%D1%81%D1%8F-%D1%81%D1%87%D0%B8%D1%82%D0%B0%D1%82%D1%8C-%D0%B4%D0%BE-20.jpg"/>
          <p:cNvPicPr/>
          <p:nvPr/>
        </p:nvPicPr>
        <p:blipFill>
          <a:blip r:embed="rId3"/>
          <a:srcRect b="7703"/>
          <a:stretch>
            <a:fillRect/>
          </a:stretch>
        </p:blipFill>
        <p:spPr bwMode="auto">
          <a:xfrm>
            <a:off x="4643438" y="714356"/>
            <a:ext cx="35719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9" y="35716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Математическая игра – лабиринт «Накорми животное»</a:t>
            </a:r>
            <a:endParaRPr lang="ru-RU" dirty="0"/>
          </a:p>
        </p:txBody>
      </p:sp>
      <p:pic>
        <p:nvPicPr>
          <p:cNvPr id="3" name="Рисунок 2" descr="https://content-15.foto.my.mail.ru/community/gruppa_pozitiva/_groupsphoto/h-29767.jpg"/>
          <p:cNvPicPr/>
          <p:nvPr/>
        </p:nvPicPr>
        <p:blipFill>
          <a:blip r:embed="rId2"/>
          <a:srcRect l="12905" t="1306" r="9000" b="2054"/>
          <a:stretch>
            <a:fillRect/>
          </a:stretch>
        </p:blipFill>
        <p:spPr bwMode="auto">
          <a:xfrm>
            <a:off x="214282" y="1142984"/>
            <a:ext cx="3929090" cy="52864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 descr="http://prodetstvo.ru/netcat_files/File/mathlab1.gif"/>
          <p:cNvPicPr/>
          <p:nvPr/>
        </p:nvPicPr>
        <p:blipFill>
          <a:blip r:embed="rId3"/>
          <a:srcRect l="2484" t="14387" r="1233" b="1266"/>
          <a:stretch>
            <a:fillRect/>
          </a:stretch>
        </p:blipFill>
        <p:spPr bwMode="auto">
          <a:xfrm>
            <a:off x="4572000" y="1142984"/>
            <a:ext cx="4071966" cy="52864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YaLIbZQ2rRE/WCnzaGZmogI/AAAAAAAAAJ8/K8S5wnxvRWwNaYvlD_n9fLEGZ0gtgkKNgCK4B/s1600/ZyGt1nzMGEQ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7153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28927" y="28572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Игры - </a:t>
            </a:r>
            <a:r>
              <a:rPr lang="ru-RU" dirty="0" err="1" smtClean="0"/>
              <a:t>ходилки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7615262" cy="5429288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в возрасте от 5 до 7 лет должен уметь: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Ребенок должен уметь решать простейшие задачки и головоломки.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Ребенок должен уметь вычитать и прибавлять к числу.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Ребенок должен уметь определять направление: вперед, назад, направо, налево, вверх, вниз.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Ребенок должен уметь считать предметы в пределах 10 на основе действий со множествами.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Ребенок должен уметь сравнивать числа: равенства- неравенства, больше - меньше.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Ребенок должен понимать и правильно отвечать на вопросы: Сколько? Который? Какой по счету?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Ребенок должен знать состав чисел первого десятка.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Ребенок должен уметь различать и называть предметы круглой, квадратной, треугольной и прямоугольной формы.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Ребенок должен знать такие геометрические фигуры как: квадрат, прямоугольник, круг, треугольник, трапеция, ромб; геометрические тела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куб, шар, цилиндр, пирамида.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Ребенок должен знать знаки "+", "-", "=", "&lt;;" и "&gt;;".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Ребенок должен уметь составлять и решать задачи в одно действие на сложение и вычитание.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Ребенок должен уметь разделить круг, квадрат на две и четыре равные части.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Ребенок должен знать прямой и обратный порядок числового ряда.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1" y="28572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Сравнение чисел</a:t>
            </a:r>
            <a:endParaRPr lang="ru-RU" dirty="0"/>
          </a:p>
        </p:txBody>
      </p:sp>
      <p:pic>
        <p:nvPicPr>
          <p:cNvPr id="3" name="Рисунок 2" descr="http://3.bp.blogspot.com/-ibp3ZU41e9o/T5fmT-qmR9I/AAAAAAAAMoc/FHd_BMGj5j0/s1600/%D0%97%D0%B0%D0%B4%D0%B0%D0%BD%D0%B8%D1%8F-%D0%BF%D0%BE-%D0%BC%D0%B0%D1%82%D0%B5%D0%BC%D0%B0%D1%82%D0%B8%D0%BA%D0%B5-3.jpg"/>
          <p:cNvPicPr/>
          <p:nvPr/>
        </p:nvPicPr>
        <p:blipFill>
          <a:blip r:embed="rId2"/>
          <a:srcRect b="3783"/>
          <a:stretch>
            <a:fillRect/>
          </a:stretch>
        </p:blipFill>
        <p:spPr bwMode="auto">
          <a:xfrm>
            <a:off x="214282" y="1000108"/>
            <a:ext cx="4071966" cy="550072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http://4.bp.blogspot.com/-0924Qd58-Ng/T5fmVfLTF6I/AAAAAAAAMok/FSbZsApb6Go/s1600/%D0%97%D0%B0%D0%B4%D0%B0%D0%BD%D0%B8%D1%8F-%D0%BF%D0%BE-%D0%BC%D0%B0%D1%82%D0%B5%D0%BC%D0%B0%D1%82%D0%B8%D0%BA%D0%B5-4.jpg"/>
          <p:cNvPicPr/>
          <p:nvPr/>
        </p:nvPicPr>
        <p:blipFill>
          <a:blip r:embed="rId3"/>
          <a:srcRect b="3696"/>
          <a:stretch>
            <a:fillRect/>
          </a:stretch>
        </p:blipFill>
        <p:spPr bwMode="auto">
          <a:xfrm>
            <a:off x="4500562" y="1000108"/>
            <a:ext cx="4041402" cy="55439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Рабочие листы на сложение и вычитание</a:t>
            </a:r>
            <a:endParaRPr lang="ru-RU" dirty="0"/>
          </a:p>
        </p:txBody>
      </p:sp>
      <p:pic>
        <p:nvPicPr>
          <p:cNvPr id="3" name="Рисунок 2" descr="http://1.bp.blogspot.com/-HI9XSAaPCgs/UGHIz0v8KPI/AAAAAAAAPVc/94B7bbUNmcA/s1600/%D0%92%D1%8B%D1%87%D0%B8%D1%82%D0%B0%D0%BD%D0%B8%D0%B5-3.jpg"/>
          <p:cNvPicPr/>
          <p:nvPr/>
        </p:nvPicPr>
        <p:blipFill>
          <a:blip r:embed="rId2"/>
          <a:srcRect b="3696"/>
          <a:stretch>
            <a:fillRect/>
          </a:stretch>
        </p:blipFill>
        <p:spPr bwMode="auto">
          <a:xfrm>
            <a:off x="4572000" y="857232"/>
            <a:ext cx="3898526" cy="52864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 descr="http://1.bp.blogspot.com/-I-afgGbuiZY/UGHIs4989nI/AAAAAAAAPU8/zOiccqIsw0w/s1600/%D0%A1%D0%BB%D0%BE%D0%B6%D0%B5%D0%BD%D0%B8%D0%B5-3.jpg"/>
          <p:cNvPicPr/>
          <p:nvPr/>
        </p:nvPicPr>
        <p:blipFill>
          <a:blip r:embed="rId3"/>
          <a:srcRect b="3957"/>
          <a:stretch>
            <a:fillRect/>
          </a:stretch>
        </p:blipFill>
        <p:spPr bwMode="auto">
          <a:xfrm>
            <a:off x="357158" y="857232"/>
            <a:ext cx="3929090" cy="52864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tytATQpip84/UGHIu1IgWpI/AAAAAAAAPVE/rxprVR9ypC0/s1600/%D0%A1%D0%BB%D0%BE%D0%B6%D0%B5%D0%BD%D0%B8%D0%B5-4.jpg"/>
          <p:cNvPicPr/>
          <p:nvPr/>
        </p:nvPicPr>
        <p:blipFill>
          <a:blip r:embed="rId2"/>
          <a:srcRect b="4044"/>
          <a:stretch>
            <a:fillRect/>
          </a:stretch>
        </p:blipFill>
        <p:spPr bwMode="auto">
          <a:xfrm>
            <a:off x="357158" y="642918"/>
            <a:ext cx="3857652" cy="55007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" name="Рисунок 2" descr="http://3.bp.blogspot.com/-3nAa9cMjdlw/UGHI1aYeLXI/AAAAAAAAPVk/NJmfJ16xxlc/s1600/%D0%92%D1%8B%D1%87%D0%B8%D1%82%D0%B0%D0%BD%D0%B8%D0%B5-4.jpg"/>
          <p:cNvPicPr/>
          <p:nvPr/>
        </p:nvPicPr>
        <p:blipFill>
          <a:blip r:embed="rId3"/>
          <a:srcRect b="3783"/>
          <a:stretch>
            <a:fillRect/>
          </a:stretch>
        </p:blipFill>
        <p:spPr bwMode="auto">
          <a:xfrm>
            <a:off x="4500562" y="642918"/>
            <a:ext cx="3714776" cy="55402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-A9FDqfJnvR8/VUre0JabCqI/AAAAAAAAZQc/GV5cnXyf0jU/s1600/%D0%A1%D0%BB%D0%BE%D0%B6%D0%B5%D0%BD%D0%B8%D0%B5-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071966" cy="50720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" name="Рисунок 2" descr="http://2.bp.blogspot.com/-KyWFJQcpvjY/VUrfPP1KvSI/AAAAAAAAZRE/HFGlcGV5Ko8/s1600/%D0%92%D1%8B%D1%87%D0%B8%D1%82%D0%B0%D0%BD%D0%B8%D0%B5-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4071966" cy="51167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42860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Дидактическая игра «Найди соседей числа»</a:t>
            </a:r>
            <a:endParaRPr lang="ru-RU" dirty="0"/>
          </a:p>
        </p:txBody>
      </p:sp>
      <p:pic>
        <p:nvPicPr>
          <p:cNvPr id="3" name="Рисунок 2" descr="Игра «Числа-соседи», лист 2"/>
          <p:cNvPicPr/>
          <p:nvPr/>
        </p:nvPicPr>
        <p:blipFill>
          <a:blip r:embed="rId2"/>
          <a:srcRect l="3448" t="4225" r="3448" b="4225"/>
          <a:stretch>
            <a:fillRect/>
          </a:stretch>
        </p:blipFill>
        <p:spPr bwMode="auto">
          <a:xfrm>
            <a:off x="142844" y="928670"/>
            <a:ext cx="43577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гра «Числа-соседи», лист 2"/>
          <p:cNvPicPr/>
          <p:nvPr/>
        </p:nvPicPr>
        <p:blipFill>
          <a:blip r:embed="rId2"/>
          <a:srcRect l="7978" t="11585" r="83250" b="79935"/>
          <a:stretch>
            <a:fillRect/>
          </a:stretch>
        </p:blipFill>
        <p:spPr bwMode="auto">
          <a:xfrm>
            <a:off x="5000628" y="1571613"/>
            <a:ext cx="5000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гра «Числа-соседи», лист 4"/>
          <p:cNvPicPr/>
          <p:nvPr/>
        </p:nvPicPr>
        <p:blipFill>
          <a:blip r:embed="rId3"/>
          <a:srcRect l="21413" t="11584" r="69061" b="79936"/>
          <a:stretch>
            <a:fillRect/>
          </a:stretch>
        </p:blipFill>
        <p:spPr bwMode="auto">
          <a:xfrm>
            <a:off x="5643570" y="1571612"/>
            <a:ext cx="5000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гра «Числа-соседи», лист 4"/>
          <p:cNvPicPr/>
          <p:nvPr/>
        </p:nvPicPr>
        <p:blipFill>
          <a:blip r:embed="rId3"/>
          <a:srcRect l="69169" t="11584" r="21445" b="79860"/>
          <a:stretch>
            <a:fillRect/>
          </a:stretch>
        </p:blipFill>
        <p:spPr bwMode="auto">
          <a:xfrm>
            <a:off x="6286512" y="1571612"/>
            <a:ext cx="5000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гра «Числа-соседи», лист 4"/>
          <p:cNvPicPr/>
          <p:nvPr/>
        </p:nvPicPr>
        <p:blipFill>
          <a:blip r:embed="rId3"/>
          <a:srcRect l="21649" t="35191" r="69202" b="56181"/>
          <a:stretch>
            <a:fillRect/>
          </a:stretch>
        </p:blipFill>
        <p:spPr bwMode="auto">
          <a:xfrm>
            <a:off x="6929454" y="1571613"/>
            <a:ext cx="50006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гра «Числа-соседи», лист 4"/>
          <p:cNvPicPr/>
          <p:nvPr/>
        </p:nvPicPr>
        <p:blipFill>
          <a:blip r:embed="rId3"/>
          <a:srcRect l="69061" t="35268" r="21471" b="56180"/>
          <a:stretch>
            <a:fillRect/>
          </a:stretch>
        </p:blipFill>
        <p:spPr bwMode="auto">
          <a:xfrm>
            <a:off x="7572396" y="1571612"/>
            <a:ext cx="5715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гра «Числа-соседи», лист 4"/>
          <p:cNvPicPr/>
          <p:nvPr/>
        </p:nvPicPr>
        <p:blipFill>
          <a:blip r:embed="rId3"/>
          <a:srcRect l="21639" t="59009" r="68996" b="32442"/>
          <a:stretch>
            <a:fillRect/>
          </a:stretch>
        </p:blipFill>
        <p:spPr bwMode="auto">
          <a:xfrm>
            <a:off x="5000628" y="2786058"/>
            <a:ext cx="5000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Игра «Числа-соседи», лист 2"/>
          <p:cNvPicPr/>
          <p:nvPr/>
        </p:nvPicPr>
        <p:blipFill>
          <a:blip r:embed="rId2"/>
          <a:srcRect l="7758" t="82459" r="82682" b="8917"/>
          <a:stretch>
            <a:fillRect/>
          </a:stretch>
        </p:blipFill>
        <p:spPr bwMode="auto">
          <a:xfrm>
            <a:off x="5643570" y="2786058"/>
            <a:ext cx="500066" cy="69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Игра «Числа-соседи», лист 4"/>
          <p:cNvPicPr/>
          <p:nvPr/>
        </p:nvPicPr>
        <p:blipFill>
          <a:blip r:embed="rId3"/>
          <a:srcRect l="21542" t="82459" r="69327" b="8766"/>
          <a:stretch>
            <a:fillRect/>
          </a:stretch>
        </p:blipFill>
        <p:spPr bwMode="auto">
          <a:xfrm>
            <a:off x="6357950" y="2786058"/>
            <a:ext cx="5000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Игра «Числа-соседи», лист 2"/>
          <p:cNvPicPr/>
          <p:nvPr/>
        </p:nvPicPr>
        <p:blipFill>
          <a:blip r:embed="rId2"/>
          <a:srcRect l="35191" t="82610" r="55444" b="8842"/>
          <a:stretch>
            <a:fillRect/>
          </a:stretch>
        </p:blipFill>
        <p:spPr bwMode="auto">
          <a:xfrm>
            <a:off x="7000892" y="2786058"/>
            <a:ext cx="5000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гра «Числа-соседи», лист 2"/>
          <p:cNvPicPr/>
          <p:nvPr/>
        </p:nvPicPr>
        <p:blipFill>
          <a:blip r:embed="rId2"/>
          <a:srcRect l="83028" t="82610" r="8201" b="8917"/>
          <a:stretch>
            <a:fillRect/>
          </a:stretch>
        </p:blipFill>
        <p:spPr bwMode="auto">
          <a:xfrm>
            <a:off x="7643834" y="2786058"/>
            <a:ext cx="571504" cy="7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5" y="50004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Математические карточки «Посчитаем»</a:t>
            </a:r>
            <a:endParaRPr lang="ru-RU" dirty="0"/>
          </a:p>
        </p:txBody>
      </p:sp>
      <p:pic>
        <p:nvPicPr>
          <p:cNvPr id="3" name="Рисунок 2" descr="https://img1.liveinternet.ru/images/attach/c/6/91/833/91833481_large_4979214_1.jpg"/>
          <p:cNvPicPr/>
          <p:nvPr/>
        </p:nvPicPr>
        <p:blipFill>
          <a:blip r:embed="rId2"/>
          <a:srcRect b="2727"/>
          <a:stretch>
            <a:fillRect/>
          </a:stretch>
        </p:blipFill>
        <p:spPr bwMode="auto">
          <a:xfrm>
            <a:off x="285720" y="1214422"/>
            <a:ext cx="3857652" cy="33575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 descr="https://img1.liveinternet.ru/images/attach/c/6/91/833/91833489_large_4979214_8.jpg"/>
          <p:cNvPicPr/>
          <p:nvPr/>
        </p:nvPicPr>
        <p:blipFill>
          <a:blip r:embed="rId3"/>
          <a:srcRect b="3626"/>
          <a:stretch>
            <a:fillRect/>
          </a:stretch>
        </p:blipFill>
        <p:spPr bwMode="auto">
          <a:xfrm>
            <a:off x="4286248" y="3357562"/>
            <a:ext cx="4071966" cy="32861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5" y="57148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на ориентировку в пространстве</a:t>
            </a:r>
            <a:endParaRPr lang="ru-RU" dirty="0"/>
          </a:p>
        </p:txBody>
      </p:sp>
      <p:pic>
        <p:nvPicPr>
          <p:cNvPr id="79878" name="Picture 6" descr="https://ds03.infourok.ru/uploads/ex/034f/0004701e-9928b01c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142984"/>
            <a:ext cx="7215239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f.ppt-online.org/files/slide/2/27JnkcY6U1mBtQ3HMZwSu5b8EVCy4GDrWAPsql/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27032" cy="5862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http://i11.fotocdn.net/s18/5/public_pin_l/171/2519771652.jpg"/>
          <p:cNvPicPr>
            <a:picLocks noChangeAspect="1" noChangeArrowheads="1"/>
          </p:cNvPicPr>
          <p:nvPr/>
        </p:nvPicPr>
        <p:blipFill>
          <a:blip r:embed="rId2"/>
          <a:srcRect b="7357"/>
          <a:stretch>
            <a:fillRect/>
          </a:stretch>
        </p:blipFill>
        <p:spPr bwMode="auto">
          <a:xfrm>
            <a:off x="500034" y="714356"/>
            <a:ext cx="3844921" cy="5323806"/>
          </a:xfrm>
          <a:prstGeom prst="rect">
            <a:avLst/>
          </a:prstGeom>
          <a:noFill/>
        </p:spPr>
      </p:pic>
      <p:pic>
        <p:nvPicPr>
          <p:cNvPr id="86024" name="Picture 8" descr="http://irinauschanova.ucoz.net/Roditelyam/1-1-.jpg"/>
          <p:cNvPicPr>
            <a:picLocks noChangeAspect="1" noChangeArrowheads="1"/>
          </p:cNvPicPr>
          <p:nvPr/>
        </p:nvPicPr>
        <p:blipFill>
          <a:blip r:embed="rId3"/>
          <a:srcRect b="4824"/>
          <a:stretch>
            <a:fillRect/>
          </a:stretch>
        </p:blipFill>
        <p:spPr bwMode="auto">
          <a:xfrm>
            <a:off x="4517123" y="785794"/>
            <a:ext cx="4034308" cy="5422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cdn-nus-1.pinme.ru/tumb/600/photo/7e/e57f/7ee57f9d1ca7f2a435dcba22f68b6aeb.jpeg"/>
          <p:cNvPicPr>
            <a:picLocks noChangeAspect="1" noChangeArrowheads="1"/>
          </p:cNvPicPr>
          <p:nvPr/>
        </p:nvPicPr>
        <p:blipFill>
          <a:blip r:embed="rId2"/>
          <a:srcRect b="6977"/>
          <a:stretch>
            <a:fillRect/>
          </a:stretch>
        </p:blipFill>
        <p:spPr bwMode="auto">
          <a:xfrm>
            <a:off x="214283" y="500042"/>
            <a:ext cx="4186600" cy="6000792"/>
          </a:xfrm>
          <a:prstGeom prst="rect">
            <a:avLst/>
          </a:prstGeom>
          <a:noFill/>
        </p:spPr>
      </p:pic>
      <p:pic>
        <p:nvPicPr>
          <p:cNvPr id="3" name="Рисунок 2" descr="http://2.bp.blogspot.com/-GGSZhtm7Jyc/T-mhceSrvkI/AAAAAAAAOHU/zF68_5cFPnc/s1600/%D0%94%D0%BE-%D0%B8-%D0%BF%D0%BE%D1%81%D0%BB%D0%B5-3.jpg"/>
          <p:cNvPicPr/>
          <p:nvPr/>
        </p:nvPicPr>
        <p:blipFill>
          <a:blip r:embed="rId3"/>
          <a:srcRect b="10926"/>
          <a:stretch>
            <a:fillRect/>
          </a:stretch>
        </p:blipFill>
        <p:spPr bwMode="auto">
          <a:xfrm>
            <a:off x="4500562" y="500042"/>
            <a:ext cx="4286280" cy="588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285884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Математические задачи на смекалку, головоломки: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- Геометрические задачи со счетными палочками</a:t>
            </a:r>
            <a:br>
              <a:rPr lang="ru-RU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- Сосчитай фигуры</a:t>
            </a:r>
            <a:r>
              <a:rPr lang="ru-RU" sz="16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</a:br>
            <a:endParaRPr lang="ru-RU" sz="160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Рисунок 3" descr="Составление предметов по картинка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3500462" cy="465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осчитай фигур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571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7" y="57148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Ориентировка во времени</a:t>
            </a:r>
            <a:endParaRPr lang="ru-RU" dirty="0"/>
          </a:p>
        </p:txBody>
      </p:sp>
      <p:pic>
        <p:nvPicPr>
          <p:cNvPr id="4" name="Рисунок 3" descr="http://3.bp.blogspot.com/-9NaWUd4vxLE/T5fmhOiE2iI/AAAAAAAAMpk/aTRQbVPRXms/s1600/%D0%97%D0%B0%D0%B4%D0%B0%D0%BD%D0%B8%D1%8F-%D0%BF%D0%BE-%D0%BC%D0%B0%D1%82%D0%B5%D0%BC%D0%B0%D1%82%D0%B8%D0%BA%D0%B5-12.jpg"/>
          <p:cNvPicPr/>
          <p:nvPr/>
        </p:nvPicPr>
        <p:blipFill>
          <a:blip r:embed="rId2"/>
          <a:srcRect b="4044"/>
          <a:stretch>
            <a:fillRect/>
          </a:stretch>
        </p:blipFill>
        <p:spPr bwMode="auto">
          <a:xfrm>
            <a:off x="500034" y="1000108"/>
            <a:ext cx="36433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3.bp.blogspot.com/-cOpPwbUoFPo/T5fmilixYaI/AAAAAAAAMps/bdJU-FSrJoc/s1600/%D0%97%D0%B0%D0%B4%D0%B0%D0%BD%D0%B8%D1%8F-%D0%BF%D0%BE-%D0%BC%D0%B0%D1%82%D0%B5%D0%BC%D0%B0%D1%82%D0%B8%D0%BA%D0%B5-13.jpg"/>
          <p:cNvPicPr/>
          <p:nvPr/>
        </p:nvPicPr>
        <p:blipFill>
          <a:blip r:embed="rId3"/>
          <a:srcRect b="3822"/>
          <a:stretch>
            <a:fillRect/>
          </a:stretch>
        </p:blipFill>
        <p:spPr bwMode="auto">
          <a:xfrm>
            <a:off x="4500562" y="1000108"/>
            <a:ext cx="3929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iter-komplekt.ru/assets/images/doshkolka/7-023-016_plakat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762500" cy="32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11.ifotki.info/org/8df601504a7011dd6a90c506e4cce464c1bd441363069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00438"/>
            <a:ext cx="4762500" cy="32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ds02.infourok.ru/uploads/ex/0dcc/0006d813-1aae4785/64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4993"/>
            <a:ext cx="4714908" cy="3536182"/>
          </a:xfrm>
          <a:prstGeom prst="rect">
            <a:avLst/>
          </a:prstGeom>
          <a:noFill/>
        </p:spPr>
      </p:pic>
      <p:pic>
        <p:nvPicPr>
          <p:cNvPr id="88068" name="Picture 4" descr="http://hmao.globural.ru/uploadedFiles/eshopimages/big/7-023-016_plakat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29000"/>
            <a:ext cx="47625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ict.belvedor.com/e/f1/ef1cbba84fbda32b8448be3b77c0ac74.jpg"/>
          <p:cNvPicPr/>
          <p:nvPr/>
        </p:nvPicPr>
        <p:blipFill>
          <a:blip r:embed="rId2" cstate="print"/>
          <a:srcRect l="1807" t="15511" r="1875" b="15407"/>
          <a:stretch>
            <a:fillRect/>
          </a:stretch>
        </p:blipFill>
        <p:spPr bwMode="auto">
          <a:xfrm>
            <a:off x="500034" y="428604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 descr="http://900igr.net/up/datai/164172/0019-028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5928" y="3643314"/>
            <a:ext cx="5834482" cy="32146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1" y="514351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фигуры</a:t>
            </a:r>
          </a:p>
          <a:p>
            <a:r>
              <a:rPr lang="ru-RU" dirty="0" smtClean="0"/>
              <a:t>Не хватает?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2" name="Picture 8" descr="http://karapysik.ru/wp-content/uploads/2013/03/1322416666_1f40303a42384735413a3839-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40216"/>
            <a:ext cx="4417128" cy="3365049"/>
          </a:xfrm>
          <a:prstGeom prst="rect">
            <a:avLst/>
          </a:prstGeom>
          <a:noFill/>
        </p:spPr>
      </p:pic>
      <p:pic>
        <p:nvPicPr>
          <p:cNvPr id="98314" name="Picture 10" descr="http://hovrashok.com.ua/images/Jan/10/84f80f5b03d4774f551dce25782341dc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43479"/>
            <a:ext cx="4333852" cy="30716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1" y="21429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Составь картинку из геометрических фигур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7" y="28572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Рисуем с детьми «В стране цифр»</a:t>
            </a:r>
            <a:endParaRPr lang="ru-RU" dirty="0"/>
          </a:p>
        </p:txBody>
      </p:sp>
      <p:pic>
        <p:nvPicPr>
          <p:cNvPr id="3" name="Рисунок 2" descr="5 (433x604, 114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70"/>
            <a:ext cx="4214842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5 (452x604, 125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214842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eyvydEiBszNm9UWSZ89a0DanxqSrOl1eMdiwy-tYB4ygjmzKNruDgF_MxeIm08ye0c0"/>
          <p:cNvPicPr>
            <a:picLocks noChangeAspect="1" noChangeArrowheads="1"/>
          </p:cNvPicPr>
          <p:nvPr/>
        </p:nvPicPr>
        <p:blipFill>
          <a:blip r:embed="rId2"/>
          <a:srcRect l="8789" t="2344" r="16503" b="8593"/>
          <a:stretch>
            <a:fillRect/>
          </a:stretch>
        </p:blipFill>
        <p:spPr bwMode="auto">
          <a:xfrm>
            <a:off x="492514" y="1294264"/>
            <a:ext cx="7008444" cy="52219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357166"/>
            <a:ext cx="297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Решение задач</a:t>
            </a:r>
            <a:endParaRPr lang="ru-RU" sz="28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нтами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5009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42853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Вьетнамская игра «Составь силуэт животного или насекомого»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6324" name="Picture 4" descr="https://ds03.infourok.ru/uploads/ex/010e/0005583d-460d8238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45" y="1500174"/>
            <a:ext cx="838205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Игры шашечного хода и на передвижение</a:t>
            </a:r>
            <a:endParaRPr lang="ru-RU" sz="1800" b="1" dirty="0"/>
          </a:p>
        </p:txBody>
      </p:sp>
      <p:pic>
        <p:nvPicPr>
          <p:cNvPr id="4" name="Picture 2" descr="http://pandia.ru/text/77/473/images/image001_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000396" cy="3810029"/>
          </a:xfrm>
          <a:prstGeom prst="rect">
            <a:avLst/>
          </a:prstGeom>
          <a:noFill/>
        </p:spPr>
      </p:pic>
      <p:pic>
        <p:nvPicPr>
          <p:cNvPr id="5" name="Рисунок 4" descr="Игры шашечного хода и на передвижение"/>
          <p:cNvPicPr/>
          <p:nvPr/>
        </p:nvPicPr>
        <p:blipFill>
          <a:blip r:embed="rId3"/>
          <a:srcRect l="57816" t="17619" r="3302" b="48730"/>
          <a:stretch>
            <a:fillRect/>
          </a:stretch>
        </p:blipFill>
        <p:spPr bwMode="auto">
          <a:xfrm>
            <a:off x="3357554" y="4786322"/>
            <a:ext cx="2714644" cy="1836574"/>
          </a:xfrm>
          <a:prstGeom prst="rect">
            <a:avLst/>
          </a:prstGeom>
          <a:noFill/>
        </p:spPr>
      </p:pic>
      <p:pic>
        <p:nvPicPr>
          <p:cNvPr id="6" name="Рисунок 5" descr="Игры шашечного хода и на передвижение"/>
          <p:cNvPicPr/>
          <p:nvPr/>
        </p:nvPicPr>
        <p:blipFill>
          <a:blip r:embed="rId3"/>
          <a:srcRect l="61511" t="55238" r="9487" b="2857"/>
          <a:stretch>
            <a:fillRect/>
          </a:stretch>
        </p:blipFill>
        <p:spPr bwMode="auto">
          <a:xfrm>
            <a:off x="5572132" y="928670"/>
            <a:ext cx="2932686" cy="3751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нтами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71530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нтами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778674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Пентам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93095" cy="6219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Пентам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5" y="357166"/>
            <a:ext cx="8334433" cy="625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1084</TotalTime>
  <Words>123</Words>
  <PresentationFormat>Экран (4:3)</PresentationFormat>
  <Paragraphs>33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Обеспечение математической готовности детей к школе </vt:lpstr>
      <vt:lpstr>Ребенок в возрасте от 5 до 7 лет должен уметь:  1. Ребенок должен уметь решать простейшие задачки и головоломки. 2. Ребенок должен уметь вычитать и прибавлять к числу. 3. Ребенок должен уметь определять направление: вперед, назад, направо, налево, вверх, вниз. 4. Ребенок должен уметь считать предметы в пределах 10 на основе действий со множествами. 5. Ребенок должен уметь сравнивать числа: равенства- неравенства, больше - меньше. 6. Ребенок должен понимать и правильно отвечать на вопросы: Сколько? Который? Какой по счету? 7. Ребенок должен знать состав чисел первого десятка. 8. Ребенок должен уметь различать и называть предметы круглой, квадратной, треугольной и прямоугольной формы. 9. Ребенок должен знать такие геометрические фигуры как: квадрат, прямоугольник, круг, треугольник, трапеция, ромб; геометрические тела: куб, шар, цилиндр, пирамида. 10. Ребенок должен знать знаки "+", "-", "=", "&lt;;" и "&gt;;". 11. Ребенок должен уметь составлять и решать задачи в одно действие на сложение и вычитание. 12. Ребенок должен уметь разделить круг, квадрат на две и четыре равные части. 13. Ребенок должен знать прямой и обратный порядок числового ряда. </vt:lpstr>
      <vt:lpstr>Математические задачи на смекалку, головоломки: - Геометрические задачи со счетными палочками - Сосчитай фигуры </vt:lpstr>
      <vt:lpstr>Слайд 4</vt:lpstr>
      <vt:lpstr>Игры шашечного хода и на передвижение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110</cp:revision>
  <dcterms:modified xsi:type="dcterms:W3CDTF">2018-04-03T12:48:47Z</dcterms:modified>
</cp:coreProperties>
</file>