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56" r:id="rId2"/>
    <p:sldId id="257" r:id="rId3"/>
    <p:sldId id="261" r:id="rId4"/>
    <p:sldId id="258" r:id="rId5"/>
    <p:sldId id="259" r:id="rId6"/>
    <p:sldId id="263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70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47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54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4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4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5/1/2017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8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5/1/2017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8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5/1/2017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61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95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45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Franklin Gothic Medium Cond" panose="020B0606030402020204" pitchFamily="34" charset="0"/>
              </a:rPr>
              <a:t>Удивительные обычаи и традиции разных народов мира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Franklin Gothic Medium Cond" panose="020B0606030402020204" pitchFamily="34" charset="0"/>
              </a:rPr>
              <a:t>Сикачи - Алян</a:t>
            </a:r>
            <a:endParaRPr lang="ru-RU" sz="28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3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Сикачи - Алян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9" y="2084832"/>
            <a:ext cx="9720071" cy="4023360"/>
          </a:xfrm>
        </p:spPr>
        <p:txBody>
          <a:bodyPr>
            <a:noAutofit/>
          </a:bodyPr>
          <a:lstStyle/>
          <a:p>
            <a:pPr algn="ctr"/>
            <a:r>
              <a:rPr lang="ru-RU" sz="2060" dirty="0">
                <a:solidFill>
                  <a:srgbClr val="002060"/>
                </a:solidFill>
              </a:rPr>
              <a:t>Э</a:t>
            </a:r>
            <a:r>
              <a:rPr lang="ru-RU" sz="2060" dirty="0" smtClean="0">
                <a:solidFill>
                  <a:srgbClr val="002060"/>
                </a:solidFill>
              </a:rPr>
              <a:t>то </a:t>
            </a:r>
            <a:r>
              <a:rPr lang="ru-RU" sz="2060" dirty="0">
                <a:solidFill>
                  <a:srgbClr val="002060"/>
                </a:solidFill>
              </a:rPr>
              <a:t>небольшое нанайское село, находящееся на берегу Амура ниже Хабаровска. По дороге расстояние от города составляет около 75 километров. Знаменито село тем, что рядом находятся петроглифы – древние изображения, высеченные на базальтовых </a:t>
            </a:r>
            <a:r>
              <a:rPr lang="ru-RU" sz="2060" dirty="0" smtClean="0">
                <a:solidFill>
                  <a:srgbClr val="002060"/>
                </a:solidFill>
              </a:rPr>
              <a:t>валунах</a:t>
            </a:r>
            <a:r>
              <a:rPr lang="ru-RU" sz="2060" dirty="0">
                <a:solidFill>
                  <a:srgbClr val="002060"/>
                </a:solidFill>
              </a:rPr>
              <a:t>. </a:t>
            </a:r>
            <a:r>
              <a:rPr lang="ru-RU" sz="2060" dirty="0">
                <a:solidFill>
                  <a:srgbClr val="002060"/>
                </a:solidFill>
              </a:rPr>
              <a:t/>
            </a:r>
            <a:br>
              <a:rPr lang="ru-RU" sz="2060" dirty="0">
                <a:solidFill>
                  <a:srgbClr val="002060"/>
                </a:solidFill>
              </a:rPr>
            </a:br>
            <a:r>
              <a:rPr lang="ru-RU" sz="2060" dirty="0">
                <a:solidFill>
                  <a:srgbClr val="002060"/>
                </a:solidFill>
              </a:rPr>
              <a:t>По одной из версий, название связано с эвенкийскими словами сики — «мутная вода»; чи — суффикс, свидетельствующий об обладании предметом; алан — перевал, дорога через хребет. Другой вариант перевода этого слова — «прожить годы», «провести время». Иными словами: «Прожить годы около мутной воды», или же — «Перевал, с которого бежит мутная вода», «Перевал с мутной водой</a:t>
            </a:r>
            <a:r>
              <a:rPr lang="ru-RU" sz="2060" dirty="0" smtClean="0">
                <a:solidFill>
                  <a:srgbClr val="002060"/>
                </a:solidFill>
              </a:rPr>
              <a:t>». Другая </a:t>
            </a:r>
            <a:r>
              <a:rPr lang="ru-RU" sz="2060" dirty="0">
                <a:solidFill>
                  <a:srgbClr val="002060"/>
                </a:solidFill>
              </a:rPr>
              <a:t>версия говорит о том, что на старинных картах на месте села изображались три стойбища — Сакачи, Алян и Чора (летнее нанайское стойбище). Сакачи и Алян отстояли друг от друга на некотором расстоянии и лишь позднее слились. В нанайском языке слово сакка (а также — сайка) означает злой дух, душа человека, не попавшего в мир мертвых. Сайка (на слух русскими может восприниматься как сакка) также означает злой дух. Алан в нанайском языке называются, кроме перевала, ещё невысокие горы, сопки и необитаемое </a:t>
            </a:r>
            <a:r>
              <a:rPr lang="ru-RU" sz="2060" dirty="0" smtClean="0">
                <a:solidFill>
                  <a:srgbClr val="002060"/>
                </a:solidFill>
              </a:rPr>
              <a:t>место.</a:t>
            </a:r>
            <a:endParaRPr lang="ru-RU" sz="206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7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500" dirty="0" smtClean="0"/>
              <a:t>Достопримечательности</a:t>
            </a:r>
            <a:endParaRPr lang="ru-RU" sz="4500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1" b="21881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712200" y="4960138"/>
            <a:ext cx="3200400" cy="146304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Сикачи – Алян привлекает своими каменными петроглифами. Это село – одно из немногих в России, в котором практически 100% - представители коренных народностей.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8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Петроглифы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ru-RU" dirty="0"/>
              <a:t> </a:t>
            </a:r>
            <a:r>
              <a:rPr lang="ru-RU" sz="6800" dirty="0">
                <a:solidFill>
                  <a:srgbClr val="002060"/>
                </a:solidFill>
              </a:rPr>
              <a:t> (пи́саницы или наска́льные изображе́ния) — выбитые или нанесённые краской изображения на каменной основе (от др.-греч. </a:t>
            </a:r>
            <a:r>
              <a:rPr lang="ru-RU" sz="6800" i="1" dirty="0">
                <a:solidFill>
                  <a:srgbClr val="002060"/>
                </a:solidFill>
              </a:rPr>
              <a:t>πέτρος</a:t>
            </a:r>
            <a:r>
              <a:rPr lang="ru-RU" sz="6800" dirty="0">
                <a:solidFill>
                  <a:srgbClr val="002060"/>
                </a:solidFill>
              </a:rPr>
              <a:t> — камень и </a:t>
            </a:r>
            <a:r>
              <a:rPr lang="ru-RU" sz="6800" i="1" dirty="0">
                <a:solidFill>
                  <a:srgbClr val="002060"/>
                </a:solidFill>
              </a:rPr>
              <a:t>γλυφή</a:t>
            </a:r>
            <a:r>
              <a:rPr lang="ru-RU" sz="6800" dirty="0">
                <a:solidFill>
                  <a:srgbClr val="002060"/>
                </a:solidFill>
              </a:rPr>
              <a:t> — резьба). Могут иметь самую разную тематику — ритуальную, мемориальную, знаковую</a:t>
            </a:r>
            <a:r>
              <a:rPr lang="ru-RU" sz="6800" dirty="0" smtClean="0">
                <a:solidFill>
                  <a:srgbClr val="002060"/>
                </a:solidFill>
              </a:rPr>
              <a:t>.</a:t>
            </a:r>
            <a:endParaRPr lang="ru-RU" sz="6800" dirty="0">
              <a:solidFill>
                <a:srgbClr val="002060"/>
              </a:solidFill>
            </a:endParaRPr>
          </a:p>
          <a:p>
            <a:pPr algn="ctr"/>
            <a:r>
              <a:rPr lang="ru-RU" sz="6800" dirty="0">
                <a:solidFill>
                  <a:srgbClr val="002060"/>
                </a:solidFill>
              </a:rPr>
              <a:t>Петроглифами называют все изображения на камне древнейших времён, с палеолита вплоть до Средневековья, за исключением тех, в которых достоверно присутствует хорошо разработанная система письменных знаков. Абсолютно однозначного определения не существует. Петроглифами называют как первобытные пещерные наскальные живописные рисунки, так и более поздние рисунки и гравировки, например, на специально установленных камнях, мегалитах или на скалах</a:t>
            </a:r>
            <a:r>
              <a:rPr lang="ru-RU" sz="6800" dirty="0" smtClean="0">
                <a:solidFill>
                  <a:srgbClr val="002060"/>
                </a:solidFill>
              </a:rPr>
              <a:t>.</a:t>
            </a:r>
            <a:endParaRPr lang="ru-RU" sz="6800" dirty="0">
              <a:solidFill>
                <a:srgbClr val="002060"/>
              </a:solidFill>
            </a:endParaRPr>
          </a:p>
          <a:p>
            <a:pPr algn="ctr"/>
            <a:r>
              <a:rPr lang="ru-RU" sz="6800" dirty="0">
                <a:solidFill>
                  <a:srgbClr val="002060"/>
                </a:solidFill>
              </a:rPr>
              <a:t>Подобные памятники существуют на территории всего обитаемого мира. Например, это Тамгалы в Казахстане, Гобустан а Азербайджане, пещера Альтамира в Испании, пещеры Фон-де-Гом, Монтеспан и другие во Франции</a:t>
            </a:r>
            <a:r>
              <a:rPr lang="ru-RU" sz="6800" dirty="0" smtClean="0">
                <a:solidFill>
                  <a:srgbClr val="002060"/>
                </a:solidFill>
              </a:rPr>
              <a:t>.</a:t>
            </a:r>
            <a:endParaRPr lang="ru-RU" sz="6800" dirty="0">
              <a:solidFill>
                <a:srgbClr val="002060"/>
              </a:solidFill>
            </a:endParaRPr>
          </a:p>
          <a:p>
            <a:pPr algn="ctr"/>
            <a:r>
              <a:rPr lang="ru-RU" sz="6800" dirty="0">
                <a:solidFill>
                  <a:srgbClr val="002060"/>
                </a:solidFill>
              </a:rPr>
              <a:t>Для древнейших петроглифов, которые известны только в пещерах, характерны изображения животных. Это олени, бизоны или зубры, кабаны, дикие лошади. Также запечатлены и уже вымершие виды животных: мамонты, саблезубые тигры. Лишь изредка попадаются абрисы человеческих фигур и голов, возможно, в ритуальных масках. Только позднее, в эпоху неолита, стали изображать сцены из жизни первобытного племени — охоты, сражения, пляски и обряды, содержание которых часто трудно интерпретировать. Такие композиции приблизительно датируются VI—IV тысячелетиями до н. э.. А самые ранние изображения, где преобладают изображения зверей, относятся к верхнему палеолиту, то есть были созданы сорок — двадцать тысяч лет тому назад.</a:t>
            </a:r>
          </a:p>
        </p:txBody>
      </p:sp>
    </p:spTree>
    <p:extLst>
      <p:ext uri="{BB962C8B-B14F-4D97-AF65-F5344CB8AC3E}">
        <p14:creationId xmlns:p14="http://schemas.microsoft.com/office/powerpoint/2010/main" val="204687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1100" dirty="0">
                <a:solidFill>
                  <a:srgbClr val="002060"/>
                </a:solidFill>
              </a:rPr>
              <a:t>Базальтовые валуны с древними петроглифами раскиданы на пляже между селами Сикачи-Алян и Малышево. Оказалось, что поиск наскальных рисунков – занятие очень непростое. В научной литературе описано около 150 петроглифов Сикачи-Аляна (кое-где я читал, что всего их было около трех сотен). Однако хорошо еще, если сохранилась хотя бы половина. Сейчас можно наблюдать не более двух десятков уцелевших наскальных рисунков, да и то если очень хорошо поискать. Остальные же занесены песком или покоятся под толщей воды. Многие, увы, утрачены безвозвратно. </a:t>
            </a:r>
            <a:r>
              <a:rPr lang="ru-RU" sz="1100" dirty="0">
                <a:solidFill>
                  <a:srgbClr val="002060"/>
                </a:solidFill>
              </a:rPr>
              <a:t/>
            </a:r>
            <a:br>
              <a:rPr lang="ru-RU" sz="1100" dirty="0">
                <a:solidFill>
                  <a:srgbClr val="002060"/>
                </a:solidFill>
              </a:rPr>
            </a:br>
            <a:r>
              <a:rPr lang="ru-RU" sz="1100" dirty="0">
                <a:solidFill>
                  <a:srgbClr val="002060"/>
                </a:solidFill>
              </a:rPr>
              <a:t>Кстати, в свое время известный американский синолог XIX века Бертольд Лауфер собирался спилить рисунки с камней и увезти их за океан. По мнению ученых, первые рисунки возле села Сикачи-Алян были выбиты еще 14 тысяч лет назад. Изображения относятся к эпохам мезолита (раннего неолита), неолита, раннего железного века и раннего Средневековья. Они датируются от XII тысячелетия до нашей эры до первой половиной I тысячелетия после рождества Христова. </a:t>
            </a:r>
            <a:r>
              <a:rPr lang="ru-RU" sz="1100" dirty="0">
                <a:solidFill>
                  <a:srgbClr val="002060"/>
                </a:solidFill>
              </a:rPr>
              <a:t/>
            </a:r>
            <a:br>
              <a:rPr lang="ru-RU" sz="1100" dirty="0">
                <a:solidFill>
                  <a:srgbClr val="002060"/>
                </a:solidFill>
              </a:rPr>
            </a:br>
            <a:r>
              <a:rPr lang="ru-RU" sz="1100" dirty="0">
                <a:solidFill>
                  <a:srgbClr val="002060"/>
                </a:solidFill>
              </a:rPr>
              <a:t>Все рисунки наносились методом глубокой желобчатой выбивки, но если первые творцы-художники использовали каменный инструмент, то последние – уже железный. </a:t>
            </a:r>
            <a:r>
              <a:rPr lang="ru-RU" sz="1100" dirty="0">
                <a:solidFill>
                  <a:srgbClr val="002060"/>
                </a:solidFill>
              </a:rPr>
              <a:t/>
            </a:r>
            <a:br>
              <a:rPr lang="ru-RU" sz="1100" dirty="0">
                <a:solidFill>
                  <a:srgbClr val="002060"/>
                </a:solidFill>
              </a:rPr>
            </a:b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Петроглифы Сикачи-Алян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171170"/>
            <a:ext cx="284800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етроглифы Сикачи-Аля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7117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3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Факты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24128" y="2020440"/>
            <a:ext cx="4389120" cy="376229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5600" dirty="0">
                <a:solidFill>
                  <a:srgbClr val="002060"/>
                </a:solidFill>
              </a:rPr>
              <a:t>Несколько лет назад на Дальнем Востоке было проведено народное голосование и было выбрано 7 чудес этого края. Итак, знакомьтесь – чудо номер </a:t>
            </a:r>
            <a:r>
              <a:rPr lang="ru-RU" sz="5600" dirty="0" smtClean="0">
                <a:solidFill>
                  <a:srgbClr val="002060"/>
                </a:solidFill>
              </a:rPr>
              <a:t>один </a:t>
            </a:r>
            <a:r>
              <a:rPr lang="ru-RU" sz="5600" dirty="0">
                <a:solidFill>
                  <a:srgbClr val="002060"/>
                </a:solidFill>
              </a:rPr>
              <a:t>— петроглифы</a:t>
            </a:r>
            <a:r>
              <a:rPr lang="ru-RU" sz="5600" dirty="0" smtClean="0">
                <a:solidFill>
                  <a:srgbClr val="002060"/>
                </a:solidFill>
              </a:rPr>
              <a:t>! </a:t>
            </a:r>
          </a:p>
          <a:p>
            <a:pPr algn="ctr"/>
            <a:r>
              <a:rPr lang="ru-RU" sz="5600" dirty="0">
                <a:solidFill>
                  <a:srgbClr val="002060"/>
                </a:solidFill>
              </a:rPr>
              <a:t>Десятки тысяч лет назад древние художники Приамурья на камнях рисовали узоры. Были ли они простыми или что-то означали — сейчас нам сложно это узнать. Но если узоры были найдены в нескольких разных местах и частично совпадали — наверное, это все таки были какие-то послания</a:t>
            </a:r>
            <a:r>
              <a:rPr lang="ru-RU" sz="5600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5600" dirty="0" smtClean="0">
                <a:solidFill>
                  <a:srgbClr val="002060"/>
                </a:solidFill>
              </a:rPr>
              <a:t>Разные </a:t>
            </a:r>
            <a:r>
              <a:rPr lang="ru-RU" sz="5600" dirty="0">
                <a:solidFill>
                  <a:srgbClr val="002060"/>
                </a:solidFill>
              </a:rPr>
              <a:t>петроглифы относятся к разным эпохам человечества — мезолиту, неолиту, железному веку. Исследователи говорят о том, что самые старые относятся к XII тысячелетию до н.э., а самые молодые — к I тысячелетию </a:t>
            </a:r>
            <a:r>
              <a:rPr lang="ru-RU" sz="5600" dirty="0" smtClean="0">
                <a:solidFill>
                  <a:srgbClr val="002060"/>
                </a:solidFill>
              </a:rPr>
              <a:t>н.э. Следовательно</a:t>
            </a:r>
            <a:r>
              <a:rPr lang="ru-RU" sz="5600" dirty="0">
                <a:solidFill>
                  <a:srgbClr val="002060"/>
                </a:solidFill>
              </a:rPr>
              <a:t>, петроглифы — ровесники египетских пирамид</a:t>
            </a:r>
            <a:r>
              <a:rPr lang="ru-RU" sz="5600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5600" dirty="0" smtClean="0">
                <a:solidFill>
                  <a:srgbClr val="002060"/>
                </a:solidFill>
              </a:rPr>
              <a:t> </a:t>
            </a:r>
            <a:r>
              <a:rPr lang="ru-RU" sz="5600" dirty="0">
                <a:solidFill>
                  <a:srgbClr val="002060"/>
                </a:solidFill>
              </a:rPr>
              <a:t>Интересен тот факт, что на самом древнем петроглифе изображена простая лошадь, ведь если посчитать во времени, лошади существовали во времена мамонтов!</a:t>
            </a:r>
          </a:p>
          <a:p>
            <a:endParaRPr lang="ru-RU" dirty="0"/>
          </a:p>
        </p:txBody>
      </p:sp>
      <p:pic>
        <p:nvPicPr>
          <p:cNvPr id="4098" name="Picture 2" descr="послания на камнях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4" t="-164" r="684" b="4817"/>
          <a:stretch/>
        </p:blipFill>
        <p:spPr bwMode="auto">
          <a:xfrm>
            <a:off x="6976411" y="856192"/>
            <a:ext cx="4032552" cy="536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009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Коренные жители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727200"/>
            <a:ext cx="9720071" cy="4023360"/>
          </a:xfrm>
        </p:spPr>
        <p:txBody>
          <a:bodyPr>
            <a:noAutofit/>
          </a:bodyPr>
          <a:lstStyle/>
          <a:p>
            <a:pPr algn="ctr"/>
            <a:r>
              <a:rPr lang="ru-RU" sz="1550" dirty="0" smtClean="0">
                <a:solidFill>
                  <a:srgbClr val="002060"/>
                </a:solidFill>
                <a:latin typeface="+mj-lt"/>
              </a:rPr>
              <a:t>Традиционные </a:t>
            </a:r>
            <a:r>
              <a:rPr lang="ru-RU" sz="1550" dirty="0">
                <a:solidFill>
                  <a:srgbClr val="002060"/>
                </a:solidFill>
                <a:latin typeface="+mj-lt"/>
              </a:rPr>
              <a:t>занятия: рыболовство, таежная и морская охота, собирательство</a:t>
            </a:r>
            <a:r>
              <a:rPr lang="ru-RU" sz="1550" dirty="0" smtClean="0">
                <a:solidFill>
                  <a:srgbClr val="002060"/>
                </a:solidFill>
                <a:latin typeface="+mj-lt"/>
              </a:rPr>
              <a:t>.</a:t>
            </a:r>
            <a:r>
              <a:rPr lang="ru-RU" sz="1550" dirty="0">
                <a:solidFill>
                  <a:srgbClr val="002060"/>
                </a:solidFill>
                <a:latin typeface="+mj-lt"/>
              </a:rPr>
              <a:t/>
            </a:r>
            <a:br>
              <a:rPr lang="ru-RU" sz="1550" dirty="0">
                <a:solidFill>
                  <a:srgbClr val="002060"/>
                </a:solidFill>
                <a:latin typeface="+mj-lt"/>
              </a:rPr>
            </a:br>
            <a:r>
              <a:rPr lang="ru-RU" sz="1550" dirty="0">
                <a:solidFill>
                  <a:srgbClr val="002060"/>
                </a:solidFill>
                <a:latin typeface="+mj-lt"/>
              </a:rPr>
              <a:t>Основу мировоззрения аборигенов Приамурья составляют древнейшие представления и верования. Наиболее значимы культ природы и шаманство. </a:t>
            </a:r>
            <a:r>
              <a:rPr lang="ru-RU" sz="1550" dirty="0">
                <a:solidFill>
                  <a:srgbClr val="002060"/>
                </a:solidFill>
                <a:latin typeface="+mj-lt"/>
              </a:rPr>
              <a:t/>
            </a:r>
            <a:br>
              <a:rPr lang="ru-RU" sz="1550" dirty="0">
                <a:solidFill>
                  <a:srgbClr val="002060"/>
                </a:solidFill>
                <a:latin typeface="+mj-lt"/>
              </a:rPr>
            </a:br>
            <a:r>
              <a:rPr lang="ru-RU" sz="1550" dirty="0" smtClean="0">
                <a:solidFill>
                  <a:srgbClr val="002060"/>
                </a:solidFill>
                <a:latin typeface="+mj-lt"/>
              </a:rPr>
              <a:t>были </a:t>
            </a:r>
            <a:r>
              <a:rPr lang="ru-RU" sz="1550" dirty="0">
                <a:solidFill>
                  <a:srgbClr val="002060"/>
                </a:solidFill>
                <a:latin typeface="+mj-lt"/>
              </a:rPr>
              <a:t>тесно связаны с их промысловой культурой. </a:t>
            </a:r>
            <a:r>
              <a:rPr lang="ru-RU" sz="1550" dirty="0" smtClean="0">
                <a:solidFill>
                  <a:srgbClr val="002060"/>
                </a:solidFill>
                <a:latin typeface="+mj-lt"/>
              </a:rPr>
              <a:t>Основу традиционных форм </a:t>
            </a:r>
            <a:r>
              <a:rPr lang="ru-RU" sz="1550" dirty="0">
                <a:solidFill>
                  <a:srgbClr val="002060"/>
                </a:solidFill>
                <a:latin typeface="+mj-lt"/>
              </a:rPr>
              <a:t>религии народов Приамурья </a:t>
            </a:r>
            <a:r>
              <a:rPr lang="ru-RU" sz="1550" dirty="0" smtClean="0">
                <a:solidFill>
                  <a:srgbClr val="002060"/>
                </a:solidFill>
                <a:latin typeface="+mj-lt"/>
              </a:rPr>
              <a:t> составляли </a:t>
            </a:r>
            <a:r>
              <a:rPr lang="ru-RU" sz="1550" dirty="0">
                <a:solidFill>
                  <a:srgbClr val="002060"/>
                </a:solidFill>
                <a:latin typeface="+mj-lt"/>
              </a:rPr>
              <a:t>представления о животном мире, очень близком человеку. Считалось, что человек происходит от зверя или птицы; что звери в тайге все слышат и понимают, могут узнать человека в лесу и отомстить ему за убийство их сородичей на охоте; что зверь может возродиться после смерти, если не повредить его кости и череп, сохранив их; что у зверей и птиц есть свои духи-хозяева, которых надо периодически задабривать, чтобы охота была удачной. </a:t>
            </a:r>
            <a:endParaRPr lang="ru-RU" sz="155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550" dirty="0" smtClean="0">
                <a:solidFill>
                  <a:srgbClr val="002060"/>
                </a:solidFill>
                <a:latin typeface="+mj-lt"/>
              </a:rPr>
              <a:t>В Сикачи – Аляне население составляют нанайцы - </a:t>
            </a:r>
            <a:r>
              <a:rPr lang="ru-RU" sz="1550" dirty="0">
                <a:solidFill>
                  <a:srgbClr val="002060"/>
                </a:solidFill>
                <a:latin typeface="+mj-lt"/>
              </a:rPr>
              <a:t>Самоназвание: нани — «здешний человек».</a:t>
            </a:r>
            <a:br>
              <a:rPr lang="ru-RU" sz="1550" dirty="0">
                <a:solidFill>
                  <a:srgbClr val="002060"/>
                </a:solidFill>
                <a:latin typeface="+mj-lt"/>
              </a:rPr>
            </a:br>
            <a:r>
              <a:rPr lang="ru-RU" sz="1550" dirty="0">
                <a:solidFill>
                  <a:srgbClr val="002060"/>
                </a:solidFill>
                <a:latin typeface="+mj-lt"/>
              </a:rPr>
              <a:t>Нанайцы (прежнее название — гольды), народ, проживающий в основном на территории Хабаровского края, в нижнем течении реки Амур: в Солнечном р-не (пос. Кондон, Харпичан). Комсомольском р-не (пос. Бичи, Ниж. Халбы, Чучи, </a:t>
            </a:r>
            <a:r>
              <a:rPr lang="ru-RU" sz="1550" dirty="0" smtClean="0">
                <a:solidFill>
                  <a:srgbClr val="002060"/>
                </a:solidFill>
                <a:latin typeface="+mj-lt"/>
              </a:rPr>
              <a:t>Бельго, </a:t>
            </a:r>
            <a:r>
              <a:rPr lang="ru-RU" sz="1550" dirty="0">
                <a:solidFill>
                  <a:srgbClr val="002060"/>
                </a:solidFill>
                <a:latin typeface="+mj-lt"/>
              </a:rPr>
              <a:t>Верхнетамбовское, Верх. Эконь, Пивань). Амурском р-не (пос. Усть-Гур, Диппы, Ачан, Тейсин, Джуен). Хабаровском р-не (пос. Сикачи-Алян, Петропавловка, Улика-Национальное, Победа и окрестности). Нанайском р-не (пос. Малмыж Верх. Нерген, Дубовый Мыс, Гасси, Дада, Даерга, Найхин, Уни, Джари, Верх. и Ниж. Манома, Маяк и его окрестности). Столицей Нанайского района является село Троицкое. На территории ЕАО числится 76 нанайцев, скорей всего они живут в пос. Ольгохта.</a:t>
            </a:r>
            <a:br>
              <a:rPr lang="ru-RU" sz="1550" dirty="0">
                <a:solidFill>
                  <a:srgbClr val="002060"/>
                </a:solidFill>
                <a:latin typeface="+mj-lt"/>
              </a:rPr>
            </a:br>
            <a:r>
              <a:rPr lang="ru-RU" sz="1550" dirty="0">
                <a:solidFill>
                  <a:srgbClr val="002060"/>
                </a:solidFill>
                <a:latin typeface="+mj-lt"/>
              </a:rPr>
              <a:t/>
            </a:r>
            <a:br>
              <a:rPr lang="ru-RU" sz="1550" dirty="0">
                <a:solidFill>
                  <a:srgbClr val="002060"/>
                </a:solidFill>
                <a:latin typeface="+mj-lt"/>
              </a:rPr>
            </a:br>
            <a:r>
              <a:rPr lang="ru-RU" sz="1550" dirty="0">
                <a:solidFill>
                  <a:srgbClr val="002060"/>
                </a:solidFill>
                <a:latin typeface="+mj-lt"/>
              </a:rPr>
              <a:t>Всего численность </a:t>
            </a:r>
            <a:r>
              <a:rPr lang="ru-RU" sz="1550" dirty="0" smtClean="0">
                <a:solidFill>
                  <a:srgbClr val="002060"/>
                </a:solidFill>
                <a:latin typeface="+mj-lt"/>
              </a:rPr>
              <a:t>нанайского </a:t>
            </a:r>
            <a:r>
              <a:rPr lang="ru-RU" sz="1550" dirty="0">
                <a:solidFill>
                  <a:srgbClr val="002060"/>
                </a:solidFill>
                <a:latin typeface="+mj-lt"/>
              </a:rPr>
              <a:t>населения составляет 12017 человек. В этногенезе нанайцев участвовали потомки древнего амурского населения и различные тунгусоязычные народы.</a:t>
            </a:r>
            <a:br>
              <a:rPr lang="ru-RU" sz="1550" dirty="0">
                <a:solidFill>
                  <a:srgbClr val="002060"/>
                </a:solidFill>
                <a:latin typeface="+mj-lt"/>
              </a:rPr>
            </a:br>
            <a:endParaRPr lang="ru-RU" sz="155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845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09035" y="254830"/>
            <a:ext cx="5133975" cy="3784601"/>
          </a:xfrm>
        </p:spPr>
      </p:pic>
      <p:pic>
        <p:nvPicPr>
          <p:cNvPr id="3076" name="Picture 4" descr="Картинки по запросу нанайц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298" y="258006"/>
            <a:ext cx="513397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t="2108" r="2138" b="2562"/>
          <a:stretch/>
        </p:blipFill>
        <p:spPr>
          <a:xfrm>
            <a:off x="4140909" y="4054430"/>
            <a:ext cx="3667824" cy="2703802"/>
          </a:xfrm>
        </p:spPr>
      </p:pic>
    </p:spTree>
    <p:extLst>
      <p:ext uri="{BB962C8B-B14F-4D97-AF65-F5344CB8AC3E}">
        <p14:creationId xmlns:p14="http://schemas.microsoft.com/office/powerpoint/2010/main" val="2347368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299</TotalTime>
  <Words>337</Words>
  <Application>Microsoft Office PowerPoint</Application>
  <PresentationFormat>Широкоэкранный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Franklin Gothic Medium Cond</vt:lpstr>
      <vt:lpstr>Tw Cen MT</vt:lpstr>
      <vt:lpstr>Tw Cen MT Condensed</vt:lpstr>
      <vt:lpstr>Wingdings 3</vt:lpstr>
      <vt:lpstr>Интеграл</vt:lpstr>
      <vt:lpstr>Удивительные обычаи и традиции разных народов мира</vt:lpstr>
      <vt:lpstr>Сикачи - Алян</vt:lpstr>
      <vt:lpstr>Достопримечательности</vt:lpstr>
      <vt:lpstr>Петроглифы</vt:lpstr>
      <vt:lpstr>Базальтовые валуны с древними петроглифами раскиданы на пляже между селами Сикачи-Алян и Малышево. Оказалось, что поиск наскальных рисунков – занятие очень непростое. В научной литературе описано около 150 петроглифов Сикачи-Аляна (кое-где я читал, что всего их было около трех сотен). Однако хорошо еще, если сохранилась хотя бы половина. Сейчас можно наблюдать не более двух десятков уцелевших наскальных рисунков, да и то если очень хорошо поискать. Остальные же занесены песком или покоятся под толщей воды. Многие, увы, утрачены безвозвратно.  Кстати, в свое время известный американский синолог XIX века Бертольд Лауфер собирался спилить рисунки с камней и увезти их за океан. По мнению ученых, первые рисунки возле села Сикачи-Алян были выбиты еще 14 тысяч лет назад. Изображения относятся к эпохам мезолита (раннего неолита), неолита, раннего железного века и раннего Средневековья. Они датируются от XII тысячелетия до нашей эры до первой половиной I тысячелетия после рождества Христова.  Все рисунки наносились методом глубокой желобчатой выбивки, но если первые творцы-художники использовали каменный инструмент, то последние – уже железный.  </vt:lpstr>
      <vt:lpstr>Факты</vt:lpstr>
      <vt:lpstr>Коренные жители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Удивительные обычаи и традиции разных народов мира</dc:title>
  <dc:creator>DMint</dc:creator>
  <cp:lastModifiedBy>DMint</cp:lastModifiedBy>
  <cp:revision>17</cp:revision>
  <dcterms:created xsi:type="dcterms:W3CDTF">2017-05-01T00:39:11Z</dcterms:created>
  <dcterms:modified xsi:type="dcterms:W3CDTF">2017-05-01T05:38:46Z</dcterms:modified>
</cp:coreProperties>
</file>