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919"/>
    <a:srgbClr val="FF3300"/>
    <a:srgbClr val="88B6E0"/>
    <a:srgbClr val="A4B8E0"/>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7" autoAdjust="0"/>
    <p:restoredTop sz="94660"/>
  </p:normalViewPr>
  <p:slideViewPr>
    <p:cSldViewPr snapToGrid="0">
      <p:cViewPr varScale="1">
        <p:scale>
          <a:sx n="56" d="100"/>
          <a:sy n="56" d="100"/>
        </p:scale>
        <p:origin x="10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F3F3A5-8C08-4E9B-8BB6-FBE7E42991C7}"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84068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F3F3A5-8C08-4E9B-8BB6-FBE7E42991C7}"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338374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F3F3A5-8C08-4E9B-8BB6-FBE7E42991C7}"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404421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F3F3A5-8C08-4E9B-8BB6-FBE7E42991C7}"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334963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F3F3A5-8C08-4E9B-8BB6-FBE7E42991C7}"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44005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F3F3A5-8C08-4E9B-8BB6-FBE7E42991C7}"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376395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F3F3A5-8C08-4E9B-8BB6-FBE7E42991C7}" type="datetimeFigureOut">
              <a:rPr lang="ru-RU" smtClean="0"/>
              <a:t>05.04.2020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25412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F3F3A5-8C08-4E9B-8BB6-FBE7E42991C7}" type="datetimeFigureOut">
              <a:rPr lang="ru-RU" smtClean="0"/>
              <a:t>05.04.2020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25090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F3F3A5-8C08-4E9B-8BB6-FBE7E42991C7}" type="datetimeFigureOut">
              <a:rPr lang="ru-RU" smtClean="0"/>
              <a:t>05.04.2020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159070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F3F3A5-8C08-4E9B-8BB6-FBE7E42991C7}"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272497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F3F3A5-8C08-4E9B-8BB6-FBE7E42991C7}"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706C5C-7401-4C70-9EC1-F929C87E176E}" type="slidenum">
              <a:rPr lang="ru-RU" smtClean="0"/>
              <a:t>‹#›</a:t>
            </a:fld>
            <a:endParaRPr lang="ru-RU"/>
          </a:p>
        </p:txBody>
      </p:sp>
    </p:spTree>
    <p:extLst>
      <p:ext uri="{BB962C8B-B14F-4D97-AF65-F5344CB8AC3E}">
        <p14:creationId xmlns:p14="http://schemas.microsoft.com/office/powerpoint/2010/main" val="205697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F3A5-8C08-4E9B-8BB6-FBE7E42991C7}" type="datetimeFigureOut">
              <a:rPr lang="ru-RU" smtClean="0"/>
              <a:t>05.04.2020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6C5C-7401-4C70-9EC1-F929C87E176E}" type="slidenum">
              <a:rPr lang="ru-RU" smtClean="0"/>
              <a:t>‹#›</a:t>
            </a:fld>
            <a:endParaRPr lang="ru-RU"/>
          </a:p>
        </p:txBody>
      </p:sp>
    </p:spTree>
    <p:extLst>
      <p:ext uri="{BB962C8B-B14F-4D97-AF65-F5344CB8AC3E}">
        <p14:creationId xmlns:p14="http://schemas.microsoft.com/office/powerpoint/2010/main" val="2574017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Прямоугольник 90"/>
          <p:cNvSpPr/>
          <p:nvPr/>
        </p:nvSpPr>
        <p:spPr>
          <a:xfrm>
            <a:off x="2915840" y="4523505"/>
            <a:ext cx="6284686" cy="10577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p:cNvSpPr/>
          <p:nvPr/>
        </p:nvSpPr>
        <p:spPr>
          <a:xfrm>
            <a:off x="1876138" y="2471621"/>
            <a:ext cx="8439722" cy="1558305"/>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044982" y="963589"/>
            <a:ext cx="8026401" cy="2077582"/>
          </a:xfrm>
        </p:spPr>
        <p:txBody>
          <a:bodyPr>
            <a:normAutofit/>
          </a:bodyPr>
          <a:lstStyle/>
          <a:p>
            <a:r>
              <a:rPr lang="en-US" sz="4000" dirty="0" smtClean="0"/>
              <a:t>PRESENTATION THEME</a:t>
            </a:r>
            <a:r>
              <a:rPr lang="en-US" sz="4800" dirty="0" smtClean="0"/>
              <a:t/>
            </a:r>
            <a:br>
              <a:rPr lang="en-US" sz="4800" dirty="0" smtClean="0"/>
            </a:br>
            <a:endParaRPr lang="ru-RU" sz="4800" dirty="0"/>
          </a:p>
        </p:txBody>
      </p:sp>
      <p:sp>
        <p:nvSpPr>
          <p:cNvPr id="3" name="Подзаголовок 2"/>
          <p:cNvSpPr>
            <a:spLocks noGrp="1"/>
          </p:cNvSpPr>
          <p:nvPr>
            <p:ph type="subTitle" idx="1"/>
          </p:nvPr>
        </p:nvSpPr>
        <p:spPr>
          <a:xfrm>
            <a:off x="1610628" y="4438178"/>
            <a:ext cx="8829677" cy="1143095"/>
          </a:xfrm>
        </p:spPr>
        <p:txBody>
          <a:bodyPr wrap="square" lIns="144000" tIns="180000" rIns="108000" bIns="36000">
            <a:normAutofit/>
          </a:bodyPr>
          <a:lstStyle/>
          <a:p>
            <a:r>
              <a:rPr lang="en-US" sz="2800" b="1" kern="0" spc="300" dirty="0">
                <a:solidFill>
                  <a:schemeClr val="bg1"/>
                </a:solidFill>
                <a:latin typeface="+mj-lt"/>
              </a:rPr>
              <a:t>T</a:t>
            </a:r>
            <a:r>
              <a:rPr lang="en-US" sz="2800" b="1" kern="0" spc="300" dirty="0" smtClean="0">
                <a:solidFill>
                  <a:schemeClr val="bg1"/>
                </a:solidFill>
                <a:latin typeface="+mj-lt"/>
              </a:rPr>
              <a:t>he 1</a:t>
            </a:r>
            <a:r>
              <a:rPr lang="en-US" sz="2800" b="1" kern="0" spc="300" baseline="30000" dirty="0" smtClean="0">
                <a:solidFill>
                  <a:schemeClr val="bg1"/>
                </a:solidFill>
                <a:latin typeface="+mj-lt"/>
              </a:rPr>
              <a:t>st</a:t>
            </a:r>
            <a:r>
              <a:rPr lang="en-US" sz="2800" b="1" kern="0" spc="300" dirty="0" smtClean="0">
                <a:solidFill>
                  <a:schemeClr val="bg1"/>
                </a:solidFill>
                <a:latin typeface="+mj-lt"/>
              </a:rPr>
              <a:t> year student group PO-19 </a:t>
            </a:r>
          </a:p>
          <a:p>
            <a:pPr algn="l"/>
            <a:r>
              <a:rPr lang="en-US" sz="2800" b="1" kern="0" spc="300" dirty="0" smtClean="0">
                <a:solidFill>
                  <a:schemeClr val="bg1"/>
                </a:solidFill>
                <a:latin typeface="+mj-lt"/>
              </a:rPr>
              <a:t>                    </a:t>
            </a:r>
            <a:r>
              <a:rPr lang="ru-RU" sz="2800" b="1" kern="0" spc="300" dirty="0" smtClean="0">
                <a:solidFill>
                  <a:schemeClr val="bg1"/>
                </a:solidFill>
                <a:latin typeface="+mj-lt"/>
              </a:rPr>
              <a:t>   </a:t>
            </a:r>
            <a:r>
              <a:rPr lang="en-US" sz="2800" b="1" kern="0" spc="300" dirty="0" smtClean="0">
                <a:solidFill>
                  <a:schemeClr val="bg1"/>
                </a:solidFill>
                <a:latin typeface="+mj-lt"/>
              </a:rPr>
              <a:t>Gizatullin Ruslan</a:t>
            </a:r>
            <a:endParaRPr lang="ru-RU" sz="2800" b="1" kern="0" spc="300" dirty="0">
              <a:solidFill>
                <a:schemeClr val="bg1"/>
              </a:solidFill>
              <a:latin typeface="+mj-lt"/>
            </a:endParaRPr>
          </a:p>
        </p:txBody>
      </p:sp>
      <p:sp>
        <p:nvSpPr>
          <p:cNvPr id="72" name="Заголовок 1"/>
          <p:cNvSpPr txBox="1">
            <a:spLocks/>
          </p:cNvSpPr>
          <p:nvPr/>
        </p:nvSpPr>
        <p:spPr>
          <a:xfrm>
            <a:off x="1523999" y="167847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latin typeface="Bebas Neue Regular" panose="00000500000000000000" pitchFamily="2" charset="-52"/>
              </a:rPr>
              <a:t/>
            </a:r>
            <a:br>
              <a:rPr lang="en-US" dirty="0" smtClean="0">
                <a:latin typeface="Bebas Neue Regular" panose="00000500000000000000" pitchFamily="2" charset="-52"/>
              </a:rPr>
            </a:br>
            <a:endParaRPr lang="ru-RU" dirty="0">
              <a:latin typeface="Bebas Neue Regular" panose="00000500000000000000" pitchFamily="2" charset="-52"/>
            </a:endParaRPr>
          </a:p>
        </p:txBody>
      </p:sp>
      <p:sp>
        <p:nvSpPr>
          <p:cNvPr id="74" name="Заголовок 1"/>
          <p:cNvSpPr txBox="1">
            <a:spLocks/>
          </p:cNvSpPr>
          <p:nvPr/>
        </p:nvSpPr>
        <p:spPr>
          <a:xfrm>
            <a:off x="1328282" y="2326283"/>
            <a:ext cx="9372600" cy="1703643"/>
          </a:xfrm>
          <a:prstGeom prst="rect">
            <a:avLst/>
          </a:prstGeom>
          <a:ln>
            <a:solidFill>
              <a:schemeClr val="bg1"/>
            </a:solidFill>
          </a:ln>
        </p:spPr>
        <p:txBody>
          <a:bodyPr vert="horz" lIns="72000" tIns="45720" rIns="7200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kern="1700" spc="-700" dirty="0" smtClean="0"/>
              <a:t>“MY FUTURE JOB”</a:t>
            </a:r>
            <a:endParaRPr lang="ru-RU" sz="9600" b="1" kern="1700" spc="-700" dirty="0"/>
          </a:p>
        </p:txBody>
      </p:sp>
      <p:cxnSp>
        <p:nvCxnSpPr>
          <p:cNvPr id="77" name="Прямая соединительная линия 76"/>
          <p:cNvCxnSpPr/>
          <p:nvPr/>
        </p:nvCxnSpPr>
        <p:spPr>
          <a:xfrm flipV="1">
            <a:off x="906801" y="2060388"/>
            <a:ext cx="2358913"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flipV="1">
            <a:off x="8866018" y="2060388"/>
            <a:ext cx="2364239"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Равнобедренный треугольник 97"/>
          <p:cNvSpPr/>
          <p:nvPr/>
        </p:nvSpPr>
        <p:spPr>
          <a:xfrm>
            <a:off x="10572750" y="5219700"/>
            <a:ext cx="1619250" cy="1638300"/>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Равнобедренный треугольник 99"/>
          <p:cNvSpPr/>
          <p:nvPr/>
        </p:nvSpPr>
        <p:spPr>
          <a:xfrm rot="5400000">
            <a:off x="-8622" y="5219700"/>
            <a:ext cx="1619250" cy="1638300"/>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9320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225809" y="0"/>
            <a:ext cx="4966191"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621825" y="639938"/>
            <a:ext cx="6576109" cy="4351338"/>
          </a:xfrm>
        </p:spPr>
        <p:txBody>
          <a:bodyPr>
            <a:noAutofit/>
          </a:bodyPr>
          <a:lstStyle/>
          <a:p>
            <a:r>
              <a:rPr lang="en-US" dirty="0" smtClean="0"/>
              <a:t>patience</a:t>
            </a:r>
            <a:r>
              <a:rPr lang="en-US" dirty="0"/>
              <a:t>. If you want to work as a programmer, then you must understand that not everything works the first time. You need to have patience and perseverance in order to achieve the desired result;</a:t>
            </a:r>
          </a:p>
          <a:p>
            <a:endParaRPr lang="en-US" dirty="0"/>
          </a:p>
          <a:p>
            <a:r>
              <a:rPr lang="en-US" dirty="0" smtClean="0"/>
              <a:t>not </a:t>
            </a:r>
            <a:r>
              <a:rPr lang="en-US" dirty="0"/>
              <a:t>for everyone. It is no accident that programmers have such a high demand and salary. The complexity of programming languages, the demands on analytical mindset and quick thinking reduce a large number of people who want to work in this field.</a:t>
            </a:r>
            <a:endParaRPr lang="ru-RU" dirty="0"/>
          </a:p>
        </p:txBody>
      </p:sp>
      <p:sp>
        <p:nvSpPr>
          <p:cNvPr id="16" name="Прямоугольник 15"/>
          <p:cNvSpPr/>
          <p:nvPr/>
        </p:nvSpPr>
        <p:spPr>
          <a:xfrm>
            <a:off x="7445829" y="0"/>
            <a:ext cx="4470400" cy="333828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891" y="250370"/>
            <a:ext cx="4166940" cy="2982686"/>
          </a:xfrm>
          <a:prstGeom prst="rect">
            <a:avLst/>
          </a:prstGeom>
        </p:spPr>
      </p:pic>
      <p:sp>
        <p:nvSpPr>
          <p:cNvPr id="17" name="Прямоугольник 16"/>
          <p:cNvSpPr/>
          <p:nvPr/>
        </p:nvSpPr>
        <p:spPr>
          <a:xfrm>
            <a:off x="7445829" y="3761695"/>
            <a:ext cx="4746171" cy="27323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891" y="3909336"/>
            <a:ext cx="4166940" cy="2437035"/>
          </a:xfrm>
          <a:prstGeom prst="rect">
            <a:avLst/>
          </a:prstGeom>
        </p:spPr>
      </p:pic>
      <p:grpSp>
        <p:nvGrpSpPr>
          <p:cNvPr id="20" name="Группа 19"/>
          <p:cNvGrpSpPr/>
          <p:nvPr/>
        </p:nvGrpSpPr>
        <p:grpSpPr>
          <a:xfrm>
            <a:off x="-2" y="0"/>
            <a:ext cx="603244" cy="1376220"/>
            <a:chOff x="-2" y="0"/>
            <a:chExt cx="603244" cy="1741716"/>
          </a:xfrm>
        </p:grpSpPr>
        <p:sp>
          <p:nvSpPr>
            <p:cNvPr id="21" name="Равнобедренный треугольник 20"/>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3" name="Группа 22"/>
          <p:cNvGrpSpPr/>
          <p:nvPr/>
        </p:nvGrpSpPr>
        <p:grpSpPr>
          <a:xfrm>
            <a:off x="-15549" y="1376220"/>
            <a:ext cx="603244" cy="1376220"/>
            <a:chOff x="-2" y="0"/>
            <a:chExt cx="603244" cy="1741716"/>
          </a:xfrm>
        </p:grpSpPr>
        <p:sp>
          <p:nvSpPr>
            <p:cNvPr id="24" name="Равнобедренный треугольник 23"/>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6" name="Группа 25"/>
          <p:cNvGrpSpPr/>
          <p:nvPr/>
        </p:nvGrpSpPr>
        <p:grpSpPr>
          <a:xfrm>
            <a:off x="-15549" y="2740563"/>
            <a:ext cx="603244" cy="1376220"/>
            <a:chOff x="-2" y="0"/>
            <a:chExt cx="603244" cy="1741716"/>
          </a:xfrm>
        </p:grpSpPr>
        <p:sp>
          <p:nvSpPr>
            <p:cNvPr id="27" name="Равнобедренный треугольник 26"/>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Равнобедренный треугольник 27"/>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9" name="Группа 28"/>
          <p:cNvGrpSpPr/>
          <p:nvPr/>
        </p:nvGrpSpPr>
        <p:grpSpPr>
          <a:xfrm>
            <a:off x="-15549" y="4128661"/>
            <a:ext cx="603244" cy="1376220"/>
            <a:chOff x="-2" y="0"/>
            <a:chExt cx="603244" cy="1741716"/>
          </a:xfrm>
        </p:grpSpPr>
        <p:sp>
          <p:nvSpPr>
            <p:cNvPr id="30" name="Равнобедренный треугольник 29"/>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5" name="Равнобедренный треугольник 34"/>
          <p:cNvSpPr/>
          <p:nvPr/>
        </p:nvSpPr>
        <p:spPr>
          <a:xfrm rot="10800000" flipV="1">
            <a:off x="0" y="6344395"/>
            <a:ext cx="1619250" cy="500538"/>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Равнобедренный треугольник 35"/>
          <p:cNvSpPr/>
          <p:nvPr/>
        </p:nvSpPr>
        <p:spPr>
          <a:xfrm rot="16200000" flipH="1">
            <a:off x="11116047" y="5782047"/>
            <a:ext cx="513605" cy="1638300"/>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000611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312884" y="4028620"/>
            <a:ext cx="5689600" cy="6563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3635373" y="4028620"/>
            <a:ext cx="5044622" cy="842283"/>
          </a:xfrm>
        </p:spPr>
        <p:txBody>
          <a:bodyPr>
            <a:normAutofit/>
          </a:bodyPr>
          <a:lstStyle/>
          <a:p>
            <a:pPr marL="0" indent="0">
              <a:buNone/>
            </a:pPr>
            <a:r>
              <a:rPr lang="en-US" sz="4000" dirty="0">
                <a:solidFill>
                  <a:schemeClr val="bg1"/>
                </a:solidFill>
              </a:rPr>
              <a:t>Thank you for attention</a:t>
            </a:r>
            <a:endParaRPr lang="ru-RU" sz="4000" dirty="0">
              <a:solidFill>
                <a:schemeClr val="bg1"/>
              </a:solidFill>
            </a:endParaRPr>
          </a:p>
        </p:txBody>
      </p:sp>
      <p:cxnSp>
        <p:nvCxnSpPr>
          <p:cNvPr id="5" name="Прямая соединительная линия 4"/>
          <p:cNvCxnSpPr/>
          <p:nvPr/>
        </p:nvCxnSpPr>
        <p:spPr>
          <a:xfrm>
            <a:off x="9797141" y="2907276"/>
            <a:ext cx="1503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99885" y="2907276"/>
            <a:ext cx="156028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Равнобедренный треугольник 8"/>
          <p:cNvSpPr/>
          <p:nvPr/>
        </p:nvSpPr>
        <p:spPr>
          <a:xfrm flipV="1">
            <a:off x="10548710" y="-1"/>
            <a:ext cx="1619250" cy="1371600"/>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5400000" flipH="1">
            <a:off x="133350" y="-133350"/>
            <a:ext cx="1371600" cy="1638300"/>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798744" y="2445611"/>
            <a:ext cx="6717880" cy="923330"/>
          </a:xfrm>
          <a:prstGeom prst="rect">
            <a:avLst/>
          </a:prstGeom>
        </p:spPr>
        <p:txBody>
          <a:bodyPr wrap="square">
            <a:spAutoFit/>
          </a:bodyPr>
          <a:lstStyle/>
          <a:p>
            <a:r>
              <a:rPr lang="en-US" sz="5400" dirty="0" smtClean="0"/>
              <a:t>PRESENTATION IS OVER</a:t>
            </a:r>
            <a:endParaRPr lang="ru-RU" sz="5400" dirty="0"/>
          </a:p>
        </p:txBody>
      </p:sp>
    </p:spTree>
    <p:extLst>
      <p:ext uri="{BB962C8B-B14F-4D97-AF65-F5344CB8AC3E}">
        <p14:creationId xmlns:p14="http://schemas.microsoft.com/office/powerpoint/2010/main" val="26615688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738302" y="497374"/>
            <a:ext cx="10615497" cy="87884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905499" y="1825496"/>
            <a:ext cx="6286500" cy="43053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38199" y="307975"/>
            <a:ext cx="10515600" cy="1325563"/>
          </a:xfrm>
        </p:spPr>
        <p:txBody>
          <a:bodyPr>
            <a:normAutofit/>
          </a:bodyPr>
          <a:lstStyle/>
          <a:p>
            <a:r>
              <a:rPr lang="en-US" sz="6000" spc="-300" dirty="0" smtClean="0">
                <a:solidFill>
                  <a:schemeClr val="bg1"/>
                </a:solidFill>
                <a:latin typeface="+mn-lt"/>
              </a:rPr>
              <a:t>MY FUTURE JOB</a:t>
            </a:r>
            <a:endParaRPr lang="ru-RU" sz="6000" spc="-300" dirty="0">
              <a:solidFill>
                <a:schemeClr val="bg1"/>
              </a:solidFill>
              <a:latin typeface="+mn-lt"/>
            </a:endParaRPr>
          </a:p>
        </p:txBody>
      </p:sp>
      <p:sp>
        <p:nvSpPr>
          <p:cNvPr id="3" name="Объект 2"/>
          <p:cNvSpPr>
            <a:spLocks noGrp="1"/>
          </p:cNvSpPr>
          <p:nvPr>
            <p:ph idx="1"/>
          </p:nvPr>
        </p:nvSpPr>
        <p:spPr>
          <a:xfrm>
            <a:off x="793742" y="2088677"/>
            <a:ext cx="4944944" cy="4351338"/>
          </a:xfrm>
        </p:spPr>
        <p:txBody>
          <a:bodyPr>
            <a:normAutofit/>
          </a:bodyPr>
          <a:lstStyle/>
          <a:p>
            <a:pPr marL="0" indent="0">
              <a:buNone/>
            </a:pPr>
            <a:r>
              <a:rPr lang="en-US" sz="3200" dirty="0" smtClean="0"/>
              <a:t>My name is Rulan Gizatullin. I am </a:t>
            </a:r>
            <a:r>
              <a:rPr lang="ru-RU" sz="3200" dirty="0" smtClean="0"/>
              <a:t>а </a:t>
            </a:r>
            <a:r>
              <a:rPr lang="en-US" sz="3200" dirty="0" smtClean="0"/>
              <a:t>student </a:t>
            </a:r>
            <a:r>
              <a:rPr lang="en-US" sz="3200" dirty="0" smtClean="0"/>
              <a:t>of Sibay Multiprofil Professional College</a:t>
            </a:r>
            <a:r>
              <a:rPr lang="ru-RU" sz="3200" dirty="0" smtClean="0"/>
              <a:t>. </a:t>
            </a:r>
            <a:r>
              <a:rPr lang="en-US" sz="3200" dirty="0"/>
              <a:t>I am going to be a programmer because I like to sit and work at a computer.</a:t>
            </a:r>
            <a:endParaRPr lang="ru-RU" sz="3200"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8" y="1992326"/>
            <a:ext cx="5286710" cy="3971640"/>
          </a:xfrm>
          <a:prstGeom prst="rect">
            <a:avLst/>
          </a:prstGeom>
          <a:effectLst>
            <a:outerShdw blurRad="50800" dist="38100" dir="2700000" algn="tl" rotWithShape="0">
              <a:prstClr val="black">
                <a:alpha val="40000"/>
              </a:prstClr>
            </a:outerShdw>
          </a:effectLst>
        </p:spPr>
      </p:pic>
      <p:sp>
        <p:nvSpPr>
          <p:cNvPr id="15" name="Прямоугольник 14"/>
          <p:cNvSpPr/>
          <p:nvPr/>
        </p:nvSpPr>
        <p:spPr>
          <a:xfrm>
            <a:off x="5778355" y="1825496"/>
            <a:ext cx="45719" cy="43053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15549" y="1376220"/>
            <a:ext cx="603244" cy="1376220"/>
            <a:chOff x="-2" y="0"/>
            <a:chExt cx="603244" cy="1741716"/>
          </a:xfrm>
        </p:grpSpPr>
        <p:sp>
          <p:nvSpPr>
            <p:cNvPr id="19" name="Равнобедренный треугольник 18"/>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Группа 20"/>
          <p:cNvGrpSpPr/>
          <p:nvPr/>
        </p:nvGrpSpPr>
        <p:grpSpPr>
          <a:xfrm>
            <a:off x="-15549" y="2740563"/>
            <a:ext cx="603244" cy="1376220"/>
            <a:chOff x="-2" y="0"/>
            <a:chExt cx="603244" cy="1741716"/>
          </a:xfrm>
        </p:grpSpPr>
        <p:sp>
          <p:nvSpPr>
            <p:cNvPr id="22" name="Равнобедренный треугольник 2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 name="Группа 23"/>
          <p:cNvGrpSpPr/>
          <p:nvPr/>
        </p:nvGrpSpPr>
        <p:grpSpPr>
          <a:xfrm>
            <a:off x="-15549" y="4128661"/>
            <a:ext cx="603244" cy="1376220"/>
            <a:chOff x="-2" y="0"/>
            <a:chExt cx="603244" cy="1741716"/>
          </a:xfrm>
        </p:grpSpPr>
        <p:sp>
          <p:nvSpPr>
            <p:cNvPr id="25" name="Равнобедренный треугольник 24"/>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Равнобедренный треугольник 25"/>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 name="Группа 26"/>
          <p:cNvGrpSpPr/>
          <p:nvPr/>
        </p:nvGrpSpPr>
        <p:grpSpPr>
          <a:xfrm>
            <a:off x="-24842" y="5481780"/>
            <a:ext cx="603244" cy="1376220"/>
            <a:chOff x="-2" y="0"/>
            <a:chExt cx="603244" cy="1741716"/>
          </a:xfrm>
        </p:grpSpPr>
        <p:sp>
          <p:nvSpPr>
            <p:cNvPr id="28" name="Равнобедренный треугольник 27"/>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Равнобедренный треугольник 28"/>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Равнобедренный треугольник 29"/>
          <p:cNvSpPr/>
          <p:nvPr/>
        </p:nvSpPr>
        <p:spPr>
          <a:xfrm rot="10800000">
            <a:off x="-5142" y="-24945"/>
            <a:ext cx="1619250" cy="692302"/>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Равнобедренный треугольник 31"/>
          <p:cNvSpPr/>
          <p:nvPr/>
        </p:nvSpPr>
        <p:spPr>
          <a:xfrm rot="16200000">
            <a:off x="11029974" y="-494668"/>
            <a:ext cx="685752" cy="1638300"/>
          </a:xfrm>
          <a:prstGeom prst="triangle">
            <a:avLst>
              <a:gd name="adj"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477218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7251700" y="88900"/>
            <a:ext cx="4940300" cy="6680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888101" y="293564"/>
            <a:ext cx="5643327" cy="5497637"/>
          </a:xfrm>
        </p:spPr>
        <p:txBody>
          <a:bodyPr>
            <a:noAutofit/>
          </a:bodyPr>
          <a:lstStyle/>
          <a:p>
            <a:pPr marL="0" indent="0">
              <a:buNone/>
            </a:pPr>
            <a:r>
              <a:rPr lang="en-US" dirty="0"/>
              <a:t>Even before the 9th grade, I did not know </a:t>
            </a:r>
            <a:r>
              <a:rPr lang="en-US" dirty="0" smtClean="0"/>
              <a:t>what </a:t>
            </a:r>
            <a:r>
              <a:rPr lang="en-US" dirty="0"/>
              <a:t>I should become and </a:t>
            </a:r>
            <a:r>
              <a:rPr lang="en-US" dirty="0" smtClean="0"/>
              <a:t>what </a:t>
            </a:r>
            <a:r>
              <a:rPr lang="en-US" dirty="0"/>
              <a:t>to do, but I knew for sure that I would enter the Sibay techie. When I graduated from the 8th grade and was already ready to go to the 9th grade at this time, my older brother graduated from the 9th grade and passed the OGE. He then also did not know </a:t>
            </a:r>
            <a:r>
              <a:rPr lang="en-US" dirty="0" smtClean="0"/>
              <a:t>what</a:t>
            </a:r>
            <a:r>
              <a:rPr lang="en-US" dirty="0" smtClean="0"/>
              <a:t> </a:t>
            </a:r>
            <a:r>
              <a:rPr lang="en-US" dirty="0"/>
              <a:t>to do, and when he looked at the lists of professions, he chose and decided to become a programmer. Why am I saying this? But because if not for my brother, then I would hardly have chosen the profession of a programmer.</a:t>
            </a:r>
            <a:endParaRPr lang="ru-RU" dirty="0"/>
          </a:p>
        </p:txBody>
      </p:sp>
      <p:pic>
        <p:nvPicPr>
          <p:cNvPr id="12" name="Рисунок 11"/>
          <p:cNvPicPr>
            <a:picLocks noChangeAspect="1"/>
          </p:cNvPicPr>
          <p:nvPr/>
        </p:nvPicPr>
        <p:blipFill rotWithShape="1">
          <a:blip r:embed="rId2">
            <a:extLst>
              <a:ext uri="{28A0092B-C50C-407E-A947-70E740481C1C}">
                <a14:useLocalDpi xmlns:a14="http://schemas.microsoft.com/office/drawing/2010/main" val="0"/>
              </a:ext>
            </a:extLst>
          </a:blip>
          <a:srcRect l="8444" t="215" r="64746" b="-286"/>
          <a:stretch/>
        </p:blipFill>
        <p:spPr>
          <a:xfrm>
            <a:off x="7438573" y="273782"/>
            <a:ext cx="4238170" cy="6310436"/>
          </a:xfrm>
          <a:prstGeom prst="rect">
            <a:avLst/>
          </a:prstGeom>
          <a:effectLst>
            <a:outerShdw blurRad="50800" dist="38100" dir="2700000" algn="tl" rotWithShape="0">
              <a:prstClr val="black">
                <a:alpha val="40000"/>
              </a:prstClr>
            </a:outerShdw>
          </a:effectLst>
        </p:spPr>
      </p:pic>
      <p:sp>
        <p:nvSpPr>
          <p:cNvPr id="14" name="Прямоугольник 13"/>
          <p:cNvSpPr/>
          <p:nvPr/>
        </p:nvSpPr>
        <p:spPr>
          <a:xfrm>
            <a:off x="7101114" y="88900"/>
            <a:ext cx="45719" cy="66802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 name="Группа 31"/>
          <p:cNvGrpSpPr/>
          <p:nvPr/>
        </p:nvGrpSpPr>
        <p:grpSpPr>
          <a:xfrm>
            <a:off x="-2" y="0"/>
            <a:ext cx="603244" cy="1376220"/>
            <a:chOff x="-2" y="0"/>
            <a:chExt cx="603244" cy="1741716"/>
          </a:xfrm>
        </p:grpSpPr>
        <p:sp>
          <p:nvSpPr>
            <p:cNvPr id="33" name="Равнобедренный треугольник 32"/>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Равнобедренный треугольник 33"/>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p:nvGrpSpPr>
        <p:grpSpPr>
          <a:xfrm>
            <a:off x="-15549" y="1376220"/>
            <a:ext cx="603244" cy="1376220"/>
            <a:chOff x="-2" y="0"/>
            <a:chExt cx="603244" cy="1741716"/>
          </a:xfrm>
        </p:grpSpPr>
        <p:sp>
          <p:nvSpPr>
            <p:cNvPr id="36" name="Равнобедренный треугольник 35"/>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Равнобедренный треугольник 36"/>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p:nvGrpSpPr>
        <p:grpSpPr>
          <a:xfrm>
            <a:off x="-15549" y="2740563"/>
            <a:ext cx="603244" cy="1376220"/>
            <a:chOff x="-2" y="0"/>
            <a:chExt cx="603244" cy="1741716"/>
          </a:xfrm>
        </p:grpSpPr>
        <p:sp>
          <p:nvSpPr>
            <p:cNvPr id="39" name="Равнобедренный треугольник 38"/>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Равнобедренный треугольник 39"/>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Группа 40"/>
          <p:cNvGrpSpPr/>
          <p:nvPr/>
        </p:nvGrpSpPr>
        <p:grpSpPr>
          <a:xfrm>
            <a:off x="-15549" y="4128661"/>
            <a:ext cx="603244" cy="1376220"/>
            <a:chOff x="-2" y="0"/>
            <a:chExt cx="603244" cy="1741716"/>
          </a:xfrm>
        </p:grpSpPr>
        <p:sp>
          <p:nvSpPr>
            <p:cNvPr id="42" name="Равнобедренный треугольник 4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4" name="Группа 43"/>
          <p:cNvGrpSpPr/>
          <p:nvPr/>
        </p:nvGrpSpPr>
        <p:grpSpPr>
          <a:xfrm>
            <a:off x="-24842" y="5481780"/>
            <a:ext cx="603244" cy="1376220"/>
            <a:chOff x="-2" y="0"/>
            <a:chExt cx="603244" cy="1741716"/>
          </a:xfrm>
        </p:grpSpPr>
        <p:sp>
          <p:nvSpPr>
            <p:cNvPr id="45" name="Равнобедренный треугольник 44"/>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Равнобедренный треугольник 45"/>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18520423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5918200" y="0"/>
            <a:ext cx="6273800"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678810" y="651667"/>
            <a:ext cx="4934550" cy="4529933"/>
          </a:xfrm>
        </p:spPr>
        <p:txBody>
          <a:bodyPr>
            <a:noAutofit/>
          </a:bodyPr>
          <a:lstStyle/>
          <a:p>
            <a:pPr marL="0" indent="0">
              <a:buNone/>
            </a:pPr>
            <a:r>
              <a:rPr lang="en-US" dirty="0"/>
              <a:t>I was then interested in this profession and decided to look in more </a:t>
            </a:r>
            <a:r>
              <a:rPr lang="en-US" dirty="0" smtClean="0"/>
              <a:t>details </a:t>
            </a:r>
            <a:r>
              <a:rPr lang="en-US" dirty="0"/>
              <a:t>on the Internet. Then I was just starting to develop in such programs as Photoshop and Cinema 4D (3D modeling) and it turns out that these programs are needed for the programmer, and Cinema 4D is needed to create 3D objects, figures, locations to transfer them to the game, and even before that I wanted to create some </a:t>
            </a:r>
            <a:r>
              <a:rPr lang="en-US" dirty="0" smtClean="0"/>
              <a:t>kinds </a:t>
            </a:r>
            <a:r>
              <a:rPr lang="en-US" dirty="0"/>
              <a:t>of </a:t>
            </a:r>
            <a:r>
              <a:rPr lang="en-US" dirty="0" smtClean="0"/>
              <a:t>games </a:t>
            </a:r>
            <a:r>
              <a:rPr lang="en-US" dirty="0"/>
              <a:t>of </a:t>
            </a:r>
            <a:r>
              <a:rPr lang="en-US" dirty="0" smtClean="0"/>
              <a:t>my</a:t>
            </a:r>
            <a:r>
              <a:rPr lang="en-US" dirty="0" smtClean="0"/>
              <a:t> </a:t>
            </a:r>
            <a:r>
              <a:rPr lang="en-US" dirty="0"/>
              <a:t>own.</a:t>
            </a:r>
            <a:endParaRPr lang="ru-RU" dirty="0"/>
          </a:p>
        </p:txBody>
      </p:sp>
      <p:sp>
        <p:nvSpPr>
          <p:cNvPr id="29" name="Прямоугольник 28"/>
          <p:cNvSpPr/>
          <p:nvPr/>
        </p:nvSpPr>
        <p:spPr>
          <a:xfrm>
            <a:off x="6064464" y="203200"/>
            <a:ext cx="6127536" cy="315473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7742" t="14620" r="39474" b="8772"/>
          <a:stretch/>
        </p:blipFill>
        <p:spPr>
          <a:xfrm>
            <a:off x="6248399" y="505874"/>
            <a:ext cx="2685795" cy="2705100"/>
          </a:xfrm>
          <a:prstGeom prst="rect">
            <a:avLst/>
          </a:prstGeom>
          <a:ln>
            <a:solidFill>
              <a:schemeClr val="bg1">
                <a:lumMod val="50000"/>
              </a:schemeClr>
            </a:solidFill>
          </a:ln>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7207" t="13571" r="39456" b="8833"/>
          <a:stretch/>
        </p:blipFill>
        <p:spPr>
          <a:xfrm>
            <a:off x="9385297" y="509049"/>
            <a:ext cx="2679570" cy="2698750"/>
          </a:xfrm>
          <a:prstGeom prst="rect">
            <a:avLst/>
          </a:prstGeom>
          <a:ln>
            <a:solidFill>
              <a:schemeClr val="bg1">
                <a:lumMod val="50000"/>
              </a:schemeClr>
            </a:solidFill>
          </a:ln>
        </p:spPr>
      </p:pic>
      <p:sp>
        <p:nvSpPr>
          <p:cNvPr id="14" name="Стрелка вправо 13"/>
          <p:cNvSpPr/>
          <p:nvPr/>
        </p:nvSpPr>
        <p:spPr>
          <a:xfrm>
            <a:off x="9010395" y="791483"/>
            <a:ext cx="298705" cy="1587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9010393" y="1401083"/>
            <a:ext cx="298705" cy="1587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9019790" y="2010683"/>
            <a:ext cx="298705" cy="1587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9001000" y="2620283"/>
            <a:ext cx="298705" cy="1587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378" y="178426"/>
            <a:ext cx="717414" cy="699509"/>
          </a:xfrm>
          <a:prstGeom prst="rect">
            <a:avLst/>
          </a:prstGeom>
        </p:spPr>
      </p:pic>
      <p:sp>
        <p:nvSpPr>
          <p:cNvPr id="30" name="Прямоугольник 29"/>
          <p:cNvSpPr/>
          <p:nvPr/>
        </p:nvSpPr>
        <p:spPr>
          <a:xfrm>
            <a:off x="6064464" y="3695700"/>
            <a:ext cx="6127536" cy="29808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6781878" y="3712658"/>
            <a:ext cx="2174602" cy="400110"/>
          </a:xfrm>
          <a:prstGeom prst="rect">
            <a:avLst/>
          </a:prstGeom>
          <a:noFill/>
          <a:ln>
            <a:solidFill>
              <a:schemeClr val="bg1">
                <a:lumMod val="50000"/>
              </a:schemeClr>
            </a:solidFill>
          </a:ln>
        </p:spPr>
        <p:txBody>
          <a:bodyPr wrap="square" rtlCol="0">
            <a:spAutoFit/>
          </a:bodyPr>
          <a:lstStyle/>
          <a:p>
            <a:r>
              <a:rPr lang="en-US" sz="2000" dirty="0" smtClean="0"/>
              <a:t>CINEMA 4D</a:t>
            </a:r>
            <a:endParaRPr lang="ru-RU" sz="2000" dirty="0"/>
          </a:p>
        </p:txBody>
      </p:sp>
      <p:pic>
        <p:nvPicPr>
          <p:cNvPr id="22" name="Рисунок 21"/>
          <p:cNvPicPr>
            <a:picLocks noChangeAspect="1"/>
          </p:cNvPicPr>
          <p:nvPr/>
        </p:nvPicPr>
        <p:blipFill rotWithShape="1">
          <a:blip r:embed="rId5" cstate="print">
            <a:extLst>
              <a:ext uri="{28A0092B-C50C-407E-A947-70E740481C1C}">
                <a14:useLocalDpi xmlns:a14="http://schemas.microsoft.com/office/drawing/2010/main" val="0"/>
              </a:ext>
            </a:extLst>
          </a:blip>
          <a:srcRect b="21386"/>
          <a:stretch/>
        </p:blipFill>
        <p:spPr>
          <a:xfrm>
            <a:off x="6340437" y="4052084"/>
            <a:ext cx="5619830" cy="2485116"/>
          </a:xfrm>
          <a:prstGeom prst="rect">
            <a:avLst/>
          </a:prstGeom>
        </p:spPr>
      </p:pic>
      <p:sp>
        <p:nvSpPr>
          <p:cNvPr id="31" name="Прямоугольник 30"/>
          <p:cNvSpPr/>
          <p:nvPr/>
        </p:nvSpPr>
        <p:spPr>
          <a:xfrm>
            <a:off x="5930314" y="3514863"/>
            <a:ext cx="463771" cy="3208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0788" y="3507403"/>
            <a:ext cx="872941" cy="872941"/>
          </a:xfrm>
          <a:prstGeom prst="rect">
            <a:avLst/>
          </a:prstGeom>
        </p:spPr>
      </p:pic>
      <p:sp>
        <p:nvSpPr>
          <p:cNvPr id="23" name="TextBox 22"/>
          <p:cNvSpPr txBox="1"/>
          <p:nvPr/>
        </p:nvSpPr>
        <p:spPr>
          <a:xfrm>
            <a:off x="6731502" y="155986"/>
            <a:ext cx="1922622" cy="400110"/>
          </a:xfrm>
          <a:prstGeom prst="rect">
            <a:avLst/>
          </a:prstGeom>
          <a:noFill/>
        </p:spPr>
        <p:txBody>
          <a:bodyPr wrap="square" rtlCol="0">
            <a:spAutoFit/>
          </a:bodyPr>
          <a:lstStyle/>
          <a:p>
            <a:r>
              <a:rPr lang="en-US" sz="2000" dirty="0" smtClean="0"/>
              <a:t>PHOTOSHOP</a:t>
            </a:r>
            <a:endParaRPr lang="ru-RU" sz="2000" dirty="0"/>
          </a:p>
        </p:txBody>
      </p:sp>
      <p:sp>
        <p:nvSpPr>
          <p:cNvPr id="28" name="Прямоугольник 27"/>
          <p:cNvSpPr/>
          <p:nvPr/>
        </p:nvSpPr>
        <p:spPr>
          <a:xfrm>
            <a:off x="5786885" y="0"/>
            <a:ext cx="45719"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 name="Группа 31"/>
          <p:cNvGrpSpPr/>
          <p:nvPr/>
        </p:nvGrpSpPr>
        <p:grpSpPr>
          <a:xfrm>
            <a:off x="-2" y="0"/>
            <a:ext cx="603244" cy="1376220"/>
            <a:chOff x="-2" y="0"/>
            <a:chExt cx="603244" cy="1741716"/>
          </a:xfrm>
        </p:grpSpPr>
        <p:sp>
          <p:nvSpPr>
            <p:cNvPr id="33" name="Равнобедренный треугольник 32"/>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Равнобедренный треугольник 33"/>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p:nvGrpSpPr>
        <p:grpSpPr>
          <a:xfrm>
            <a:off x="-15549" y="1376220"/>
            <a:ext cx="603244" cy="1376220"/>
            <a:chOff x="-2" y="0"/>
            <a:chExt cx="603244" cy="1741716"/>
          </a:xfrm>
        </p:grpSpPr>
        <p:sp>
          <p:nvSpPr>
            <p:cNvPr id="36" name="Равнобедренный треугольник 35"/>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Равнобедренный треугольник 36"/>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p:nvGrpSpPr>
        <p:grpSpPr>
          <a:xfrm>
            <a:off x="-15549" y="2740563"/>
            <a:ext cx="603244" cy="1376220"/>
            <a:chOff x="-2" y="0"/>
            <a:chExt cx="603244" cy="1741716"/>
          </a:xfrm>
        </p:grpSpPr>
        <p:sp>
          <p:nvSpPr>
            <p:cNvPr id="39" name="Равнобедренный треугольник 38"/>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Равнобедренный треугольник 39"/>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Группа 40"/>
          <p:cNvGrpSpPr/>
          <p:nvPr/>
        </p:nvGrpSpPr>
        <p:grpSpPr>
          <a:xfrm>
            <a:off x="-15549" y="4128661"/>
            <a:ext cx="603244" cy="1376220"/>
            <a:chOff x="-2" y="0"/>
            <a:chExt cx="603244" cy="1741716"/>
          </a:xfrm>
        </p:grpSpPr>
        <p:sp>
          <p:nvSpPr>
            <p:cNvPr id="42" name="Равнобедренный треугольник 4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4" name="Группа 43"/>
          <p:cNvGrpSpPr/>
          <p:nvPr/>
        </p:nvGrpSpPr>
        <p:grpSpPr>
          <a:xfrm>
            <a:off x="-24842" y="5481780"/>
            <a:ext cx="603244" cy="1376220"/>
            <a:chOff x="-2" y="0"/>
            <a:chExt cx="603244" cy="1741716"/>
          </a:xfrm>
        </p:grpSpPr>
        <p:sp>
          <p:nvSpPr>
            <p:cNvPr id="45" name="Равнобедренный треугольник 44"/>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Равнобедренный треугольник 45"/>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177623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5878286" y="203200"/>
            <a:ext cx="6313714" cy="641531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94658" y="866714"/>
            <a:ext cx="4503057" cy="4351338"/>
          </a:xfrm>
        </p:spPr>
        <p:txBody>
          <a:bodyPr>
            <a:noAutofit/>
          </a:bodyPr>
          <a:lstStyle/>
          <a:p>
            <a:pPr marL="0" indent="0">
              <a:buNone/>
            </a:pPr>
            <a:r>
              <a:rPr lang="en-US" dirty="0"/>
              <a:t>When I graduated from the 9th grade and passed the OGE, I immediately went with my certificate to the Sibay technical school and entered the programmer with confidence. Now I study programming languages ​​and I want to create my own website about music, without copyright, I am interested because I do electronic music myself.</a:t>
            </a:r>
            <a:endParaRPr lang="ru-RU" dirty="0"/>
          </a:p>
        </p:txBody>
      </p:sp>
      <p:sp>
        <p:nvSpPr>
          <p:cNvPr id="16" name="Прямоугольник 15"/>
          <p:cNvSpPr/>
          <p:nvPr/>
        </p:nvSpPr>
        <p:spPr>
          <a:xfrm>
            <a:off x="5965371" y="377371"/>
            <a:ext cx="5065485" cy="275771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t="8978"/>
          <a:stretch/>
        </p:blipFill>
        <p:spPr>
          <a:xfrm>
            <a:off x="6047016" y="453571"/>
            <a:ext cx="4245610" cy="2576283"/>
          </a:xfrm>
          <a:prstGeom prst="rect">
            <a:avLst/>
          </a:prstGeom>
        </p:spPr>
      </p:pic>
      <p:sp>
        <p:nvSpPr>
          <p:cNvPr id="18" name="Прямоугольник 17"/>
          <p:cNvSpPr/>
          <p:nvPr/>
        </p:nvSpPr>
        <p:spPr>
          <a:xfrm>
            <a:off x="6937829" y="3381829"/>
            <a:ext cx="4905827" cy="303802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907" y="3483425"/>
            <a:ext cx="4262663" cy="2859814"/>
          </a:xfrm>
          <a:prstGeom prst="rect">
            <a:avLst/>
          </a:prstGeom>
        </p:spPr>
      </p:pic>
      <p:sp>
        <p:nvSpPr>
          <p:cNvPr id="19" name="Прямоугольник 18"/>
          <p:cNvSpPr/>
          <p:nvPr/>
        </p:nvSpPr>
        <p:spPr>
          <a:xfrm>
            <a:off x="5698671" y="203200"/>
            <a:ext cx="48985" cy="641531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 name="Группа 19"/>
          <p:cNvGrpSpPr/>
          <p:nvPr/>
        </p:nvGrpSpPr>
        <p:grpSpPr>
          <a:xfrm>
            <a:off x="-2" y="0"/>
            <a:ext cx="603244" cy="1376220"/>
            <a:chOff x="-2" y="0"/>
            <a:chExt cx="603244" cy="1741716"/>
          </a:xfrm>
        </p:grpSpPr>
        <p:sp>
          <p:nvSpPr>
            <p:cNvPr id="21" name="Равнобедренный треугольник 20"/>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3" name="Группа 22"/>
          <p:cNvGrpSpPr/>
          <p:nvPr/>
        </p:nvGrpSpPr>
        <p:grpSpPr>
          <a:xfrm>
            <a:off x="-15549" y="1376220"/>
            <a:ext cx="603244" cy="1376220"/>
            <a:chOff x="-2" y="0"/>
            <a:chExt cx="603244" cy="1741716"/>
          </a:xfrm>
        </p:grpSpPr>
        <p:sp>
          <p:nvSpPr>
            <p:cNvPr id="24" name="Равнобедренный треугольник 23"/>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6" name="Группа 25"/>
          <p:cNvGrpSpPr/>
          <p:nvPr/>
        </p:nvGrpSpPr>
        <p:grpSpPr>
          <a:xfrm>
            <a:off x="-15549" y="2740563"/>
            <a:ext cx="603244" cy="1376220"/>
            <a:chOff x="-2" y="0"/>
            <a:chExt cx="603244" cy="1741716"/>
          </a:xfrm>
        </p:grpSpPr>
        <p:sp>
          <p:nvSpPr>
            <p:cNvPr id="27" name="Равнобедренный треугольник 26"/>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Равнобедренный треугольник 27"/>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9" name="Группа 28"/>
          <p:cNvGrpSpPr/>
          <p:nvPr/>
        </p:nvGrpSpPr>
        <p:grpSpPr>
          <a:xfrm>
            <a:off x="-15549" y="4128661"/>
            <a:ext cx="603244" cy="1376220"/>
            <a:chOff x="-2" y="0"/>
            <a:chExt cx="603244" cy="1741716"/>
          </a:xfrm>
        </p:grpSpPr>
        <p:sp>
          <p:nvSpPr>
            <p:cNvPr id="30" name="Равнобедренный треугольник 29"/>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2" name="Группа 31"/>
          <p:cNvGrpSpPr/>
          <p:nvPr/>
        </p:nvGrpSpPr>
        <p:grpSpPr>
          <a:xfrm>
            <a:off x="-24842" y="5481780"/>
            <a:ext cx="603244" cy="1376220"/>
            <a:chOff x="-2" y="0"/>
            <a:chExt cx="603244" cy="1741716"/>
          </a:xfrm>
        </p:grpSpPr>
        <p:sp>
          <p:nvSpPr>
            <p:cNvPr id="33" name="Равнобедренный треугольник 32"/>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Равнобедренный треугольник 33"/>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89494268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04424" y="400050"/>
            <a:ext cx="6972776" cy="8001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959882" y="4742866"/>
            <a:ext cx="2205264" cy="3415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7250" y="1400175"/>
            <a:ext cx="2205264" cy="3415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04425" y="208076"/>
            <a:ext cx="10515600" cy="1325563"/>
          </a:xfrm>
        </p:spPr>
        <p:txBody>
          <a:bodyPr>
            <a:normAutofit/>
          </a:bodyPr>
          <a:lstStyle/>
          <a:p>
            <a:r>
              <a:rPr lang="en-US" sz="5400" spc="-300" dirty="0" smtClean="0">
                <a:latin typeface="+mn-lt"/>
              </a:rPr>
              <a:t>WHO IS A PROGRAMMER?</a:t>
            </a:r>
            <a:endParaRPr lang="ru-RU" sz="5400" spc="-300" dirty="0">
              <a:latin typeface="+mn-lt"/>
            </a:endParaRPr>
          </a:p>
        </p:txBody>
      </p:sp>
      <p:sp>
        <p:nvSpPr>
          <p:cNvPr id="3" name="Объект 2"/>
          <p:cNvSpPr>
            <a:spLocks noGrp="1"/>
          </p:cNvSpPr>
          <p:nvPr>
            <p:ph idx="1"/>
          </p:nvPr>
        </p:nvSpPr>
        <p:spPr>
          <a:xfrm>
            <a:off x="806746" y="1353852"/>
            <a:ext cx="10938107" cy="4351338"/>
          </a:xfrm>
        </p:spPr>
        <p:txBody>
          <a:bodyPr/>
          <a:lstStyle/>
          <a:p>
            <a:pPr marL="0" indent="0">
              <a:buNone/>
            </a:pPr>
            <a:r>
              <a:rPr lang="en-US" dirty="0">
                <a:solidFill>
                  <a:schemeClr val="bg1"/>
                </a:solidFill>
              </a:rPr>
              <a:t>A programmer </a:t>
            </a:r>
            <a:r>
              <a:rPr lang="en-US" dirty="0"/>
              <a:t>is a specialist directly involved in the development of software for various types of computing and operating systems.</a:t>
            </a:r>
            <a:endParaRPr lang="ru-RU" dirty="0"/>
          </a:p>
        </p:txBody>
      </p:sp>
      <p:sp>
        <p:nvSpPr>
          <p:cNvPr id="4" name="TextBox 3"/>
          <p:cNvSpPr txBox="1"/>
          <p:nvPr/>
        </p:nvSpPr>
        <p:spPr>
          <a:xfrm>
            <a:off x="792805" y="2289674"/>
            <a:ext cx="10453914" cy="2246769"/>
          </a:xfrm>
          <a:prstGeom prst="rect">
            <a:avLst/>
          </a:prstGeom>
          <a:noFill/>
        </p:spPr>
        <p:txBody>
          <a:bodyPr wrap="square" rtlCol="0">
            <a:spAutoFit/>
          </a:bodyPr>
          <a:lstStyle/>
          <a:p>
            <a:r>
              <a:rPr lang="en-US" sz="2800" dirty="0"/>
              <a:t>This is the most basic concept of a programmer. Many truth be told, speaking a programmer, they immediately build in their head an entire office filled with all kinds of computers, parts, with huge monitors, and other junk. And in the middle of all this junk, there is a bespectacled man who delves into all this.</a:t>
            </a:r>
            <a:endParaRPr lang="ru-RU" sz="2800" dirty="0"/>
          </a:p>
        </p:txBody>
      </p:sp>
      <p:sp>
        <p:nvSpPr>
          <p:cNvPr id="5" name="TextBox 4"/>
          <p:cNvSpPr txBox="1"/>
          <p:nvPr/>
        </p:nvSpPr>
        <p:spPr>
          <a:xfrm>
            <a:off x="751300" y="4627710"/>
            <a:ext cx="11049000" cy="1815882"/>
          </a:xfrm>
          <a:prstGeom prst="rect">
            <a:avLst/>
          </a:prstGeom>
          <a:noFill/>
        </p:spPr>
        <p:txBody>
          <a:bodyPr wrap="square" rtlCol="0">
            <a:spAutoFit/>
          </a:bodyPr>
          <a:lstStyle/>
          <a:p>
            <a:r>
              <a:rPr lang="en-US" sz="2800" dirty="0"/>
              <a:t>For me, </a:t>
            </a:r>
            <a:r>
              <a:rPr lang="en-US" sz="2800" dirty="0">
                <a:solidFill>
                  <a:schemeClr val="bg1"/>
                </a:solidFill>
              </a:rPr>
              <a:t>a programmer </a:t>
            </a:r>
            <a:r>
              <a:rPr lang="en-US" sz="2800" dirty="0"/>
              <a:t>is a kind of profession. Of course, the main task after all is the development of various algorithms and programs. But it's not always the case. I would say that it all depends on the direction. That is, from what area the programmer specializes in.</a:t>
            </a:r>
            <a:endParaRPr lang="ru-RU" sz="2800" dirty="0"/>
          </a:p>
        </p:txBody>
      </p:sp>
      <p:grpSp>
        <p:nvGrpSpPr>
          <p:cNvPr id="19" name="Группа 18"/>
          <p:cNvGrpSpPr/>
          <p:nvPr/>
        </p:nvGrpSpPr>
        <p:grpSpPr>
          <a:xfrm>
            <a:off x="-2" y="0"/>
            <a:ext cx="603244" cy="1376220"/>
            <a:chOff x="-2" y="0"/>
            <a:chExt cx="603244" cy="1741716"/>
          </a:xfrm>
        </p:grpSpPr>
        <p:sp>
          <p:nvSpPr>
            <p:cNvPr id="20" name="Равнобедренный треугольник 19"/>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 name="Группа 21"/>
          <p:cNvGrpSpPr/>
          <p:nvPr/>
        </p:nvGrpSpPr>
        <p:grpSpPr>
          <a:xfrm>
            <a:off x="-15549" y="1376220"/>
            <a:ext cx="603244" cy="1376220"/>
            <a:chOff x="-2" y="0"/>
            <a:chExt cx="603244" cy="1741716"/>
          </a:xfrm>
        </p:grpSpPr>
        <p:sp>
          <p:nvSpPr>
            <p:cNvPr id="23" name="Равнобедренный треугольник 22"/>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5" name="Группа 24"/>
          <p:cNvGrpSpPr/>
          <p:nvPr/>
        </p:nvGrpSpPr>
        <p:grpSpPr>
          <a:xfrm>
            <a:off x="-15549" y="2740563"/>
            <a:ext cx="603244" cy="1376220"/>
            <a:chOff x="-2" y="0"/>
            <a:chExt cx="603244" cy="1741716"/>
          </a:xfrm>
        </p:grpSpPr>
        <p:sp>
          <p:nvSpPr>
            <p:cNvPr id="26" name="Равнобедренный треугольник 25"/>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27"/>
          <p:cNvGrpSpPr/>
          <p:nvPr/>
        </p:nvGrpSpPr>
        <p:grpSpPr>
          <a:xfrm>
            <a:off x="-15549" y="4128661"/>
            <a:ext cx="603244" cy="1376220"/>
            <a:chOff x="-2" y="0"/>
            <a:chExt cx="603244" cy="1741716"/>
          </a:xfrm>
        </p:grpSpPr>
        <p:sp>
          <p:nvSpPr>
            <p:cNvPr id="29" name="Равнобедренный треугольник 28"/>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Равнобедренный треугольник 29"/>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1" name="Группа 30"/>
          <p:cNvGrpSpPr/>
          <p:nvPr/>
        </p:nvGrpSpPr>
        <p:grpSpPr>
          <a:xfrm>
            <a:off x="-24842" y="5481780"/>
            <a:ext cx="603244" cy="1376220"/>
            <a:chOff x="-2" y="0"/>
            <a:chExt cx="603244" cy="1741716"/>
          </a:xfrm>
        </p:grpSpPr>
        <p:sp>
          <p:nvSpPr>
            <p:cNvPr id="32" name="Равнобедренный треугольник 3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Равнобедренный треугольник 3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9704383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770882" y="354666"/>
            <a:ext cx="11421118" cy="76928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770882" y="131308"/>
            <a:ext cx="11545335" cy="1325563"/>
          </a:xfrm>
        </p:spPr>
        <p:txBody>
          <a:bodyPr>
            <a:noAutofit/>
          </a:bodyPr>
          <a:lstStyle/>
          <a:p>
            <a:r>
              <a:rPr lang="en-US" sz="4800" spc="-300" dirty="0" smtClean="0">
                <a:solidFill>
                  <a:schemeClr val="bg1"/>
                </a:solidFill>
                <a:latin typeface="+mn-lt"/>
              </a:rPr>
              <a:t>THE PROGRAMMER’S ADVANTAGES INCLUDE:</a:t>
            </a:r>
            <a:endParaRPr lang="ru-RU" sz="4800" spc="-300" dirty="0">
              <a:solidFill>
                <a:schemeClr val="bg1"/>
              </a:solidFill>
              <a:latin typeface="+mn-lt"/>
            </a:endParaRPr>
          </a:p>
        </p:txBody>
      </p:sp>
      <p:sp>
        <p:nvSpPr>
          <p:cNvPr id="3" name="Объект 2"/>
          <p:cNvSpPr>
            <a:spLocks noGrp="1"/>
          </p:cNvSpPr>
          <p:nvPr>
            <p:ph idx="1"/>
          </p:nvPr>
        </p:nvSpPr>
        <p:spPr>
          <a:xfrm>
            <a:off x="621825" y="1456871"/>
            <a:ext cx="6157685" cy="4351338"/>
          </a:xfrm>
        </p:spPr>
        <p:txBody>
          <a:bodyPr>
            <a:noAutofit/>
          </a:bodyPr>
          <a:lstStyle/>
          <a:p>
            <a:r>
              <a:rPr lang="en-US" dirty="0"/>
              <a:t> demand. In the labor market this is the most relevant profession. In any organization or enterprise requires a specialist who understands computers or generally in technology;</a:t>
            </a:r>
          </a:p>
          <a:p>
            <a:endParaRPr lang="en-US" dirty="0"/>
          </a:p>
          <a:p>
            <a:r>
              <a:rPr lang="en-US" dirty="0" smtClean="0"/>
              <a:t> </a:t>
            </a:r>
            <a:r>
              <a:rPr lang="en-US" dirty="0"/>
              <a:t>high salary. The average salary of a highly skilled programmer is about 50-70 thousand rubles;</a:t>
            </a:r>
          </a:p>
          <a:p>
            <a:endParaRPr lang="en-US" dirty="0"/>
          </a:p>
          <a:p>
            <a:r>
              <a:rPr lang="en-US" dirty="0" smtClean="0"/>
              <a:t> </a:t>
            </a:r>
            <a:r>
              <a:rPr lang="en-US" dirty="0"/>
              <a:t>the ability to work remotely, independently search for projects;</a:t>
            </a:r>
          </a:p>
        </p:txBody>
      </p:sp>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150" y="1271641"/>
            <a:ext cx="5016250" cy="5301333"/>
          </a:xfrm>
          <a:prstGeom prst="rect">
            <a:avLst/>
          </a:prstGeom>
        </p:spPr>
      </p:pic>
      <p:grpSp>
        <p:nvGrpSpPr>
          <p:cNvPr id="19" name="Группа 18"/>
          <p:cNvGrpSpPr/>
          <p:nvPr/>
        </p:nvGrpSpPr>
        <p:grpSpPr>
          <a:xfrm>
            <a:off x="-2" y="0"/>
            <a:ext cx="603244" cy="1376220"/>
            <a:chOff x="-2" y="0"/>
            <a:chExt cx="603244" cy="1741716"/>
          </a:xfrm>
        </p:grpSpPr>
        <p:sp>
          <p:nvSpPr>
            <p:cNvPr id="20" name="Равнобедренный треугольник 19"/>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 name="Группа 21"/>
          <p:cNvGrpSpPr/>
          <p:nvPr/>
        </p:nvGrpSpPr>
        <p:grpSpPr>
          <a:xfrm>
            <a:off x="-15549" y="1376220"/>
            <a:ext cx="603244" cy="1376220"/>
            <a:chOff x="-2" y="0"/>
            <a:chExt cx="603244" cy="1741716"/>
          </a:xfrm>
        </p:grpSpPr>
        <p:sp>
          <p:nvSpPr>
            <p:cNvPr id="23" name="Равнобедренный треугольник 22"/>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5" name="Группа 24"/>
          <p:cNvGrpSpPr/>
          <p:nvPr/>
        </p:nvGrpSpPr>
        <p:grpSpPr>
          <a:xfrm>
            <a:off x="-15549" y="2740563"/>
            <a:ext cx="603244" cy="1376220"/>
            <a:chOff x="-2" y="0"/>
            <a:chExt cx="603244" cy="1741716"/>
          </a:xfrm>
        </p:grpSpPr>
        <p:sp>
          <p:nvSpPr>
            <p:cNvPr id="26" name="Равнобедренный треугольник 25"/>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27"/>
          <p:cNvGrpSpPr/>
          <p:nvPr/>
        </p:nvGrpSpPr>
        <p:grpSpPr>
          <a:xfrm>
            <a:off x="-15549" y="4128661"/>
            <a:ext cx="603244" cy="1376220"/>
            <a:chOff x="-2" y="0"/>
            <a:chExt cx="603244" cy="1741716"/>
          </a:xfrm>
        </p:grpSpPr>
        <p:sp>
          <p:nvSpPr>
            <p:cNvPr id="29" name="Равнобедренный треугольник 28"/>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Равнобедренный треугольник 29"/>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1" name="Группа 30"/>
          <p:cNvGrpSpPr/>
          <p:nvPr/>
        </p:nvGrpSpPr>
        <p:grpSpPr>
          <a:xfrm>
            <a:off x="-24842" y="5481780"/>
            <a:ext cx="603244" cy="1376220"/>
            <a:chOff x="-2" y="0"/>
            <a:chExt cx="603244" cy="1741716"/>
          </a:xfrm>
        </p:grpSpPr>
        <p:sp>
          <p:nvSpPr>
            <p:cNvPr id="32" name="Равнобедренный треугольник 3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Равнобедренный треугольник 3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6960343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6531429" y="0"/>
            <a:ext cx="5660571"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676571" y="3164114"/>
            <a:ext cx="5515430" cy="313508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7358743" y="0"/>
            <a:ext cx="3817257" cy="2743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691154" y="277213"/>
            <a:ext cx="5433307" cy="4351338"/>
          </a:xfrm>
        </p:spPr>
        <p:txBody>
          <a:bodyPr>
            <a:noAutofit/>
          </a:bodyPr>
          <a:lstStyle/>
          <a:p>
            <a:r>
              <a:rPr lang="en-US" dirty="0" smtClean="0"/>
              <a:t>There </a:t>
            </a:r>
            <a:r>
              <a:rPr lang="en-US" dirty="0"/>
              <a:t>is no particular need to graduate from a university. You can get a programmer without a diploma if you understand this field;</a:t>
            </a:r>
          </a:p>
          <a:p>
            <a:endParaRPr lang="en-US" dirty="0"/>
          </a:p>
          <a:p>
            <a:r>
              <a:rPr lang="en-US" dirty="0" smtClean="0"/>
              <a:t>interesting </a:t>
            </a:r>
            <a:r>
              <a:rPr lang="en-US" dirty="0"/>
              <a:t>and creative projects. A programmer can create sites, games, various programs, or even projects. This variety allows you to play fantasy in earnest and gives new opportunities for self-development;</a:t>
            </a:r>
          </a:p>
          <a:p>
            <a:endParaRPr lang="en-US" dirty="0"/>
          </a:p>
          <a:p>
            <a:r>
              <a:rPr lang="en-US" dirty="0" smtClean="0"/>
              <a:t>high </a:t>
            </a:r>
            <a:r>
              <a:rPr lang="en-US" dirty="0"/>
              <a:t>prospects.</a:t>
            </a: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482" y="3321628"/>
            <a:ext cx="4987636" cy="2805546"/>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813" y="277213"/>
            <a:ext cx="3568352" cy="2378901"/>
          </a:xfrm>
          <a:prstGeom prst="rect">
            <a:avLst/>
          </a:prstGeom>
        </p:spPr>
      </p:pic>
      <p:sp>
        <p:nvSpPr>
          <p:cNvPr id="18" name="Прямоугольник 17"/>
          <p:cNvSpPr/>
          <p:nvPr/>
        </p:nvSpPr>
        <p:spPr>
          <a:xfrm>
            <a:off x="6374875" y="0"/>
            <a:ext cx="45719"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2" y="0"/>
            <a:ext cx="603244" cy="1376220"/>
            <a:chOff x="-2" y="0"/>
            <a:chExt cx="603244" cy="1741716"/>
          </a:xfrm>
        </p:grpSpPr>
        <p:sp>
          <p:nvSpPr>
            <p:cNvPr id="22" name="Равнобедренный треугольник 2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 name="Группа 23"/>
          <p:cNvGrpSpPr/>
          <p:nvPr/>
        </p:nvGrpSpPr>
        <p:grpSpPr>
          <a:xfrm>
            <a:off x="-15549" y="1376220"/>
            <a:ext cx="603244" cy="1376220"/>
            <a:chOff x="-2" y="0"/>
            <a:chExt cx="603244" cy="1741716"/>
          </a:xfrm>
        </p:grpSpPr>
        <p:sp>
          <p:nvSpPr>
            <p:cNvPr id="25" name="Равнобедренный треугольник 24"/>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Равнобедренный треугольник 25"/>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 name="Группа 26"/>
          <p:cNvGrpSpPr/>
          <p:nvPr/>
        </p:nvGrpSpPr>
        <p:grpSpPr>
          <a:xfrm>
            <a:off x="-15549" y="2740563"/>
            <a:ext cx="603244" cy="1376220"/>
            <a:chOff x="-2" y="0"/>
            <a:chExt cx="603244" cy="1741716"/>
          </a:xfrm>
        </p:grpSpPr>
        <p:sp>
          <p:nvSpPr>
            <p:cNvPr id="28" name="Равнобедренный треугольник 27"/>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Равнобедренный треугольник 28"/>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15549" y="4128661"/>
            <a:ext cx="603244" cy="1376220"/>
            <a:chOff x="-2" y="0"/>
            <a:chExt cx="603244" cy="1741716"/>
          </a:xfrm>
        </p:grpSpPr>
        <p:sp>
          <p:nvSpPr>
            <p:cNvPr id="31" name="Равнобедренный треугольник 30"/>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Равнобедренный треугольник 31"/>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Группа 32"/>
          <p:cNvGrpSpPr/>
          <p:nvPr/>
        </p:nvGrpSpPr>
        <p:grpSpPr>
          <a:xfrm>
            <a:off x="-24842" y="5481780"/>
            <a:ext cx="603244" cy="1376220"/>
            <a:chOff x="-2" y="0"/>
            <a:chExt cx="603244" cy="1741716"/>
          </a:xfrm>
        </p:grpSpPr>
        <p:sp>
          <p:nvSpPr>
            <p:cNvPr id="34" name="Равнобедренный треугольник 33"/>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Равнобедренный треугольник 34"/>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48108410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28904" y="476250"/>
            <a:ext cx="11363096" cy="8001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03893" y="221510"/>
            <a:ext cx="11639549" cy="1325563"/>
          </a:xfrm>
        </p:spPr>
        <p:txBody>
          <a:bodyPr>
            <a:noAutofit/>
          </a:bodyPr>
          <a:lstStyle/>
          <a:p>
            <a:r>
              <a:rPr lang="en-US" spc="-300" dirty="0" smtClean="0">
                <a:solidFill>
                  <a:schemeClr val="bg1"/>
                </a:solidFill>
                <a:latin typeface="+mn-lt"/>
              </a:rPr>
              <a:t>THE DISADVANTAGES OF A PROGRAMMER INCLUDE:</a:t>
            </a:r>
            <a:endParaRPr lang="ru-RU" spc="-300" dirty="0">
              <a:solidFill>
                <a:schemeClr val="bg1"/>
              </a:solidFill>
              <a:latin typeface="+mn-lt"/>
            </a:endParaRPr>
          </a:p>
        </p:txBody>
      </p:sp>
      <p:sp>
        <p:nvSpPr>
          <p:cNvPr id="3" name="Объект 2"/>
          <p:cNvSpPr>
            <a:spLocks noGrp="1"/>
          </p:cNvSpPr>
          <p:nvPr>
            <p:ph idx="1"/>
          </p:nvPr>
        </p:nvSpPr>
        <p:spPr>
          <a:xfrm>
            <a:off x="828904" y="1668462"/>
            <a:ext cx="5838595" cy="4351338"/>
          </a:xfrm>
        </p:spPr>
        <p:txBody>
          <a:bodyPr>
            <a:noAutofit/>
          </a:bodyPr>
          <a:lstStyle/>
          <a:p>
            <a:r>
              <a:rPr lang="en-US" dirty="0" smtClean="0"/>
              <a:t>passive </a:t>
            </a:r>
            <a:r>
              <a:rPr lang="en-US" dirty="0"/>
              <a:t>lifestyle. For programmers, a pretty big problem. It is necessary to take at least small breaks during prolonged work at the computer;</a:t>
            </a:r>
          </a:p>
          <a:p>
            <a:endParaRPr lang="en-US" dirty="0"/>
          </a:p>
          <a:p>
            <a:r>
              <a:rPr lang="en-US" dirty="0" smtClean="0"/>
              <a:t>progression </a:t>
            </a:r>
            <a:r>
              <a:rPr lang="en-US" dirty="0"/>
              <a:t>of the profession. Now programming is developing rapidly. It is necessary to constantly develop and supplement your knowledge in order to work as a programmer;</a:t>
            </a:r>
          </a:p>
          <a:p>
            <a:endParaRPr lang="ru-RU"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668" y="1355096"/>
            <a:ext cx="5568332" cy="4256658"/>
          </a:xfrm>
          <a:prstGeom prst="rect">
            <a:avLst/>
          </a:prstGeom>
        </p:spPr>
      </p:pic>
      <p:sp>
        <p:nvSpPr>
          <p:cNvPr id="13" name="Прямоугольник 12"/>
          <p:cNvSpPr/>
          <p:nvPr/>
        </p:nvSpPr>
        <p:spPr>
          <a:xfrm>
            <a:off x="6966857" y="5611754"/>
            <a:ext cx="5225143" cy="12138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rot="2086610">
            <a:off x="6753224" y="5505450"/>
            <a:ext cx="299358" cy="182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p:nvGrpSpPr>
        <p:grpSpPr>
          <a:xfrm>
            <a:off x="-2" y="0"/>
            <a:ext cx="603244" cy="1376220"/>
            <a:chOff x="-2" y="0"/>
            <a:chExt cx="603244" cy="1741716"/>
          </a:xfrm>
        </p:grpSpPr>
        <p:sp>
          <p:nvSpPr>
            <p:cNvPr id="20" name="Равнобедренный треугольник 19"/>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 name="Группа 21"/>
          <p:cNvGrpSpPr/>
          <p:nvPr/>
        </p:nvGrpSpPr>
        <p:grpSpPr>
          <a:xfrm>
            <a:off x="-15549" y="1376220"/>
            <a:ext cx="603244" cy="1376220"/>
            <a:chOff x="-2" y="0"/>
            <a:chExt cx="603244" cy="1741716"/>
          </a:xfrm>
        </p:grpSpPr>
        <p:sp>
          <p:nvSpPr>
            <p:cNvPr id="23" name="Равнобедренный треугольник 22"/>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5" name="Группа 24"/>
          <p:cNvGrpSpPr/>
          <p:nvPr/>
        </p:nvGrpSpPr>
        <p:grpSpPr>
          <a:xfrm>
            <a:off x="-15549" y="2740563"/>
            <a:ext cx="603244" cy="1376220"/>
            <a:chOff x="-2" y="0"/>
            <a:chExt cx="603244" cy="1741716"/>
          </a:xfrm>
        </p:grpSpPr>
        <p:sp>
          <p:nvSpPr>
            <p:cNvPr id="26" name="Равнобедренный треугольник 25"/>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27"/>
          <p:cNvGrpSpPr/>
          <p:nvPr/>
        </p:nvGrpSpPr>
        <p:grpSpPr>
          <a:xfrm>
            <a:off x="-15549" y="4128661"/>
            <a:ext cx="603244" cy="1376220"/>
            <a:chOff x="-2" y="0"/>
            <a:chExt cx="603244" cy="1741716"/>
          </a:xfrm>
        </p:grpSpPr>
        <p:sp>
          <p:nvSpPr>
            <p:cNvPr id="29" name="Равнобедренный треугольник 28"/>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Равнобедренный треугольник 29"/>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1" name="Группа 30"/>
          <p:cNvGrpSpPr/>
          <p:nvPr/>
        </p:nvGrpSpPr>
        <p:grpSpPr>
          <a:xfrm>
            <a:off x="-24842" y="5481780"/>
            <a:ext cx="603244" cy="1376220"/>
            <a:chOff x="-2" y="0"/>
            <a:chExt cx="603244" cy="1741716"/>
          </a:xfrm>
        </p:grpSpPr>
        <p:sp>
          <p:nvSpPr>
            <p:cNvPr id="32" name="Равнобедренный треугольник 31"/>
            <p:cNvSpPr/>
            <p:nvPr/>
          </p:nvSpPr>
          <p:spPr>
            <a:xfrm rot="5400000">
              <a:off x="-569237" y="569237"/>
              <a:ext cx="1741716" cy="603242"/>
            </a:xfrm>
            <a:prstGeom prst="triangl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Равнобедренный треугольник 32"/>
            <p:cNvSpPr/>
            <p:nvPr/>
          </p:nvSpPr>
          <p:spPr>
            <a:xfrm rot="5400000">
              <a:off x="-144068" y="1003696"/>
              <a:ext cx="882083" cy="593951"/>
            </a:xfrm>
            <a:prstGeom prst="triangle">
              <a:avLst>
                <a:gd name="adj" fmla="val 1636"/>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38598616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756</Words>
  <Application>Microsoft Office PowerPoint</Application>
  <PresentationFormat>Широкоэкранный</PresentationFormat>
  <Paragraphs>36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Bebas Neue Regular</vt:lpstr>
      <vt:lpstr>Calibri</vt:lpstr>
      <vt:lpstr>Calibri Light</vt:lpstr>
      <vt:lpstr>Тема Office</vt:lpstr>
      <vt:lpstr>PRESENTATION THEME </vt:lpstr>
      <vt:lpstr>MY FUTURE JOB</vt:lpstr>
      <vt:lpstr>Презентация PowerPoint</vt:lpstr>
      <vt:lpstr>Презентация PowerPoint</vt:lpstr>
      <vt:lpstr>Презентация PowerPoint</vt:lpstr>
      <vt:lpstr>WHO IS A PROGRAMMER?</vt:lpstr>
      <vt:lpstr>THE PROGRAMMER’S ADVANTAGES INCLUDE:</vt:lpstr>
      <vt:lpstr>Презентация PowerPoint</vt:lpstr>
      <vt:lpstr>THE DISADVANTAGES OF A PROGRAMMER INCLUDE: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theme “ My future job”</dc:title>
  <dc:creator>Пользователь Windows</dc:creator>
  <cp:lastModifiedBy>Пользователь Windows</cp:lastModifiedBy>
  <cp:revision>41</cp:revision>
  <dcterms:created xsi:type="dcterms:W3CDTF">2020-03-27T12:10:45Z</dcterms:created>
  <dcterms:modified xsi:type="dcterms:W3CDTF">2020-04-05T17:19:20Z</dcterms:modified>
</cp:coreProperties>
</file>