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f694c70ba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f694c70ba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f694c70ba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f694c70ba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f694c70ba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f694c70ba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f694c70ba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f694c70b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f694c70ba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f694c70ba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f694c70ba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f694c70ba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f694c70ba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f694c70ba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f694c70b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f694c70b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694c70ba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694c70b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f694c70ba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f694c70b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f694c70ba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f694c70b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f694c70ba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f694c70b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f694c70ba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f694c70ba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f694c70ba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f694c70ba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f694c70ba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f694c70b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710500"/>
            <a:ext cx="5017500" cy="24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Правила техники безопасности в спортзале и на спортплощадке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409950" y="3924925"/>
            <a:ext cx="5144700" cy="8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Выполнил студент ТИПУ “Кулинар” гр. 1М-11  </a:t>
            </a:r>
            <a:r>
              <a:rPr lang="ru" sz="3600"/>
              <a:t>Лыжин Иван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1278450" y="469950"/>
            <a:ext cx="7602600" cy="373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Примеров различного рода спортивных травм множество, но мы не должны забывать о том, что элементарное соблюдение правил техники безопасности в спортзале и на спортивной площадке сможет значительно сократить число случайного травмирования!!! 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/>
          <p:nvPr/>
        </p:nvSpPr>
        <p:spPr>
          <a:xfrm>
            <a:off x="1146800" y="427350"/>
            <a:ext cx="3295500" cy="139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Общие правила техники безопасности в спортзале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и на спортплощадке</a:t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4572000" y="198750"/>
            <a:ext cx="4423500" cy="1733400"/>
          </a:xfrm>
          <a:prstGeom prst="wedgeEllipseCallout">
            <a:avLst>
              <a:gd fmla="val -50345" name="adj1"/>
              <a:gd fmla="val 5330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Спортивная обувь и форма не должна стеснять движения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 rot="959595">
            <a:off x="5052018" y="2397162"/>
            <a:ext cx="3847938" cy="2373674"/>
          </a:xfrm>
          <a:prstGeom prst="wedgeEllipseCallout">
            <a:avLst>
              <a:gd fmla="val -71118" name="adj1"/>
              <a:gd fmla="val -3232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Обувь и форма должны соответствовать погодным условиям</a:t>
            </a:r>
            <a:endParaRPr sz="2400"/>
          </a:p>
        </p:txBody>
      </p:sp>
      <p:sp>
        <p:nvSpPr>
          <p:cNvPr id="198" name="Google Shape;198;p23"/>
          <p:cNvSpPr/>
          <p:nvPr/>
        </p:nvSpPr>
        <p:spPr>
          <a:xfrm rot="-1091506">
            <a:off x="63857" y="2458130"/>
            <a:ext cx="4470236" cy="2415179"/>
          </a:xfrm>
          <a:prstGeom prst="wedgeEllipseCallout">
            <a:avLst>
              <a:gd fmla="val 55982" name="adj1"/>
              <a:gd fmla="val -3701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Обувь должна быть на нескользкой подошве, плотно облегать ногу и не затруднять кровообращение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/>
          <p:nvPr/>
        </p:nvSpPr>
        <p:spPr>
          <a:xfrm>
            <a:off x="1146800" y="427350"/>
            <a:ext cx="3173700" cy="160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Общие правила техники безопасности в спортзале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и на спортплощадке</a:t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4442300" y="198750"/>
            <a:ext cx="4553100" cy="1828800"/>
          </a:xfrm>
          <a:prstGeom prst="wedgeEllipseCallout">
            <a:avLst>
              <a:gd fmla="val -51252" name="adj1"/>
              <a:gd fmla="val 4270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Бережно относиться к спортинвентарю, не использовать его не по назначению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"/>
          <p:cNvSpPr/>
          <p:nvPr/>
        </p:nvSpPr>
        <p:spPr>
          <a:xfrm rot="959674">
            <a:off x="4541026" y="2488852"/>
            <a:ext cx="4513945" cy="2233896"/>
          </a:xfrm>
          <a:prstGeom prst="wedgeEllipseCallout">
            <a:avLst>
              <a:gd fmla="val -66013" name="adj1"/>
              <a:gd fmla="val -3407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Быть внимательным при перемещениях по залу (площадке)</a:t>
            </a:r>
            <a:endParaRPr sz="2400"/>
          </a:p>
        </p:txBody>
      </p:sp>
      <p:sp>
        <p:nvSpPr>
          <p:cNvPr id="206" name="Google Shape;206;p24"/>
          <p:cNvSpPr/>
          <p:nvPr/>
        </p:nvSpPr>
        <p:spPr>
          <a:xfrm rot="-1091506">
            <a:off x="63857" y="2458130"/>
            <a:ext cx="4470236" cy="2415179"/>
          </a:xfrm>
          <a:prstGeom prst="wedgeEllipseCallout">
            <a:avLst>
              <a:gd fmla="val 55982" name="adj1"/>
              <a:gd fmla="val -3701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 зале, на площадке не мешать другим, не ставить подножек, избегать столкновений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>
            <a:off x="1051550" y="198750"/>
            <a:ext cx="2895600" cy="137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Общие правила техники безопасности в спортзале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и на спортплощадке</a:t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4099550" y="198750"/>
            <a:ext cx="4952700" cy="2171700"/>
          </a:xfrm>
          <a:prstGeom prst="wedgeEllipseCallout">
            <a:avLst>
              <a:gd fmla="val -52000" name="adj1"/>
              <a:gd fmla="val -4270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</a:t>
            </a:r>
            <a:r>
              <a:rPr lang="ru" sz="2400"/>
              <a:t>о распоряжению учителя убрать посторонние предметы с беговой дорожки, ямы для прыжков и т.д.</a:t>
            </a:r>
            <a:endParaRPr sz="2400"/>
          </a:p>
        </p:txBody>
      </p:sp>
      <p:sp>
        <p:nvSpPr>
          <p:cNvPr id="213" name="Google Shape;213;p25"/>
          <p:cNvSpPr/>
          <p:nvPr/>
        </p:nvSpPr>
        <p:spPr>
          <a:xfrm>
            <a:off x="175250" y="2370450"/>
            <a:ext cx="8686800" cy="2363100"/>
          </a:xfrm>
          <a:prstGeom prst="wedgeEllipseCallout">
            <a:avLst>
              <a:gd fmla="val -22368" name="adj1"/>
              <a:gd fmla="val -7982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Внимательно слушать объяснения тренера  и правильно их выполнять, брать спортинвентарь и выполнять упражнения только с разрешения учителя, выполнять упражнения только на исправном оборудовании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/>
          <p:nvPr/>
        </p:nvSpPr>
        <p:spPr>
          <a:xfrm>
            <a:off x="1146800" y="217800"/>
            <a:ext cx="2901600" cy="160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Общие правила техники безопасности в спортзале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и на спортплощадке</a:t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4371225" y="133500"/>
            <a:ext cx="4662300" cy="2168400"/>
          </a:xfrm>
          <a:prstGeom prst="wedgeEllipseCallout">
            <a:avLst>
              <a:gd fmla="val -56236" name="adj1"/>
              <a:gd fmla="val -3644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Под контролем тренера убрать спортинвентарь в места его хранения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 rot="959601">
            <a:off x="4187185" y="2439077"/>
            <a:ext cx="4874681" cy="2233896"/>
          </a:xfrm>
          <a:prstGeom prst="wedgeEllipseCallout">
            <a:avLst>
              <a:gd fmla="val -66013" name="adj1"/>
              <a:gd fmla="val -3407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</a:t>
            </a:r>
            <a:r>
              <a:rPr lang="ru" sz="2400"/>
              <a:t>омыть руки с мылом, в</a:t>
            </a:r>
            <a:r>
              <a:rPr lang="ru" sz="2400"/>
              <a:t> раздевалке </a:t>
            </a:r>
            <a:r>
              <a:rPr lang="ru" sz="2400"/>
              <a:t>переодеться в повседневную одежду </a:t>
            </a: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-1797330">
            <a:off x="-133433" y="2549096"/>
            <a:ext cx="3988165" cy="1843007"/>
          </a:xfrm>
          <a:prstGeom prst="wedgeEllipseCallout">
            <a:avLst>
              <a:gd fmla="val 56979" name="adj1"/>
              <a:gd fmla="val -2241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Организованно покинуть место проведения занятий 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0" y="3211825"/>
            <a:ext cx="7642800" cy="1371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Соблюдая правила техники безопасности в зале и на площадке можно уменьшить риск получения </a:t>
            </a:r>
            <a:r>
              <a:rPr b="1" lang="ru" sz="3600" u="sng"/>
              <a:t>травмы </a:t>
            </a:r>
            <a:r>
              <a:rPr b="1" lang="ru" sz="3600" u="sng"/>
              <a:t>!!!</a:t>
            </a:r>
            <a:endParaRPr b="1" sz="3600" u="sng"/>
          </a:p>
        </p:txBody>
      </p:sp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00" y="323850"/>
            <a:ext cx="4079850" cy="25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/>
          <p:nvPr/>
        </p:nvSpPr>
        <p:spPr>
          <a:xfrm>
            <a:off x="213350" y="476250"/>
            <a:ext cx="6743682" cy="4438638"/>
          </a:xfrm>
          <a:prstGeom prst="irregularSeal1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</a:rPr>
              <a:t>Будьте здоровы!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323850" y="1567550"/>
            <a:ext cx="4376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41" name="Google Shape;141;p14"/>
          <p:cNvSpPr txBox="1"/>
          <p:nvPr>
            <p:ph idx="2" type="body"/>
          </p:nvPr>
        </p:nvSpPr>
        <p:spPr>
          <a:xfrm>
            <a:off x="4876800" y="274950"/>
            <a:ext cx="4000500" cy="48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Человек хочет чувствовать себя </a:t>
            </a:r>
            <a:r>
              <a:rPr lang="ru" sz="3600" u="sng">
                <a:solidFill>
                  <a:srgbClr val="00FFFF"/>
                </a:solidFill>
              </a:rPr>
              <a:t>здоровым</a:t>
            </a:r>
            <a:r>
              <a:rPr lang="ru" sz="3000"/>
              <a:t> и </a:t>
            </a:r>
            <a:r>
              <a:rPr lang="ru" sz="3600" u="sng">
                <a:solidFill>
                  <a:srgbClr val="00FF00"/>
                </a:solidFill>
              </a:rPr>
              <a:t>красивым</a:t>
            </a:r>
            <a:r>
              <a:rPr lang="ru" sz="3000"/>
              <a:t> после посещения спортзала или занятий на спортплощадке.  </a:t>
            </a:r>
            <a:r>
              <a:rPr b="1" i="1" lang="ru" sz="3000">
                <a:solidFill>
                  <a:srgbClr val="CC0000"/>
                </a:solidFill>
              </a:rPr>
              <a:t>Но так бывает не всегда!</a:t>
            </a:r>
            <a:endParaRPr b="1" i="1" sz="30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1517925"/>
            <a:ext cx="4376701" cy="310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 презентация поможет понять важность знания и соблюдения правил техники безопасности в спортзале и на спортплощадке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idx="1" type="subTitle"/>
          </p:nvPr>
        </p:nvSpPr>
        <p:spPr>
          <a:xfrm>
            <a:off x="1162050" y="313050"/>
            <a:ext cx="78105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/>
              <a:t>Занятия спортом совмещены с </a:t>
            </a:r>
            <a:r>
              <a:rPr lang="ru" sz="3600" u="sng">
                <a:solidFill>
                  <a:srgbClr val="FF0000"/>
                </a:solidFill>
              </a:rPr>
              <a:t>опасностью,</a:t>
            </a:r>
            <a:endParaRPr/>
          </a:p>
        </p:txBody>
      </p:sp>
      <p:sp>
        <p:nvSpPr>
          <p:cNvPr id="153" name="Google Shape;153;p16"/>
          <p:cNvSpPr txBox="1"/>
          <p:nvPr>
            <p:ph idx="2" type="body"/>
          </p:nvPr>
        </p:nvSpPr>
        <p:spPr>
          <a:xfrm>
            <a:off x="4419600" y="1075050"/>
            <a:ext cx="4552800" cy="32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/>
              <a:t>особенно для новичков, которые   </a:t>
            </a:r>
            <a:r>
              <a:rPr i="1" lang="ru" sz="3600" u="sng"/>
              <a:t>не знают</a:t>
            </a:r>
            <a:r>
              <a:rPr lang="ru" sz="3600" u="sng"/>
              <a:t>,</a:t>
            </a:r>
            <a:r>
              <a:rPr lang="ru" sz="3600"/>
              <a:t>   </a:t>
            </a:r>
            <a:r>
              <a:rPr lang="ru" sz="3000"/>
              <a:t>как пользоваться спортивным инвентарем, тренажерами, </a:t>
            </a:r>
            <a:r>
              <a:rPr lang="ru" sz="3600"/>
              <a:t>распределять физическую нагрузку</a:t>
            </a:r>
            <a:endParaRPr sz="3600"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" y="1578075"/>
            <a:ext cx="4019548" cy="322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533400" y="389250"/>
            <a:ext cx="7128600" cy="454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Знаете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ли вы,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сколько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процентов людей,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занимающихся спортом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ежегодно получают травмы?</a:t>
            </a:r>
            <a:endParaRPr sz="3600"/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3109">
            <a:off x="6547031" y="623338"/>
            <a:ext cx="2020857" cy="2323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idx="2" type="body"/>
          </p:nvPr>
        </p:nvSpPr>
        <p:spPr>
          <a:xfrm>
            <a:off x="5066575" y="215000"/>
            <a:ext cx="3852600" cy="42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Оказывается, </a:t>
            </a:r>
            <a:endParaRPr i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25% - т.е. </a:t>
            </a:r>
            <a:r>
              <a:rPr b="1" i="1" lang="ru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каждый четвертый</a:t>
            </a:r>
            <a:r>
              <a:rPr i="1" lang="ru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endParaRPr i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занимающийся спортом, ежегодно получает спортивные травмы разной степени тяжести!!!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" y="1649725"/>
            <a:ext cx="4309100" cy="282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1604000" y="393750"/>
            <a:ext cx="6896100" cy="14931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FF0000"/>
                </a:solidFill>
              </a:rPr>
              <a:t>Спорт всегда сопряжен с        травматизмом!!!</a:t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350525" y="3905875"/>
            <a:ext cx="8473500" cy="9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400">
                <a:latin typeface="Montserrat"/>
                <a:ea typeface="Montserrat"/>
                <a:cs typeface="Montserrat"/>
                <a:sym typeface="Montserrat"/>
              </a:rPr>
              <a:t>Мы знаем множество примеров, когда профессиональные спортсмены получали травмы. </a:t>
            </a:r>
            <a:endParaRPr i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i="1"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800" y="152400"/>
            <a:ext cx="3742800" cy="42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/>
        </p:nvSpPr>
        <p:spPr>
          <a:xfrm>
            <a:off x="289550" y="1497325"/>
            <a:ext cx="4419600" cy="2895600"/>
          </a:xfrm>
          <a:prstGeom prst="flowChartMagnetic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/>
              <a:t>Елена Мухина</a:t>
            </a:r>
            <a:r>
              <a:rPr lang="ru" sz="2400"/>
              <a:t> - советская гимнастка, чемпионка мира, получила травму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 тренировке...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50" y="1478275"/>
            <a:ext cx="4358650" cy="32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/>
          <p:nvPr/>
        </p:nvSpPr>
        <p:spPr>
          <a:xfrm flipH="1">
            <a:off x="4976000" y="316225"/>
            <a:ext cx="3943200" cy="3692400"/>
          </a:xfrm>
          <a:prstGeom prst="flowChartMagnetic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/>
              <a:t>Клинт Маларчук</a:t>
            </a:r>
            <a:r>
              <a:rPr lang="ru" sz="2400"/>
              <a:t> -хоккейный вратарь, получил во время матча случайно коньком от другого игрока разрез вены на шее...</a:t>
            </a:r>
            <a:r>
              <a:rPr lang="ru"/>
              <a:t> 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5223500" y="1421125"/>
            <a:ext cx="78984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