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3F711-D5C3-44B0-9A14-04DA7171888C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B6AB5-4C47-4DAC-812C-201FBAE60C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57430"/>
            <a:ext cx="7772400" cy="28575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«Русские народные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подвижные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игры - как средство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физического развития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детей дошкольного возраста»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21444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 </a:t>
            </a:r>
            <a:r>
              <a:rPr lang="ru-RU" b="1" dirty="0">
                <a:solidFill>
                  <a:srgbClr val="002060"/>
                </a:solidFill>
              </a:rPr>
              <a:t>Аксенова Виктория Владимировна </a:t>
            </a:r>
          </a:p>
          <a:p>
            <a:r>
              <a:rPr lang="ru-RU" b="1" dirty="0">
                <a:solidFill>
                  <a:srgbClr val="002060"/>
                </a:solidFill>
              </a:rPr>
              <a:t>ГБДОУ детский сад № 61 комбинированного вида Кировского района Санкт-Петербурга Инструктор физической культуры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4\ФОТО20\фото лето 2019\Народное\hrZ7g8bBI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8104746" cy="3795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4\ФОТО20\фото лето 2019\фо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8749" y="3000372"/>
            <a:ext cx="5075251" cy="361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Подвижные народные игры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помогают гармонично развивать детей, воспитывать любовь к Родине, уважение к родной культуре. Оздоровительный эффект, достигаемый при проведении подвижных игр, тесно связан с положительными эмоциями детей, возникающими в процессе игровой деятельности и благотворно влияющими на психику ребенка. </a:t>
            </a:r>
            <a:endParaRPr lang="ru-RU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Источники и литература: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43956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err="1" smtClean="0">
                <a:solidFill>
                  <a:schemeClr val="tx2"/>
                </a:solidFill>
              </a:rPr>
              <a:t>Степаненкова</a:t>
            </a:r>
            <a:r>
              <a:rPr lang="ru-RU" sz="1800" dirty="0" smtClean="0">
                <a:solidFill>
                  <a:schemeClr val="tx2"/>
                </a:solidFill>
              </a:rPr>
              <a:t> Э.Я. Теория и методика физического воспитания и развития ребенка. -- 2-е изд., </a:t>
            </a:r>
            <a:r>
              <a:rPr lang="ru-RU" sz="1800" dirty="0" err="1" smtClean="0">
                <a:solidFill>
                  <a:schemeClr val="tx2"/>
                </a:solidFill>
              </a:rPr>
              <a:t>испр</a:t>
            </a:r>
            <a:r>
              <a:rPr lang="ru-RU" sz="1800" dirty="0" smtClean="0">
                <a:solidFill>
                  <a:schemeClr val="tx2"/>
                </a:solidFill>
              </a:rPr>
              <a:t>. -- М.: Издательский центр «Академия», 2006. -- 368 с.</a:t>
            </a:r>
          </a:p>
          <a:p>
            <a:pPr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Литвинова И.Н. Детские народные подвижные игры. М., 1995.</a:t>
            </a:r>
          </a:p>
          <a:p>
            <a:pPr>
              <a:buNone/>
            </a:pPr>
            <a:r>
              <a:rPr lang="ru-RU" sz="1800" dirty="0" err="1" smtClean="0">
                <a:solidFill>
                  <a:schemeClr val="tx2"/>
                </a:solidFill>
              </a:rPr>
              <a:t>Пензулаева</a:t>
            </a:r>
            <a:r>
              <a:rPr lang="ru-RU" sz="1800" dirty="0" smtClean="0">
                <a:solidFill>
                  <a:schemeClr val="tx2"/>
                </a:solidFill>
              </a:rPr>
              <a:t> Л.И Подвижные игры и игровые упражнения для детей 5-7 лет,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— М.: </a:t>
            </a:r>
            <a:r>
              <a:rPr lang="ru-RU" sz="1800" dirty="0" err="1" smtClean="0">
                <a:solidFill>
                  <a:schemeClr val="tx2"/>
                </a:solidFill>
              </a:rPr>
              <a:t>Владос</a:t>
            </a:r>
            <a:r>
              <a:rPr lang="ru-RU" sz="1800" dirty="0" smtClean="0">
                <a:solidFill>
                  <a:schemeClr val="tx2"/>
                </a:solidFill>
              </a:rPr>
              <a:t>, 2002</a:t>
            </a:r>
          </a:p>
          <a:p>
            <a:pPr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</a:rPr>
              <a:t>Кенеман</a:t>
            </a:r>
            <a:r>
              <a:rPr lang="ru-RU" sz="1800" dirty="0" smtClean="0">
                <a:solidFill>
                  <a:schemeClr val="tx2"/>
                </a:solidFill>
              </a:rPr>
              <a:t> А. В., </a:t>
            </a:r>
            <a:r>
              <a:rPr lang="ru-RU" sz="1800" dirty="0" err="1" smtClean="0">
                <a:solidFill>
                  <a:schemeClr val="tx2"/>
                </a:solidFill>
              </a:rPr>
              <a:t>Хухлаева</a:t>
            </a:r>
            <a:r>
              <a:rPr lang="ru-RU" sz="1800" dirty="0" smtClean="0">
                <a:solidFill>
                  <a:schemeClr val="tx2"/>
                </a:solidFill>
              </a:rPr>
              <a:t> Д. В. Теория и методика физического воспитания детей дошкольного возраста. Учеб, пособие для студентов </a:t>
            </a:r>
            <a:r>
              <a:rPr lang="ru-RU" sz="1800" dirty="0" err="1" smtClean="0">
                <a:solidFill>
                  <a:schemeClr val="tx2"/>
                </a:solidFill>
              </a:rPr>
              <a:t>пед</a:t>
            </a:r>
            <a:r>
              <a:rPr lang="ru-RU" sz="1800" dirty="0" smtClean="0">
                <a:solidFill>
                  <a:schemeClr val="tx2"/>
                </a:solidFill>
              </a:rPr>
              <a:t>. </a:t>
            </a:r>
            <a:r>
              <a:rPr lang="ru-RU" sz="1800" dirty="0" err="1" smtClean="0">
                <a:solidFill>
                  <a:schemeClr val="tx2"/>
                </a:solidFill>
              </a:rPr>
              <a:t>ин-тов</a:t>
            </a:r>
            <a:r>
              <a:rPr lang="ru-RU" sz="1800" dirty="0" smtClean="0">
                <a:solidFill>
                  <a:schemeClr val="tx2"/>
                </a:solidFill>
              </a:rPr>
              <a:t> по спец. «Дошкольная педагогика и психология». Изд. 2-е, </a:t>
            </a:r>
            <a:r>
              <a:rPr lang="ru-RU" sz="1800" dirty="0" err="1" smtClean="0">
                <a:solidFill>
                  <a:schemeClr val="tx2"/>
                </a:solidFill>
              </a:rPr>
              <a:t>испр</a:t>
            </a:r>
            <a:r>
              <a:rPr lang="ru-RU" sz="1800" dirty="0" smtClean="0">
                <a:solidFill>
                  <a:schemeClr val="tx2"/>
                </a:solidFill>
              </a:rPr>
              <a:t>. и доп. - М.: Просвещение, 1978. - 272 с.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Учебное пособие написано в соответствии с действующей </a:t>
            </a:r>
            <a:r>
              <a:rPr lang="ru-RU" sz="1800" dirty="0" err="1" smtClean="0">
                <a:solidFill>
                  <a:schemeClr val="tx2"/>
                </a:solidFill>
              </a:rPr>
              <a:t>пр</a:t>
            </a:r>
            <a:endParaRPr lang="ru-RU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</a:t>
            </a:r>
            <a:r>
              <a:rPr lang="ru-RU" sz="1800" dirty="0" err="1" smtClean="0">
                <a:solidFill>
                  <a:schemeClr val="tx2"/>
                </a:solidFill>
              </a:rPr>
              <a:t>Шаповалова</a:t>
            </a:r>
            <a:r>
              <a:rPr lang="ru-RU" sz="1800" dirty="0" smtClean="0">
                <a:solidFill>
                  <a:schemeClr val="tx2"/>
                </a:solidFill>
              </a:rPr>
              <a:t> Елена </a:t>
            </a:r>
            <a:r>
              <a:rPr lang="ru-RU" sz="1800" dirty="0" err="1" smtClean="0">
                <a:solidFill>
                  <a:schemeClr val="tx2"/>
                </a:solidFill>
              </a:rPr>
              <a:t>ВалентиновнаПроект</a:t>
            </a:r>
            <a:r>
              <a:rPr lang="ru-RU" sz="1800" dirty="0" smtClean="0">
                <a:solidFill>
                  <a:schemeClr val="tx2"/>
                </a:solidFill>
              </a:rPr>
              <a:t> "Русские народные игры"  2017г Смоленск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  </a:t>
            </a:r>
            <a:r>
              <a:rPr lang="ru-RU" sz="1800" dirty="0" err="1" smtClean="0">
                <a:solidFill>
                  <a:schemeClr val="tx2"/>
                </a:solidFill>
              </a:rPr>
              <a:t>Якуб</a:t>
            </a:r>
            <a:r>
              <a:rPr lang="ru-RU" sz="1800" dirty="0" smtClean="0">
                <a:solidFill>
                  <a:schemeClr val="tx2"/>
                </a:solidFill>
              </a:rPr>
              <a:t> С.К. "Вспомним забытые игры". - М., Детская литература, 1988 г.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  </a:t>
            </a:r>
            <a:r>
              <a:rPr lang="ru-RU" sz="1800" dirty="0" err="1" smtClean="0">
                <a:solidFill>
                  <a:schemeClr val="tx2"/>
                </a:solidFill>
              </a:rPr>
              <a:t>Кенеман</a:t>
            </a:r>
            <a:r>
              <a:rPr lang="ru-RU" sz="1800" dirty="0" smtClean="0">
                <a:solidFill>
                  <a:schemeClr val="tx2"/>
                </a:solidFill>
              </a:rPr>
              <a:t> А.В. "Детские подвижные игры народов мира". 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       - М., Просвещение, 1989 г.</a:t>
            </a:r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5050"/>
                </a:solidFill>
              </a:rPr>
              <a:t>     Значение народных игр</a:t>
            </a:r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Развитие </a:t>
            </a:r>
            <a:r>
              <a:rPr lang="ru-RU" dirty="0" smtClean="0">
                <a:solidFill>
                  <a:srgbClr val="0070C0"/>
                </a:solidFill>
              </a:rPr>
              <a:t>двигательных способностей и качеств: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Развитие крупных двигательных мышц</a:t>
            </a:r>
          </a:p>
          <a:p>
            <a:r>
              <a:rPr lang="ru-RU" sz="2800" b="1" dirty="0" smtClean="0"/>
              <a:t>Равновесия</a:t>
            </a:r>
          </a:p>
          <a:p>
            <a:r>
              <a:rPr lang="ru-RU" sz="2800" b="1" dirty="0" err="1" smtClean="0"/>
              <a:t>Ловкости,быстроты</a:t>
            </a:r>
            <a:endParaRPr lang="ru-RU" sz="2800" b="1" dirty="0" smtClean="0"/>
          </a:p>
          <a:p>
            <a:r>
              <a:rPr lang="ru-RU" sz="2800" b="1" dirty="0" smtClean="0"/>
              <a:t>Выносливости</a:t>
            </a:r>
          </a:p>
          <a:p>
            <a:r>
              <a:rPr lang="ru-RU" sz="2800" b="1" dirty="0" smtClean="0"/>
              <a:t>Координации</a:t>
            </a:r>
          </a:p>
          <a:p>
            <a:pPr>
              <a:buNone/>
            </a:pPr>
            <a:r>
              <a:rPr lang="ru-RU" sz="2800" b="1" dirty="0" smtClean="0"/>
              <a:t>    движений</a:t>
            </a:r>
          </a:p>
          <a:p>
            <a:r>
              <a:rPr lang="ru-RU" sz="2800" b="1" dirty="0" smtClean="0"/>
              <a:t>Меткости и др.</a:t>
            </a:r>
          </a:p>
          <a:p>
            <a:pPr>
              <a:buNone/>
            </a:pPr>
            <a:endParaRPr lang="ru-RU" sz="2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36631"/>
          </a:xfrm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5500" dirty="0" smtClean="0">
                <a:solidFill>
                  <a:srgbClr val="0070C0"/>
                </a:solidFill>
              </a:rPr>
              <a:t>Развитие психофизических</a:t>
            </a:r>
          </a:p>
          <a:p>
            <a:r>
              <a:rPr lang="ru-RU" sz="5500" dirty="0" smtClean="0">
                <a:solidFill>
                  <a:srgbClr val="0070C0"/>
                </a:solidFill>
              </a:rPr>
              <a:t> качеств:</a:t>
            </a:r>
          </a:p>
          <a:p>
            <a:endParaRPr lang="ru-RU" sz="55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b="1" dirty="0" smtClean="0"/>
              <a:t>Внимания</a:t>
            </a:r>
          </a:p>
          <a:p>
            <a:pPr>
              <a:buNone/>
            </a:pPr>
            <a:r>
              <a:rPr lang="ru-RU" b="1" dirty="0" smtClean="0"/>
              <a:t>-Памяти</a:t>
            </a:r>
          </a:p>
          <a:p>
            <a:pPr>
              <a:buNone/>
            </a:pPr>
            <a:r>
              <a:rPr lang="ru-RU" b="1" dirty="0" smtClean="0"/>
              <a:t>-Воображения</a:t>
            </a:r>
          </a:p>
          <a:p>
            <a:pPr>
              <a:buNone/>
            </a:pPr>
            <a:r>
              <a:rPr lang="ru-RU" b="1" dirty="0" smtClean="0"/>
              <a:t>-Творчества</a:t>
            </a:r>
          </a:p>
          <a:p>
            <a:pPr>
              <a:buNone/>
            </a:pPr>
            <a:r>
              <a:rPr lang="ru-RU" b="1" dirty="0" smtClean="0"/>
              <a:t>-Эмоциональности</a:t>
            </a:r>
          </a:p>
          <a:p>
            <a:pPr>
              <a:buNone/>
            </a:pPr>
            <a:r>
              <a:rPr lang="ru-RU" b="1" dirty="0" smtClean="0"/>
              <a:t>-Фантазии</a:t>
            </a:r>
          </a:p>
          <a:p>
            <a:pPr>
              <a:buNone/>
            </a:pPr>
            <a:r>
              <a:rPr lang="ru-RU" b="1" dirty="0" smtClean="0"/>
              <a:t>-Инициативы</a:t>
            </a:r>
          </a:p>
          <a:p>
            <a:pPr>
              <a:buNone/>
            </a:pPr>
            <a:r>
              <a:rPr lang="ru-RU" b="1" dirty="0" smtClean="0"/>
              <a:t>-Смелости</a:t>
            </a:r>
          </a:p>
          <a:p>
            <a:pPr>
              <a:buNone/>
            </a:pPr>
            <a:r>
              <a:rPr lang="ru-RU" b="1" dirty="0" smtClean="0"/>
              <a:t>И др.</a:t>
            </a:r>
          </a:p>
          <a:p>
            <a:pPr>
              <a:buNone/>
            </a:pPr>
            <a:endParaRPr lang="ru-RU" b="1" dirty="0" smtClean="0"/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Классификация народных игр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428736"/>
            <a:ext cx="4040188" cy="4697427"/>
          </a:xfrm>
        </p:spPr>
        <p:txBody>
          <a:bodyPr>
            <a:noAutofit/>
          </a:bodyPr>
          <a:lstStyle/>
          <a:p>
            <a:r>
              <a:rPr lang="ru-RU" sz="1600" b="1" dirty="0"/>
              <a:t>1. Подвижные  (</a:t>
            </a:r>
            <a:r>
              <a:rPr lang="ru-RU" sz="1600" b="1" i="1" dirty="0"/>
              <a:t>спортивные</a:t>
            </a:r>
            <a:r>
              <a:rPr lang="ru-RU" sz="1600" b="1" dirty="0"/>
              <a:t>) игры соревновательного характера ("</a:t>
            </a:r>
            <a:r>
              <a:rPr lang="ru-RU" sz="1600" b="1" dirty="0" err="1"/>
              <a:t>Ловишки</a:t>
            </a:r>
            <a:r>
              <a:rPr lang="ru-RU" sz="1600" b="1" dirty="0"/>
              <a:t>", "Горелки", "Прятки", "Звонари", "Бубен" и др.);</a:t>
            </a:r>
          </a:p>
          <a:p>
            <a:r>
              <a:rPr lang="ru-RU" sz="1600" b="1" dirty="0"/>
              <a:t> </a:t>
            </a:r>
          </a:p>
          <a:p>
            <a:r>
              <a:rPr lang="ru-RU" sz="1600" b="1" dirty="0"/>
              <a:t>2. Обрядовые (</a:t>
            </a:r>
            <a:r>
              <a:rPr lang="ru-RU" sz="1600" b="1" i="1" dirty="0"/>
              <a:t>календарные</a:t>
            </a:r>
            <a:r>
              <a:rPr lang="ru-RU" sz="1600" b="1" dirty="0"/>
              <a:t>) игры имели связь с народным сельскохозяйственным календарем. </a:t>
            </a:r>
          </a:p>
          <a:p>
            <a:r>
              <a:rPr lang="ru-RU" sz="1600" b="1" dirty="0"/>
              <a:t>("</a:t>
            </a:r>
            <a:r>
              <a:rPr lang="ru-RU" sz="1600" b="1" dirty="0" err="1"/>
              <a:t>Кукушечка</a:t>
            </a:r>
            <a:r>
              <a:rPr lang="ru-RU" sz="1600" b="1" dirty="0"/>
              <a:t>", "Ручеек", "Гори, гори ясно", "Солнышко" и др.);</a:t>
            </a:r>
          </a:p>
          <a:p>
            <a:r>
              <a:rPr lang="ru-RU" sz="1600" b="1" dirty="0"/>
              <a:t> </a:t>
            </a:r>
          </a:p>
          <a:p>
            <a:r>
              <a:rPr lang="ru-RU" sz="1600" b="1" dirty="0"/>
              <a:t>3. По отношению к природе (</a:t>
            </a:r>
            <a:r>
              <a:rPr lang="ru-RU" sz="1600" b="1" i="1" dirty="0"/>
              <a:t>природные</a:t>
            </a:r>
            <a:r>
              <a:rPr lang="ru-RU" sz="1600" b="1" dirty="0"/>
              <a:t>), дети знакомятся с окружающей природой ("Сорока", "У медведя во бору", "Ворон", "Паучок", "Солнышко");</a:t>
            </a:r>
          </a:p>
          <a:p>
            <a:r>
              <a:rPr lang="ru-RU" sz="1600" b="1" dirty="0"/>
              <a:t> 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102225" y="1285860"/>
            <a:ext cx="4041775" cy="4840303"/>
          </a:xfrm>
        </p:spPr>
        <p:txBody>
          <a:bodyPr>
            <a:normAutofit fontScale="25000" lnSpcReduction="20000"/>
          </a:bodyPr>
          <a:lstStyle/>
          <a:p>
            <a:r>
              <a:rPr lang="ru-RU" sz="4300" b="1" dirty="0" smtClean="0"/>
              <a:t>4.Трудовые (</a:t>
            </a:r>
            <a:r>
              <a:rPr lang="ru-RU" sz="4300" b="1" i="1" dirty="0" smtClean="0"/>
              <a:t>бытовые</a:t>
            </a:r>
            <a:r>
              <a:rPr lang="ru-RU" sz="4300" b="1" dirty="0" smtClean="0"/>
              <a:t>), знакомим с историческим </a:t>
            </a:r>
            <a:r>
              <a:rPr lang="ru-RU" sz="5600" b="1" dirty="0" smtClean="0"/>
              <a:t>наследием русского народа, с повседневным трудом наших предков ("Горшок", "Каравай", "Клубочек", "Баба сеяла горох" и др.);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5. С ведущим (</a:t>
            </a:r>
            <a:r>
              <a:rPr lang="ru-RU" sz="5600" b="1" i="1" dirty="0" smtClean="0"/>
              <a:t>водящим</a:t>
            </a:r>
            <a:r>
              <a:rPr lang="ru-RU" sz="5600" b="1" dirty="0" smtClean="0"/>
              <a:t>) - игры, где игрок выполняет какое - то действие, ведет игру  ("Звонари", "Отгадай, чей голосок", "Море волнуется", </a:t>
            </a:r>
          </a:p>
          <a:p>
            <a:r>
              <a:rPr lang="ru-RU" sz="5600" b="1" dirty="0" smtClean="0"/>
              <a:t>"Сижу на камешке");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6. Драматические (</a:t>
            </a:r>
            <a:r>
              <a:rPr lang="ru-RU" sz="5600" b="1" i="1" dirty="0" smtClean="0"/>
              <a:t>с элементами театрализованных действий</a:t>
            </a:r>
            <a:r>
              <a:rPr lang="ru-RU" sz="5600" b="1" dirty="0" smtClean="0"/>
              <a:t>) игры, которые требуют искусство артиста, умение превращаться в какого - то героя игры и выполнять его действия ("Заинька", «Походи", "Бабка </a:t>
            </a:r>
            <a:r>
              <a:rPr lang="ru-RU" sz="5600" b="1" dirty="0" err="1" smtClean="0"/>
              <a:t>Ежка</a:t>
            </a:r>
            <a:r>
              <a:rPr lang="ru-RU" sz="5600" b="1" dirty="0" smtClean="0"/>
              <a:t>", "Волчок, волчок", "Шла коза по лесу").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b="1" dirty="0" smtClean="0"/>
              <a:t>7. Игры - забавы - </a:t>
            </a:r>
            <a:r>
              <a:rPr lang="ru-RU" sz="5600" b="1" i="1" dirty="0" smtClean="0"/>
              <a:t>игры, которые веселят, забавляют ребенка и в тоже время несут в себе какой - то познавательный и воспитательный элемент</a:t>
            </a:r>
            <a:r>
              <a:rPr lang="ru-RU" sz="5600" b="1" dirty="0" smtClean="0"/>
              <a:t> ("Сорока-сорока", "Ладушки", "Идет коза рогатая", "По кочкам", "Баба сеяла горох" и др.).  </a:t>
            </a:r>
          </a:p>
          <a:p>
            <a:r>
              <a:rPr lang="ru-RU" sz="5600" b="1" dirty="0" smtClean="0"/>
              <a:t> </a:t>
            </a:r>
          </a:p>
          <a:p>
            <a:r>
              <a:rPr lang="ru-RU" sz="5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5050"/>
                </a:solidFill>
              </a:rPr>
              <a:t>Виды игр по двигательной направленности</a:t>
            </a:r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Высокой подвижности</a:t>
            </a:r>
          </a:p>
          <a:p>
            <a:r>
              <a:rPr lang="ru-RU" dirty="0" smtClean="0"/>
              <a:t>Игры-соревнования</a:t>
            </a:r>
          </a:p>
          <a:p>
            <a:r>
              <a:rPr lang="ru-RU" dirty="0" smtClean="0"/>
              <a:t>Игры с </a:t>
            </a:r>
            <a:r>
              <a:rPr lang="ru-RU" dirty="0" err="1" smtClean="0"/>
              <a:t>бегом,ходьбой</a:t>
            </a:r>
            <a:r>
              <a:rPr lang="ru-RU" dirty="0" smtClean="0"/>
              <a:t> и </a:t>
            </a:r>
            <a:r>
              <a:rPr lang="ru-RU" dirty="0" err="1" smtClean="0"/>
              <a:t>увертыванием</a:t>
            </a:r>
            <a:endParaRPr lang="ru-RU" dirty="0" smtClean="0"/>
          </a:p>
          <a:p>
            <a:r>
              <a:rPr lang="ru-RU" dirty="0" smtClean="0"/>
              <a:t>Игры с прыжками</a:t>
            </a:r>
          </a:p>
          <a:p>
            <a:r>
              <a:rPr lang="ru-RU" dirty="0" smtClean="0"/>
              <a:t>Игры с  бросанием </a:t>
            </a:r>
            <a:r>
              <a:rPr lang="ru-RU" dirty="0" err="1" smtClean="0"/>
              <a:t>мяча,метанием</a:t>
            </a:r>
            <a:r>
              <a:rPr lang="ru-RU" dirty="0" smtClean="0"/>
              <a:t> 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B0F0"/>
                </a:solidFill>
              </a:rPr>
              <a:t>Малой подвижности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Хороводные игры</a:t>
            </a:r>
          </a:p>
          <a:p>
            <a:r>
              <a:rPr lang="ru-RU" dirty="0" smtClean="0"/>
              <a:t>Игры-забавы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5050"/>
                </a:solidFill>
              </a:rPr>
              <a:t>Особенности народных игр</a:t>
            </a:r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</a:rPr>
              <a:t>Русские народные </a:t>
            </a:r>
            <a:r>
              <a:rPr lang="ru-RU" b="1" dirty="0" err="1">
                <a:solidFill>
                  <a:srgbClr val="0070C0"/>
                </a:solidFill>
              </a:rPr>
              <a:t>зазывалки</a:t>
            </a:r>
            <a:r>
              <a:rPr lang="ru-RU" b="1" dirty="0">
                <a:solidFill>
                  <a:srgbClr val="0070C0"/>
                </a:solidFill>
              </a:rPr>
              <a:t> перед началом </a:t>
            </a:r>
            <a:r>
              <a:rPr lang="ru-RU" b="1" dirty="0" smtClean="0">
                <a:solidFill>
                  <a:srgbClr val="0070C0"/>
                </a:solidFill>
              </a:rPr>
              <a:t>игры.</a:t>
            </a:r>
            <a:endParaRPr lang="ru-RU" b="1" dirty="0"/>
          </a:p>
          <a:p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Русские народные считалки.</a:t>
            </a:r>
          </a:p>
          <a:p>
            <a:r>
              <a:rPr lang="ru-RU" b="1" dirty="0" smtClean="0"/>
              <a:t>  </a:t>
            </a:r>
            <a:r>
              <a:rPr lang="ru-RU" b="1" dirty="0" err="1" smtClean="0">
                <a:solidFill>
                  <a:srgbClr val="0070C0"/>
                </a:solidFill>
              </a:rPr>
              <a:t>Сговорки</a:t>
            </a:r>
            <a:r>
              <a:rPr lang="ru-RU" b="1" dirty="0" smtClean="0">
                <a:solidFill>
                  <a:srgbClr val="0070C0"/>
                </a:solidFill>
              </a:rPr>
              <a:t> (сговор, уговор, подбор, </a:t>
            </a:r>
            <a:r>
              <a:rPr lang="ru-RU" b="1" dirty="0" err="1" smtClean="0">
                <a:solidFill>
                  <a:srgbClr val="0070C0"/>
                </a:solidFill>
              </a:rPr>
              <a:t>жеребьевки-угады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 Использование фольклора ( песенки, </a:t>
            </a:r>
            <a:r>
              <a:rPr lang="ru-RU" b="1" dirty="0" err="1" smtClean="0">
                <a:solidFill>
                  <a:srgbClr val="0070C0"/>
                </a:solidFill>
              </a:rPr>
              <a:t>потешки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     Использование народных игр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0" y="1571612"/>
            <a:ext cx="4040188" cy="455455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5050"/>
                </a:solidFill>
              </a:rPr>
              <a:t>НОД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Прогулка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Режимные моменты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Динамические паузы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Коммуникативные упражнения</a:t>
            </a:r>
          </a:p>
          <a:p>
            <a:endParaRPr lang="ru-RU" dirty="0">
              <a:solidFill>
                <a:srgbClr val="FF5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102225" y="1571612"/>
            <a:ext cx="4041775" cy="4554551"/>
          </a:xfrm>
        </p:spPr>
        <p:txBody>
          <a:bodyPr/>
          <a:lstStyle/>
          <a:p>
            <a:r>
              <a:rPr lang="ru-RU" b="1" dirty="0" smtClean="0">
                <a:solidFill>
                  <a:srgbClr val="FF5050"/>
                </a:solidFill>
              </a:rPr>
              <a:t>На праздниках физкультурных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На праздниках музыкальных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В досугах</a:t>
            </a:r>
          </a:p>
          <a:p>
            <a:r>
              <a:rPr lang="ru-RU" b="1" dirty="0" smtClean="0">
                <a:solidFill>
                  <a:srgbClr val="FF5050"/>
                </a:solidFill>
              </a:rPr>
              <a:t>В массовых мероприятиях</a:t>
            </a:r>
            <a:endParaRPr lang="ru-RU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5050"/>
                </a:solidFill>
              </a:rPr>
              <a:t>Практическое использование игр в </a:t>
            </a:r>
            <a:br>
              <a:rPr lang="ru-RU" b="1" dirty="0" smtClean="0">
                <a:solidFill>
                  <a:srgbClr val="FF5050"/>
                </a:solidFill>
              </a:rPr>
            </a:br>
            <a:r>
              <a:rPr lang="ru-RU" b="1" dirty="0" smtClean="0">
                <a:solidFill>
                  <a:srgbClr val="FF5050"/>
                </a:solidFill>
              </a:rPr>
              <a:t>физкультурной работе:</a:t>
            </a:r>
            <a:endParaRPr lang="ru-RU" b="1" dirty="0">
              <a:solidFill>
                <a:srgbClr val="FF5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err="1">
                <a:solidFill>
                  <a:srgbClr val="00B050"/>
                </a:solidFill>
              </a:rPr>
              <a:t>Ф</a:t>
            </a:r>
            <a:r>
              <a:rPr lang="ru-RU" b="1" dirty="0" err="1" smtClean="0">
                <a:solidFill>
                  <a:srgbClr val="00B050"/>
                </a:solidFill>
              </a:rPr>
              <a:t>изкультурно</a:t>
            </a:r>
            <a:r>
              <a:rPr lang="ru-RU" b="1" dirty="0" smtClean="0">
                <a:solidFill>
                  <a:srgbClr val="00B050"/>
                </a:solidFill>
              </a:rPr>
              <a:t>- музыкальный  досуг Театрализация сказки « Гуси- Лебеди»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( подготовительная группа)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Игры : Горелки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Пирожок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Гуси-лебеди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Воевода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Бабка-Ежка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FF5050"/>
              </a:solidFill>
            </a:endParaRPr>
          </a:p>
          <a:p>
            <a:pPr algn="ctr"/>
            <a:endParaRPr lang="ru-RU" dirty="0">
              <a:solidFill>
                <a:srgbClr val="FF5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Летний оздоровительный досуг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Младший возраст</a:t>
            </a:r>
            <a:r>
              <a:rPr lang="ru-RU" dirty="0" smtClean="0"/>
              <a:t>:</a:t>
            </a:r>
          </a:p>
          <a:p>
            <a:r>
              <a:rPr lang="ru-RU" b="1" dirty="0" err="1" smtClean="0"/>
              <a:t>Огуречик</a:t>
            </a:r>
            <a:endParaRPr lang="ru-RU" b="1" dirty="0" smtClean="0"/>
          </a:p>
          <a:p>
            <a:r>
              <a:rPr lang="ru-RU" b="1" dirty="0" smtClean="0"/>
              <a:t>У медведя во бору</a:t>
            </a:r>
          </a:p>
          <a:p>
            <a:r>
              <a:rPr lang="ru-RU" b="1" dirty="0" smtClean="0"/>
              <a:t>Заинька</a:t>
            </a:r>
          </a:p>
          <a:p>
            <a:r>
              <a:rPr lang="ru-RU" b="1" dirty="0" smtClean="0"/>
              <a:t>Карусели</a:t>
            </a:r>
          </a:p>
          <a:p>
            <a:r>
              <a:rPr lang="ru-RU" b="1" dirty="0" smtClean="0"/>
              <a:t>Ходит Ваня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FF0000"/>
                </a:solidFill>
              </a:rPr>
              <a:t>Общая игра : Золотые </a:t>
            </a:r>
            <a:r>
              <a:rPr lang="ru-RU" b="1" dirty="0" err="1" smtClean="0">
                <a:solidFill>
                  <a:srgbClr val="FF0000"/>
                </a:solidFill>
              </a:rPr>
              <a:t>ворота-круговые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Старший возраст:</a:t>
            </a:r>
          </a:p>
          <a:p>
            <a:r>
              <a:rPr lang="ru-RU" b="1" dirty="0" smtClean="0"/>
              <a:t>Горелки</a:t>
            </a:r>
          </a:p>
          <a:p>
            <a:r>
              <a:rPr lang="ru-RU" b="1" dirty="0" smtClean="0"/>
              <a:t>Зоренька-Заря</a:t>
            </a:r>
          </a:p>
          <a:p>
            <a:r>
              <a:rPr lang="ru-RU" b="1" dirty="0" smtClean="0"/>
              <a:t>Капуста</a:t>
            </a:r>
          </a:p>
          <a:p>
            <a:r>
              <a:rPr lang="ru-RU" b="1" dirty="0" smtClean="0"/>
              <a:t>Гуси-лебеди</a:t>
            </a:r>
          </a:p>
          <a:p>
            <a:r>
              <a:rPr lang="ru-RU" b="1" dirty="0" smtClean="0"/>
              <a:t>Лунки</a:t>
            </a:r>
          </a:p>
          <a:p>
            <a:r>
              <a:rPr lang="ru-RU" b="1" dirty="0" smtClean="0"/>
              <a:t>Городки</a:t>
            </a:r>
          </a:p>
          <a:p>
            <a:r>
              <a:rPr lang="ru-RU" b="1" dirty="0" smtClean="0"/>
              <a:t>Картошка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4\ФОТО20\фото лето 2019\Народное\OSf7oAziX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104746" cy="39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368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«Русские народные  подвижные  игры - как средство  физического развития детей дошкольного возраста»</vt:lpstr>
      <vt:lpstr>     Значение народных игр</vt:lpstr>
      <vt:lpstr>Классификация народных игр</vt:lpstr>
      <vt:lpstr>Виды игр по двигательной направленности</vt:lpstr>
      <vt:lpstr>Особенности народных игр</vt:lpstr>
      <vt:lpstr>     Использование народных игр </vt:lpstr>
      <vt:lpstr>Практическое использование игр в  физкультурной работе:</vt:lpstr>
      <vt:lpstr>   Летний оздоровительный досуг </vt:lpstr>
      <vt:lpstr>Слайд 9</vt:lpstr>
      <vt:lpstr>Слайд 10</vt:lpstr>
      <vt:lpstr>   Подвижные народные игры помогают гармонично развивать детей, воспитывать любовь к Родине, уважение к родной культуре. Оздоровительный эффект, достигаемый при проведении подвижных игр, тесно связан с положительными эмоциями детей, возникающими в процессе игровой деятельности и благотворно влияющими на психику ребенка. </vt:lpstr>
      <vt:lpstr>Источники и литература: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 игры как средство  физического развития детей дошкольного возраста</dc:title>
  <dc:creator>Виктория</dc:creator>
  <cp:lastModifiedBy>Виктория</cp:lastModifiedBy>
  <cp:revision>21</cp:revision>
  <dcterms:created xsi:type="dcterms:W3CDTF">2020-04-13T18:16:31Z</dcterms:created>
  <dcterms:modified xsi:type="dcterms:W3CDTF">2020-04-15T11:55:33Z</dcterms:modified>
</cp:coreProperties>
</file>