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FFB995C-39D1-4C73-886E-1EB22CE85B2C}" type="datetimeFigureOut">
              <a:rPr lang="ru-RU" smtClean="0"/>
              <a:t>14.04.2020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D1FCFA5-517F-450A-80C8-A361A815578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B995C-39D1-4C73-886E-1EB22CE85B2C}"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1FCFA5-517F-450A-80C8-A361A815578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FB995C-39D1-4C73-886E-1EB22CE85B2C}"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1FCFA5-517F-450A-80C8-A361A815578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FFB995C-39D1-4C73-886E-1EB22CE85B2C}" type="datetimeFigureOut">
              <a:rPr lang="ru-RU" smtClean="0"/>
              <a:t>14.04.2020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D1FCFA5-517F-450A-80C8-A361A815578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FFB995C-39D1-4C73-886E-1EB22CE85B2C}" type="datetimeFigureOut">
              <a:rPr lang="ru-RU" smtClean="0"/>
              <a:t>14.04.2020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D1FCFA5-517F-450A-80C8-A361A8155783}"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FFB995C-39D1-4C73-886E-1EB22CE85B2C}" type="datetimeFigureOut">
              <a:rPr lang="ru-RU" smtClean="0"/>
              <a:t>14.04.2020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D1FCFA5-517F-450A-80C8-A361A815578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FFB995C-39D1-4C73-886E-1EB22CE85B2C}"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D1FCFA5-517F-450A-80C8-A361A8155783}"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FFB995C-39D1-4C73-886E-1EB22CE85B2C}" type="datetimeFigureOut">
              <a:rPr lang="ru-RU" smtClean="0"/>
              <a:t>14.04.2020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1FCFA5-517F-450A-80C8-A361A815578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FFB995C-39D1-4C73-886E-1EB22CE85B2C}" type="datetimeFigureOut">
              <a:rPr lang="ru-RU" smtClean="0"/>
              <a:t>14.04.2020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1FCFA5-517F-450A-80C8-A361A815578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FFB995C-39D1-4C73-886E-1EB22CE85B2C}" type="datetimeFigureOut">
              <a:rPr lang="ru-RU" smtClean="0"/>
              <a:t>14.04.2020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1FCFA5-517F-450A-80C8-A361A815578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FFB995C-39D1-4C73-886E-1EB22CE85B2C}"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D1FCFA5-517F-450A-80C8-A361A8155783}"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FFB995C-39D1-4C73-886E-1EB22CE85B2C}" type="datetimeFigureOut">
              <a:rPr lang="ru-RU" smtClean="0"/>
              <a:t>14.04.2020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D1FCFA5-517F-450A-80C8-A361A8155783}"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7"/>
            <a:ext cx="7772400" cy="1428759"/>
          </a:xfrm>
        </p:spPr>
        <p:txBody>
          <a:bodyPr/>
          <a:lstStyle/>
          <a:p>
            <a:pPr algn="ctr"/>
            <a:r>
              <a:rPr lang="ru-RU" dirty="0" smtClean="0"/>
              <a:t>Пасхальный сувенир</a:t>
            </a:r>
            <a:endParaRPr lang="ru-RU" dirty="0"/>
          </a:p>
        </p:txBody>
      </p:sp>
      <p:sp>
        <p:nvSpPr>
          <p:cNvPr id="3" name="Подзаголовок 2"/>
          <p:cNvSpPr>
            <a:spLocks noGrp="1"/>
          </p:cNvSpPr>
          <p:nvPr>
            <p:ph type="subTitle" idx="1"/>
          </p:nvPr>
        </p:nvSpPr>
        <p:spPr>
          <a:xfrm>
            <a:off x="4500562" y="3886200"/>
            <a:ext cx="4357718" cy="1752600"/>
          </a:xfrm>
        </p:spPr>
        <p:txBody>
          <a:bodyPr>
            <a:normAutofit fontScale="77500" lnSpcReduction="20000"/>
          </a:bodyPr>
          <a:lstStyle/>
          <a:p>
            <a:r>
              <a:rPr lang="ru-RU" b="1" dirty="0" smtClean="0"/>
              <a:t>Мастер – класс </a:t>
            </a:r>
          </a:p>
          <a:p>
            <a:r>
              <a:rPr lang="ru-RU" b="1" dirty="0" err="1" smtClean="0"/>
              <a:t>Парахина</a:t>
            </a:r>
            <a:r>
              <a:rPr lang="ru-RU" b="1" dirty="0" smtClean="0"/>
              <a:t> Светлана Николаевна</a:t>
            </a:r>
          </a:p>
          <a:p>
            <a:r>
              <a:rPr lang="ru-RU" b="1" dirty="0" smtClean="0"/>
              <a:t>Педагог дополнительного образования,</a:t>
            </a:r>
          </a:p>
          <a:p>
            <a:r>
              <a:rPr lang="ru-RU" b="1" dirty="0"/>
              <a:t>в</a:t>
            </a:r>
            <a:r>
              <a:rPr lang="ru-RU" b="1" dirty="0" smtClean="0"/>
              <a:t>ысшая квалификационная категория</a:t>
            </a:r>
          </a:p>
          <a:p>
            <a:r>
              <a:rPr lang="ru-RU" b="1" dirty="0" smtClean="0"/>
              <a:t>МАУ ДО ДД(Ю)Т</a:t>
            </a:r>
            <a:endParaRPr lang="ru-RU" b="1" dirty="0"/>
          </a:p>
        </p:txBody>
      </p:sp>
      <p:pic>
        <p:nvPicPr>
          <p:cNvPr id="4" name="Picture 2" descr="C:\Users\Светлана\Desktop\фото послед\DSC_0028.JPG"/>
          <p:cNvPicPr>
            <a:picLocks noChangeAspect="1" noChangeArrowheads="1"/>
          </p:cNvPicPr>
          <p:nvPr/>
        </p:nvPicPr>
        <p:blipFill>
          <a:blip r:embed="rId2"/>
          <a:srcRect/>
          <a:stretch>
            <a:fillRect/>
          </a:stretch>
        </p:blipFill>
        <p:spPr bwMode="auto">
          <a:xfrm>
            <a:off x="857224" y="1714488"/>
            <a:ext cx="3200400" cy="4229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3" presetClass="entr" presetSubtype="5"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2000"/>
                                        <p:tgtEl>
                                          <p:spTgt spid="4"/>
                                        </p:tgtEl>
                                      </p:cBhvr>
                                    </p:animEffect>
                                  </p:childTnLst>
                                </p:cTn>
                              </p:par>
                            </p:childTnLst>
                          </p:cTn>
                        </p:par>
                        <p:par>
                          <p:cTn id="12" fill="hold">
                            <p:stCondLst>
                              <p:cond delay="2000"/>
                            </p:stCondLst>
                            <p:childTnLst>
                              <p:par>
                                <p:cTn id="13" presetID="2" presetClass="entr" presetSubtype="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2" presetClass="entr" presetSubtype="2"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2" presetClass="entr" presetSubtype="2"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8000"/>
                            </p:stCondLst>
                            <p:childTnLst>
                              <p:par>
                                <p:cTn id="28" presetID="2" presetClass="entr" presetSubtype="2"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10000"/>
                            </p:stCondLst>
                            <p:childTnLst>
                              <p:par>
                                <p:cTn id="33" presetID="2" presetClass="entr" presetSubtype="2"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Оформление лицевой части </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22530" name="Picture 2"/>
          <p:cNvPicPr>
            <a:picLocks noGrp="1" noChangeAspect="1" noChangeArrowheads="1"/>
          </p:cNvPicPr>
          <p:nvPr>
            <p:ph sz="half" idx="1"/>
          </p:nvPr>
        </p:nvPicPr>
        <p:blipFill>
          <a:blip r:embed="rId2"/>
          <a:srcRect/>
          <a:stretch>
            <a:fillRect/>
          </a:stretch>
        </p:blipFill>
        <p:spPr bwMode="auto">
          <a:xfrm>
            <a:off x="928662" y="1729581"/>
            <a:ext cx="2805138" cy="4267200"/>
          </a:xfrm>
          <a:prstGeom prst="rect">
            <a:avLst/>
          </a:prstGeom>
          <a:noFill/>
          <a:ln w="9525">
            <a:noFill/>
            <a:miter lim="800000"/>
            <a:headEnd/>
            <a:tailEnd/>
          </a:ln>
          <a:effectLst/>
        </p:spPr>
      </p:pic>
      <p:sp>
        <p:nvSpPr>
          <p:cNvPr id="4" name="Содержимое 3"/>
          <p:cNvSpPr>
            <a:spLocks noGrp="1"/>
          </p:cNvSpPr>
          <p:nvPr>
            <p:ph sz="half" idx="2"/>
          </p:nvPr>
        </p:nvSpPr>
        <p:spPr/>
        <p:txBody>
          <a:bodyPr>
            <a:normAutofit/>
          </a:bodyPr>
          <a:lstStyle/>
          <a:p>
            <a:r>
              <a:rPr lang="ru-RU" sz="2000" dirty="0" smtClean="0">
                <a:latin typeface="Times New Roman" pitchFamily="18" charset="0"/>
                <a:cs typeface="Times New Roman" pitchFamily="18" charset="0"/>
              </a:rPr>
              <a:t>Оформить яйцо украшающими элементами, которые есть в наличии. </a:t>
            </a:r>
          </a:p>
          <a:p>
            <a:r>
              <a:rPr lang="ru-RU" sz="2000" dirty="0" smtClean="0">
                <a:latin typeface="Times New Roman" pitchFamily="18" charset="0"/>
                <a:cs typeface="Times New Roman" pitchFamily="18" charset="0"/>
              </a:rPr>
              <a:t>Прикрепить бантик из ленты.</a:t>
            </a:r>
          </a:p>
          <a:p>
            <a:r>
              <a:rPr lang="ru-RU" sz="2000" dirty="0" smtClean="0">
                <a:latin typeface="Times New Roman" pitchFamily="18" charset="0"/>
                <a:cs typeface="Times New Roman" pitchFamily="18" charset="0"/>
              </a:rPr>
              <a:t>На изнанке приклеить магнит.</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2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wipe(down)">
                                      <p:cBhvr>
                                        <p:cTn id="10" dur="3000"/>
                                        <p:tgtEl>
                                          <p:spTgt spid="22530"/>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Оформление изнанки</a:t>
            </a:r>
            <a:endParaRPr lang="ru-RU" dirty="0">
              <a:latin typeface="Times New Roman" pitchFamily="18" charset="0"/>
              <a:cs typeface="Times New Roman" pitchFamily="18" charset="0"/>
            </a:endParaRPr>
          </a:p>
        </p:txBody>
      </p:sp>
      <p:pic>
        <p:nvPicPr>
          <p:cNvPr id="23554" name="Picture 2" descr="C:\Users\Светлана\Desktop\фото послед\DSC_0033.JPG"/>
          <p:cNvPicPr>
            <a:picLocks noGrp="1" noChangeAspect="1" noChangeArrowheads="1"/>
          </p:cNvPicPr>
          <p:nvPr>
            <p:ph sz="half" idx="1"/>
          </p:nvPr>
        </p:nvPicPr>
        <p:blipFill>
          <a:blip r:embed="rId2"/>
          <a:stretch>
            <a:fillRect/>
          </a:stretch>
        </p:blipFill>
        <p:spPr bwMode="auto">
          <a:xfrm>
            <a:off x="1209675" y="1828800"/>
            <a:ext cx="2381250" cy="4267200"/>
          </a:xfrm>
          <a:prstGeom prst="rect">
            <a:avLst/>
          </a:prstGeom>
          <a:noFill/>
        </p:spPr>
      </p:pic>
      <p:sp>
        <p:nvSpPr>
          <p:cNvPr id="4" name="Содержимое 3"/>
          <p:cNvSpPr>
            <a:spLocks noGrp="1"/>
          </p:cNvSpPr>
          <p:nvPr>
            <p:ph sz="half" idx="2"/>
          </p:nvPr>
        </p:nvSpPr>
        <p:spPr/>
        <p:txBody>
          <a:bodyPr/>
          <a:lstStyle/>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На изнанке приклеить магнит (его можно взять со старых магнитов, которые висят на холодильнике).</a:t>
            </a:r>
          </a:p>
          <a:p>
            <a:r>
              <a:rPr lang="ru-RU" sz="2000" dirty="0" smtClean="0">
                <a:latin typeface="Times New Roman" pitchFamily="18" charset="0"/>
                <a:cs typeface="Times New Roman" pitchFamily="18" charset="0"/>
              </a:rPr>
              <a:t>Если нет магнита, можно сделать подвеску из тесьмы или верёвочки.</a:t>
            </a:r>
            <a:endParaRPr lang="ru-RU" sz="20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checkerboard(across)">
                                      <p:cBhvr>
                                        <p:cTn id="11" dur="2000"/>
                                        <p:tgtEl>
                                          <p:spTgt spid="2355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928694"/>
          </a:xfrm>
        </p:spPr>
        <p:txBody>
          <a:bodyPr>
            <a:normAutofit/>
          </a:bodyPr>
          <a:lstStyle/>
          <a:p>
            <a:r>
              <a:rPr lang="ru-RU" sz="2400" dirty="0" smtClean="0">
                <a:latin typeface="Times New Roman" pitchFamily="18" charset="0"/>
                <a:cs typeface="Times New Roman" pitchFamily="18" charset="0"/>
              </a:rPr>
              <a:t>Яйцо можно прикрепить на деревянную палочку (шпажку) – приклеить скотчем, тканью, бумагой. </a:t>
            </a:r>
            <a:endParaRPr lang="ru-RU" sz="2400" dirty="0">
              <a:latin typeface="Times New Roman" pitchFamily="18" charset="0"/>
              <a:cs typeface="Times New Roman" pitchFamily="18" charset="0"/>
            </a:endParaRPr>
          </a:p>
        </p:txBody>
      </p:sp>
      <p:pic>
        <p:nvPicPr>
          <p:cNvPr id="24579" name="Picture 3" descr="C:\Users\Светлана\Desktop\фото послед\DSC_0030.JPG"/>
          <p:cNvPicPr>
            <a:picLocks noGrp="1" noChangeAspect="1" noChangeArrowheads="1"/>
          </p:cNvPicPr>
          <p:nvPr>
            <p:ph sz="half" idx="1"/>
          </p:nvPr>
        </p:nvPicPr>
        <p:blipFill>
          <a:blip r:embed="rId2"/>
          <a:stretch>
            <a:fillRect/>
          </a:stretch>
        </p:blipFill>
        <p:spPr bwMode="auto">
          <a:xfrm>
            <a:off x="1085850" y="1828800"/>
            <a:ext cx="2628900" cy="4267200"/>
          </a:xfrm>
          <a:prstGeom prst="rect">
            <a:avLst/>
          </a:prstGeom>
          <a:noFill/>
        </p:spPr>
      </p:pic>
      <p:pic>
        <p:nvPicPr>
          <p:cNvPr id="24578" name="Picture 2" descr="C:\Users\Светлана\Desktop\фото послед\DSC_0032.JPG"/>
          <p:cNvPicPr>
            <a:picLocks noGrp="1" noChangeAspect="1" noChangeArrowheads="1"/>
          </p:cNvPicPr>
          <p:nvPr>
            <p:ph sz="half" idx="2"/>
          </p:nvPr>
        </p:nvPicPr>
        <p:blipFill>
          <a:blip r:embed="rId3"/>
          <a:stretch>
            <a:fillRect/>
          </a:stretch>
        </p:blipFill>
        <p:spPr bwMode="auto">
          <a:xfrm>
            <a:off x="5753100" y="1828800"/>
            <a:ext cx="21336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24579"/>
                                        </p:tgtEl>
                                        <p:attrNameLst>
                                          <p:attrName>style.visibility</p:attrName>
                                        </p:attrNameLst>
                                      </p:cBhvr>
                                      <p:to>
                                        <p:strVal val="visible"/>
                                      </p:to>
                                    </p:set>
                                    <p:animEffect transition="in" filter="wipe(up)">
                                      <p:cBhvr>
                                        <p:cTn id="11" dur="2000"/>
                                        <p:tgtEl>
                                          <p:spTgt spid="24579"/>
                                        </p:tgtEl>
                                      </p:cBhvr>
                                    </p:animEffect>
                                  </p:childTnLst>
                                </p:cTn>
                              </p:par>
                              <p:par>
                                <p:cTn id="12" presetID="22" presetClass="entr" presetSubtype="4" fill="hold" nodeType="with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wipe(down)">
                                      <p:cBhvr>
                                        <p:cTn id="14"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latin typeface="Times New Roman" pitchFamily="18" charset="0"/>
                <a:cs typeface="Times New Roman" pitchFamily="18" charset="0"/>
              </a:rPr>
              <a:t>Пасхальный сувенир готов!</a:t>
            </a:r>
            <a:endParaRPr lang="ru-RU" sz="3600" dirty="0">
              <a:latin typeface="Times New Roman" pitchFamily="18" charset="0"/>
              <a:cs typeface="Times New Roman" pitchFamily="18" charset="0"/>
            </a:endParaRPr>
          </a:p>
        </p:txBody>
      </p:sp>
      <p:pic>
        <p:nvPicPr>
          <p:cNvPr id="25602" name="Picture 2" descr="C:\Users\Светлана\Desktop\фото послед\DSC_0028.JPG"/>
          <p:cNvPicPr>
            <a:picLocks noGrp="1" noChangeAspect="1" noChangeArrowheads="1"/>
          </p:cNvPicPr>
          <p:nvPr>
            <p:ph sz="half" idx="1"/>
          </p:nvPr>
        </p:nvPicPr>
        <p:blipFill>
          <a:blip r:embed="rId2"/>
          <a:stretch>
            <a:fillRect/>
          </a:stretch>
        </p:blipFill>
        <p:spPr bwMode="auto">
          <a:xfrm>
            <a:off x="800100" y="1847850"/>
            <a:ext cx="3200400" cy="4229100"/>
          </a:xfrm>
          <a:prstGeom prst="rect">
            <a:avLst/>
          </a:prstGeom>
          <a:noFill/>
        </p:spPr>
      </p:pic>
      <p:pic>
        <p:nvPicPr>
          <p:cNvPr id="25603" name="Picture 3"/>
          <p:cNvPicPr>
            <a:picLocks noGrp="1" noChangeAspect="1" noChangeArrowheads="1"/>
          </p:cNvPicPr>
          <p:nvPr>
            <p:ph sz="half" idx="2"/>
          </p:nvPr>
        </p:nvPicPr>
        <p:blipFill>
          <a:blip r:embed="rId3"/>
          <a:stretch>
            <a:fillRect/>
          </a:stretch>
        </p:blipFill>
        <p:spPr bwMode="auto">
          <a:xfrm>
            <a:off x="5219700" y="1876425"/>
            <a:ext cx="3200400" cy="4171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5603"/>
                                        </p:tgtEl>
                                        <p:attrNameLst>
                                          <p:attrName>style.visibility</p:attrName>
                                        </p:attrNameLst>
                                      </p:cBhvr>
                                      <p:to>
                                        <p:strVal val="visible"/>
                                      </p:to>
                                    </p:set>
                                    <p:anim calcmode="lin" valueType="num">
                                      <p:cBhvr additive="base">
                                        <p:cTn id="9" dur="2000" fill="hold"/>
                                        <p:tgtEl>
                                          <p:spTgt spid="25603"/>
                                        </p:tgtEl>
                                        <p:attrNameLst>
                                          <p:attrName>ppt_x</p:attrName>
                                        </p:attrNameLst>
                                      </p:cBhvr>
                                      <p:tavLst>
                                        <p:tav tm="0">
                                          <p:val>
                                            <p:strVal val="1+#ppt_w/2"/>
                                          </p:val>
                                        </p:tav>
                                        <p:tav tm="100000">
                                          <p:val>
                                            <p:strVal val="#ppt_x"/>
                                          </p:val>
                                        </p:tav>
                                      </p:tavLst>
                                    </p:anim>
                                    <p:anim calcmode="lin" valueType="num">
                                      <p:cBhvr additive="base">
                                        <p:cTn id="10" dur="2000" fill="hold"/>
                                        <p:tgtEl>
                                          <p:spTgt spid="25603"/>
                                        </p:tgtEl>
                                        <p:attrNameLst>
                                          <p:attrName>ppt_y</p:attrName>
                                        </p:attrNameLst>
                                      </p:cBhvr>
                                      <p:tavLst>
                                        <p:tav tm="0">
                                          <p:val>
                                            <p:strVal val="#ppt_y"/>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additive="base">
                                        <p:cTn id="13" dur="2000" fill="hold"/>
                                        <p:tgtEl>
                                          <p:spTgt spid="25602"/>
                                        </p:tgtEl>
                                        <p:attrNameLst>
                                          <p:attrName>ppt_x</p:attrName>
                                        </p:attrNameLst>
                                      </p:cBhvr>
                                      <p:tavLst>
                                        <p:tav tm="0">
                                          <p:val>
                                            <p:strVal val="0-#ppt_w/2"/>
                                          </p:val>
                                        </p:tav>
                                        <p:tav tm="100000">
                                          <p:val>
                                            <p:strVal val="#ppt_x"/>
                                          </p:val>
                                        </p:tav>
                                      </p:tavLst>
                                    </p:anim>
                                    <p:anim calcmode="lin" valueType="num">
                                      <p:cBhvr additive="base">
                                        <p:cTn id="14" dur="2000" fill="hold"/>
                                        <p:tgtEl>
                                          <p:spTgt spid="25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latin typeface="Times New Roman" pitchFamily="18" charset="0"/>
                <a:cs typeface="Times New Roman" pitchFamily="18" charset="0"/>
              </a:rPr>
              <a:t>Выставочные работы детей </a:t>
            </a:r>
            <a:endParaRPr lang="ru-RU" sz="3600" dirty="0">
              <a:latin typeface="Times New Roman" pitchFamily="18" charset="0"/>
              <a:cs typeface="Times New Roman" pitchFamily="18" charset="0"/>
            </a:endParaRPr>
          </a:p>
        </p:txBody>
      </p:sp>
      <p:pic>
        <p:nvPicPr>
          <p:cNvPr id="26626" name="Picture 2"/>
          <p:cNvPicPr>
            <a:picLocks noGrp="1" noChangeAspect="1" noChangeArrowheads="1"/>
          </p:cNvPicPr>
          <p:nvPr>
            <p:ph sz="half" idx="1"/>
          </p:nvPr>
        </p:nvPicPr>
        <p:blipFill>
          <a:blip r:embed="rId2"/>
          <a:stretch>
            <a:fillRect/>
          </a:stretch>
        </p:blipFill>
        <p:spPr bwMode="auto">
          <a:xfrm>
            <a:off x="857224" y="1928802"/>
            <a:ext cx="3200400" cy="4105286"/>
          </a:xfrm>
          <a:prstGeom prst="rect">
            <a:avLst/>
          </a:prstGeom>
          <a:noFill/>
          <a:ln w="9525">
            <a:noFill/>
            <a:miter lim="800000"/>
            <a:headEnd/>
            <a:tailEnd/>
          </a:ln>
          <a:effectLst/>
        </p:spPr>
      </p:pic>
      <p:pic>
        <p:nvPicPr>
          <p:cNvPr id="26627" name="Picture 3"/>
          <p:cNvPicPr>
            <a:picLocks noGrp="1" noChangeAspect="1" noChangeArrowheads="1"/>
          </p:cNvPicPr>
          <p:nvPr>
            <p:ph sz="half" idx="2"/>
          </p:nvPr>
        </p:nvPicPr>
        <p:blipFill>
          <a:blip r:embed="rId3"/>
          <a:stretch>
            <a:fillRect/>
          </a:stretch>
        </p:blipFill>
        <p:spPr bwMode="auto">
          <a:xfrm>
            <a:off x="5300662" y="1928802"/>
            <a:ext cx="3038475" cy="41434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wipe(up)">
                                      <p:cBhvr>
                                        <p:cTn id="10" dur="2000"/>
                                        <p:tgtEl>
                                          <p:spTgt spid="26626"/>
                                        </p:tgtEl>
                                      </p:cBhvr>
                                    </p:animEffect>
                                  </p:childTnLst>
                                </p:cTn>
                              </p:par>
                              <p:par>
                                <p:cTn id="11" presetID="22" presetClass="entr" presetSubtype="4" fill="hold" nodeType="withEffect">
                                  <p:stCondLst>
                                    <p:cond delay="0"/>
                                  </p:stCondLst>
                                  <p:childTnLst>
                                    <p:set>
                                      <p:cBhvr>
                                        <p:cTn id="12" dur="1" fill="hold">
                                          <p:stCondLst>
                                            <p:cond delay="0"/>
                                          </p:stCondLst>
                                        </p:cTn>
                                        <p:tgtEl>
                                          <p:spTgt spid="26627"/>
                                        </p:tgtEl>
                                        <p:attrNameLst>
                                          <p:attrName>style.visibility</p:attrName>
                                        </p:attrNameLst>
                                      </p:cBhvr>
                                      <p:to>
                                        <p:strVal val="visible"/>
                                      </p:to>
                                    </p:set>
                                    <p:animEffect transition="in" filter="wipe(down)">
                                      <p:cBhvr>
                                        <p:cTn id="13"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pic>
        <p:nvPicPr>
          <p:cNvPr id="27650" name="Picture 2"/>
          <p:cNvPicPr>
            <a:picLocks noGrp="1" noChangeAspect="1" noChangeArrowheads="1"/>
          </p:cNvPicPr>
          <p:nvPr>
            <p:ph idx="1"/>
          </p:nvPr>
        </p:nvPicPr>
        <p:blipFill>
          <a:blip r:embed="rId2"/>
          <a:srcRect/>
          <a:stretch>
            <a:fillRect/>
          </a:stretch>
        </p:blipFill>
        <p:spPr bwMode="auto">
          <a:xfrm>
            <a:off x="2143108" y="2214554"/>
            <a:ext cx="4786346" cy="32861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par>
                                <p:cTn id="7" presetID="6" presetClass="emph" presetSubtype="0" fill="hold" nodeType="withEffect">
                                  <p:stCondLst>
                                    <p:cond delay="0"/>
                                  </p:stCondLst>
                                  <p:childTnLst>
                                    <p:animScale>
                                      <p:cBhvr>
                                        <p:cTn id="8" dur="2000" fill="hold"/>
                                        <p:tgtEl>
                                          <p:spTgt spid="276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357166"/>
            <a:ext cx="8258204" cy="571504"/>
          </a:xfrm>
        </p:spPr>
        <p:txBody>
          <a:bodyPr>
            <a:normAutofit fontScale="90000"/>
          </a:bodyPr>
          <a:lstStyle/>
          <a:p>
            <a:pPr algn="ctr"/>
            <a:r>
              <a:rPr lang="ru-RU" sz="3600" dirty="0" smtClean="0"/>
              <a:t/>
            </a:r>
            <a:br>
              <a:rPr lang="ru-RU" sz="3600" dirty="0" smtClean="0"/>
            </a:br>
            <a:r>
              <a:rPr lang="ru-RU" sz="3600" dirty="0" smtClean="0">
                <a:latin typeface="Times New Roman" pitchFamily="18" charset="0"/>
                <a:cs typeface="Times New Roman" pitchFamily="18" charset="0"/>
              </a:rPr>
              <a:t>Светлое Христово Воскресение</a:t>
            </a:r>
            <a:r>
              <a:rPr lang="ru-RU" dirty="0" smtClean="0"/>
              <a:t/>
            </a:r>
            <a:br>
              <a:rPr lang="ru-RU" dirty="0" smtClean="0"/>
            </a:br>
            <a:endParaRPr lang="ru-RU" dirty="0"/>
          </a:p>
        </p:txBody>
      </p:sp>
      <p:sp>
        <p:nvSpPr>
          <p:cNvPr id="6" name="Содержимое 5"/>
          <p:cNvSpPr>
            <a:spLocks noGrp="1"/>
          </p:cNvSpPr>
          <p:nvPr>
            <p:ph idx="1"/>
          </p:nvPr>
        </p:nvSpPr>
        <p:spPr>
          <a:xfrm>
            <a:off x="457200" y="857232"/>
            <a:ext cx="8229600" cy="5500726"/>
          </a:xfrm>
        </p:spPr>
        <p:txBody>
          <a:bodyPr>
            <a:normAutofit fontScale="25000" lnSpcReduction="20000"/>
          </a:bodyPr>
          <a:lstStyle/>
          <a:p>
            <a:pPr>
              <a:buNone/>
            </a:pPr>
            <a:endParaRPr lang="ru-RU" sz="6400" dirty="0">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 Приближается </a:t>
            </a:r>
            <a:r>
              <a:rPr lang="ru-RU" sz="6400" dirty="0">
                <a:latin typeface="Times New Roman" pitchFamily="18" charset="0"/>
                <a:cs typeface="Times New Roman" pitchFamily="18" charset="0"/>
              </a:rPr>
              <a:t>самый светлый праздник Пасха. Дети очень любят его, но, возможно не до конца понимают. Что рассказать  детям о Пасхе?  </a:t>
            </a:r>
          </a:p>
          <a:p>
            <a:pPr>
              <a:buNone/>
            </a:pPr>
            <a:r>
              <a:rPr lang="ru-RU" sz="6400" dirty="0">
                <a:latin typeface="Times New Roman" pitchFamily="18" charset="0"/>
                <a:cs typeface="Times New Roman" pitchFamily="18" charset="0"/>
              </a:rPr>
              <a:t>В христианском календаре самый главный праздник – Пасха. Вообще Пасха – очень древний праздник, но для христиан он приобрел особое значение. Сын Божий Иисус был распят на кресте за грехи людские. Но на третий день после смерти он воскрес! Поэтому мы знаем, что наша душа бессмертна. А случилось это именно на Пасху. С тех пор мы каждый год празднуем Светлое Воскресенье! Кстати, седьмой день недели был назван «Воскресеньем» именно поэтому. </a:t>
            </a:r>
          </a:p>
          <a:p>
            <a:pPr>
              <a:buNone/>
            </a:pPr>
            <a:r>
              <a:rPr lang="ru-RU" sz="6400" dirty="0">
                <a:latin typeface="Times New Roman" pitchFamily="18" charset="0"/>
                <a:cs typeface="Times New Roman" pitchFamily="18" charset="0"/>
              </a:rPr>
              <a:t>В пасхальное воскресенье люди посещают церковь, где батюшка освящает куличи, яйца. Лишь после церкви семья собирается за богатым праздничным столом, угощаются пасхальными </a:t>
            </a:r>
            <a:r>
              <a:rPr lang="ru-RU" sz="6400" dirty="0" smtClean="0">
                <a:latin typeface="Times New Roman" pitchFamily="18" charset="0"/>
                <a:cs typeface="Times New Roman" pitchFamily="18" charset="0"/>
              </a:rPr>
              <a:t>куличами , </a:t>
            </a:r>
            <a:r>
              <a:rPr lang="ru-RU" sz="6400" dirty="0">
                <a:latin typeface="Times New Roman" pitchFamily="18" charset="0"/>
                <a:cs typeface="Times New Roman" pitchFamily="18" charset="0"/>
              </a:rPr>
              <a:t>а дети играют с крашеными яичками. Все поздравляют друг друга, целуют, говорят: «Христос воскрес» и слышат в ответ: «Воистину воскрес!».</a:t>
            </a:r>
          </a:p>
          <a:p>
            <a:pPr>
              <a:buNone/>
            </a:pPr>
            <a:r>
              <a:rPr lang="ru-RU" sz="6400" dirty="0">
                <a:latin typeface="Times New Roman" pitchFamily="18" charset="0"/>
                <a:cs typeface="Times New Roman" pitchFamily="18" charset="0"/>
              </a:rPr>
              <a:t> А традиция пошла вот откуда: на Пасху к римскому императору Тиберию пришла Мария Магдалина с благой вестью: « Христос воскрес!»- сообщила она и преподнесла в дар императору куриное яйцо.</a:t>
            </a:r>
          </a:p>
          <a:p>
            <a:pPr>
              <a:buNone/>
            </a:pPr>
            <a:r>
              <a:rPr lang="ru-RU" sz="6400" dirty="0">
                <a:latin typeface="Times New Roman" pitchFamily="18" charset="0"/>
                <a:cs typeface="Times New Roman" pitchFamily="18" charset="0"/>
              </a:rPr>
              <a:t>Император рассмеялся и сказал, что скорее яйцо станет красным, чем он поверит в это. И на глазах у изумленной публики белое яйцо в руках Марии Магдалины стало красным! Когда Тиберий это увидел, он был поражен и ответил: «Воистину воскрес!».</a:t>
            </a:r>
          </a:p>
          <a:p>
            <a:pPr>
              <a:buNone/>
            </a:pPr>
            <a:r>
              <a:rPr lang="ru-RU" sz="6400" dirty="0">
                <a:latin typeface="Times New Roman" pitchFamily="18" charset="0"/>
                <a:cs typeface="Times New Roman" pitchFamily="18" charset="0"/>
              </a:rPr>
              <a:t>С тех самых пор возникла традиция красить яйца </a:t>
            </a:r>
            <a:r>
              <a:rPr lang="ru-RU" sz="6400" dirty="0" smtClean="0">
                <a:latin typeface="Times New Roman" pitchFamily="18" charset="0"/>
                <a:cs typeface="Times New Roman" pitchFamily="18" charset="0"/>
              </a:rPr>
              <a:t>и </a:t>
            </a:r>
            <a:r>
              <a:rPr lang="ru-RU" sz="6400" dirty="0">
                <a:latin typeface="Times New Roman" pitchFamily="18" charset="0"/>
                <a:cs typeface="Times New Roman" pitchFamily="18" charset="0"/>
              </a:rPr>
              <a:t>приветствовать друг друга</a:t>
            </a:r>
            <a:r>
              <a:rPr lang="ru-RU" sz="6400" dirty="0" smtClean="0">
                <a:latin typeface="Times New Roman" pitchFamily="18" charset="0"/>
                <a:cs typeface="Times New Roman" pitchFamily="18" charset="0"/>
              </a:rPr>
              <a:t>. </a:t>
            </a:r>
          </a:p>
          <a:p>
            <a:pPr>
              <a:buNone/>
            </a:pPr>
            <a:r>
              <a:rPr lang="ru-RU" sz="6400" dirty="0" smtClean="0">
                <a:latin typeface="Times New Roman" pitchFamily="18" charset="0"/>
                <a:cs typeface="Times New Roman" pitchFamily="18" charset="0"/>
              </a:rPr>
              <a:t>Красное </a:t>
            </a:r>
            <a:r>
              <a:rPr lang="ru-RU" sz="6400" dirty="0">
                <a:latin typeface="Times New Roman" pitchFamily="18" charset="0"/>
                <a:cs typeface="Times New Roman" pitchFamily="18" charset="0"/>
              </a:rPr>
              <a:t>яйцо — символ Воскресения, символ Пасхи. </a:t>
            </a:r>
            <a:r>
              <a:rPr lang="ru-RU" sz="6400" dirty="0">
                <a:latin typeface="Times New Roman" pitchFamily="18" charset="0"/>
                <a:cs typeface="Times New Roman" pitchFamily="18" charset="0"/>
              </a:rPr>
              <a:t>Как из яйца возникает новая жизнь, так и мир заново родился через Воскресение Христово. Красный цвет знаменует радость Воскресения, возрождения рода человеческого, но это и цвет пролитой на кресте Крови Христовой, которой искуплены грехи мира. </a:t>
            </a:r>
          </a:p>
          <a:p>
            <a:pPr>
              <a:buNone/>
            </a:pPr>
            <a:r>
              <a:rPr lang="ru-RU" sz="6400" dirty="0" smtClean="0">
                <a:latin typeface="Times New Roman" pitchFamily="18" charset="0"/>
                <a:cs typeface="Times New Roman" pitchFamily="18" charset="0"/>
              </a:rPr>
              <a:t>Мы сегодня сделаем пасхальный сувенир, который тоже может быть замечательным подаркам, тем более если он сделан вместе с ребёнком.</a:t>
            </a:r>
            <a:endParaRPr lang="ru-RU" sz="6400" dirty="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 calcmode="lin" valueType="num">
                                      <p:cBhvr additive="base">
                                        <p:cTn id="10"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1" dur="2000" fill="hold"/>
                                        <p:tgtEl>
                                          <p:spTgt spid="6">
                                            <p:txEl>
                                              <p:pRg st="1" end="1"/>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additive="base">
                                        <p:cTn id="14"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6">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additive="base">
                                        <p:cTn id="18"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6">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calcmode="lin" valueType="num">
                                      <p:cBhvr additive="base">
                                        <p:cTn id="22"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 calcmode="lin" valueType="num">
                                      <p:cBhvr additive="base">
                                        <p:cTn id="26"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6">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 calcmode="lin" valueType="num">
                                      <p:cBhvr additive="base">
                                        <p:cTn id="30"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6">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 calcmode="lin" valueType="num">
                                      <p:cBhvr additive="base">
                                        <p:cTn id="34"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6">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 calcmode="lin" valueType="num">
                                      <p:cBhvr additive="base">
                                        <p:cTn id="38" dur="2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Необходимые материалы</a:t>
            </a:r>
            <a:endParaRPr lang="ru-RU" dirty="0"/>
          </a:p>
        </p:txBody>
      </p:sp>
      <p:pic>
        <p:nvPicPr>
          <p:cNvPr id="2049" name="Picture 1"/>
          <p:cNvPicPr>
            <a:picLocks noGrp="1" noChangeAspect="1" noChangeArrowheads="1"/>
          </p:cNvPicPr>
          <p:nvPr>
            <p:ph sz="half" idx="1"/>
          </p:nvPr>
        </p:nvPicPr>
        <p:blipFill>
          <a:blip r:embed="rId2"/>
          <a:srcRect/>
          <a:stretch>
            <a:fillRect/>
          </a:stretch>
        </p:blipFill>
        <p:spPr bwMode="auto">
          <a:xfrm>
            <a:off x="857224" y="1600200"/>
            <a:ext cx="3008383" cy="4525963"/>
          </a:xfrm>
          <a:prstGeom prst="rect">
            <a:avLst/>
          </a:prstGeom>
          <a:noFill/>
          <a:ln w="9525">
            <a:noFill/>
            <a:miter lim="800000"/>
            <a:headEnd/>
            <a:tailEnd/>
          </a:ln>
          <a:effectLst/>
        </p:spPr>
      </p:pic>
      <p:sp>
        <p:nvSpPr>
          <p:cNvPr id="4" name="Содержимое 3"/>
          <p:cNvSpPr>
            <a:spLocks noGrp="1"/>
          </p:cNvSpPr>
          <p:nvPr>
            <p:ph sz="half" idx="2"/>
          </p:nvPr>
        </p:nvSpPr>
        <p:spPr/>
        <p:txBody>
          <a:bodyPr>
            <a:normAutofit/>
          </a:bodyPr>
          <a:lstStyle/>
          <a:p>
            <a:r>
              <a:rPr lang="ru-RU" sz="2400" dirty="0">
                <a:latin typeface="Times New Roman" pitchFamily="18" charset="0"/>
                <a:cs typeface="Times New Roman" pitchFamily="18" charset="0"/>
              </a:rPr>
              <a:t>к</a:t>
            </a:r>
            <a:r>
              <a:rPr lang="ru-RU" sz="2400" dirty="0" smtClean="0">
                <a:latin typeface="Times New Roman" pitchFamily="18" charset="0"/>
                <a:cs typeface="Times New Roman" pitchFamily="18" charset="0"/>
              </a:rPr>
              <a:t>артон</a:t>
            </a:r>
          </a:p>
          <a:p>
            <a:r>
              <a:rPr lang="ru-RU" sz="2400" dirty="0">
                <a:latin typeface="Times New Roman" pitchFamily="18" charset="0"/>
                <a:cs typeface="Times New Roman" pitchFamily="18" charset="0"/>
              </a:rPr>
              <a:t>к</a:t>
            </a:r>
            <a:r>
              <a:rPr lang="ru-RU" sz="2400" dirty="0" smtClean="0">
                <a:latin typeface="Times New Roman" pitchFamily="18" charset="0"/>
                <a:cs typeface="Times New Roman" pitchFamily="18" charset="0"/>
              </a:rPr>
              <a:t>усочек ткани</a:t>
            </a:r>
          </a:p>
          <a:p>
            <a:r>
              <a:rPr lang="ru-RU" sz="2400" dirty="0">
                <a:latin typeface="Times New Roman" pitchFamily="18" charset="0"/>
                <a:cs typeface="Times New Roman" pitchFamily="18" charset="0"/>
              </a:rPr>
              <a:t>к</a:t>
            </a:r>
            <a:r>
              <a:rPr lang="ru-RU" sz="2400" dirty="0" smtClean="0">
                <a:latin typeface="Times New Roman" pitchFamily="18" charset="0"/>
                <a:cs typeface="Times New Roman" pitchFamily="18" charset="0"/>
              </a:rPr>
              <a:t>ружево, тесьма</a:t>
            </a:r>
          </a:p>
          <a:p>
            <a:r>
              <a:rPr lang="ru-RU" sz="2400" dirty="0">
                <a:latin typeface="Times New Roman" pitchFamily="18" charset="0"/>
                <a:cs typeface="Times New Roman" pitchFamily="18" charset="0"/>
              </a:rPr>
              <a:t>ц</a:t>
            </a:r>
            <a:r>
              <a:rPr lang="ru-RU" sz="2400" dirty="0" smtClean="0">
                <a:latin typeface="Times New Roman" pitchFamily="18" charset="0"/>
                <a:cs typeface="Times New Roman" pitchFamily="18" charset="0"/>
              </a:rPr>
              <a:t>веточки, </a:t>
            </a:r>
            <a:r>
              <a:rPr lang="ru-RU" sz="2400" dirty="0" err="1" smtClean="0">
                <a:latin typeface="Times New Roman" pitchFamily="18" charset="0"/>
                <a:cs typeface="Times New Roman" pitchFamily="18" charset="0"/>
              </a:rPr>
              <a:t>пайетки</a:t>
            </a:r>
            <a:r>
              <a:rPr lang="ru-RU" sz="2400" dirty="0" smtClean="0">
                <a:latin typeface="Times New Roman" pitchFamily="18" charset="0"/>
                <a:cs typeface="Times New Roman" pitchFamily="18" charset="0"/>
              </a:rPr>
              <a:t>, ленты (всё, что найдётся для украшения яйца)</a:t>
            </a:r>
          </a:p>
          <a:p>
            <a:r>
              <a:rPr lang="ru-RU" sz="2400" dirty="0">
                <a:latin typeface="Times New Roman" pitchFamily="18" charset="0"/>
                <a:cs typeface="Times New Roman" pitchFamily="18" charset="0"/>
              </a:rPr>
              <a:t>н</a:t>
            </a:r>
            <a:r>
              <a:rPr lang="ru-RU" sz="2400" dirty="0" smtClean="0">
                <a:latin typeface="Times New Roman" pitchFamily="18" charset="0"/>
                <a:cs typeface="Times New Roman" pitchFamily="18" charset="0"/>
              </a:rPr>
              <a:t>ожницы</a:t>
            </a:r>
          </a:p>
          <a:p>
            <a:r>
              <a:rPr lang="ru-RU" sz="2400" dirty="0" smtClean="0">
                <a:latin typeface="Times New Roman" pitchFamily="18" charset="0"/>
                <a:cs typeface="Times New Roman" pitchFamily="18" charset="0"/>
              </a:rPr>
              <a:t>к</a:t>
            </a:r>
            <a:r>
              <a:rPr lang="ru-RU" sz="2400" dirty="0" smtClean="0">
                <a:latin typeface="Times New Roman" pitchFamily="18" charset="0"/>
                <a:cs typeface="Times New Roman" pitchFamily="18" charset="0"/>
              </a:rPr>
              <a:t>лей «Момент» или «Титан»</a:t>
            </a:r>
          </a:p>
          <a:p>
            <a:r>
              <a:rPr lang="ru-RU" sz="2400" dirty="0" smtClean="0">
                <a:latin typeface="Times New Roman" pitchFamily="18" charset="0"/>
                <a:cs typeface="Times New Roman" pitchFamily="18" charset="0"/>
              </a:rPr>
              <a:t>м</a:t>
            </a:r>
            <a:r>
              <a:rPr lang="ru-RU" sz="2400" dirty="0" smtClean="0">
                <a:latin typeface="Times New Roman" pitchFamily="18" charset="0"/>
                <a:cs typeface="Times New Roman" pitchFamily="18" charset="0"/>
              </a:rPr>
              <a:t>агнит</a:t>
            </a:r>
          </a:p>
          <a:p>
            <a:r>
              <a:rPr lang="ru-RU" sz="2400" dirty="0" smtClean="0">
                <a:latin typeface="Times New Roman" pitchFamily="18" charset="0"/>
                <a:cs typeface="Times New Roman" pitchFamily="18" charset="0"/>
              </a:rPr>
              <a:t>к</a:t>
            </a:r>
            <a:r>
              <a:rPr lang="ru-RU" sz="2400" dirty="0" smtClean="0">
                <a:latin typeface="Times New Roman" pitchFamily="18" charset="0"/>
                <a:cs typeface="Times New Roman" pitchFamily="18" charset="0"/>
              </a:rPr>
              <a:t>арандаш</a:t>
            </a:r>
          </a:p>
          <a:p>
            <a:r>
              <a:rPr lang="ru-RU" sz="2400" dirty="0" smtClean="0">
                <a:latin typeface="Times New Roman" pitchFamily="18" charset="0"/>
                <a:cs typeface="Times New Roman" pitchFamily="18" charset="0"/>
              </a:rPr>
              <a:t>и</a:t>
            </a:r>
            <a:r>
              <a:rPr lang="ru-RU" sz="2400" dirty="0" smtClean="0">
                <a:latin typeface="Times New Roman" pitchFamily="18" charset="0"/>
                <a:cs typeface="Times New Roman" pitchFamily="18" charset="0"/>
              </a:rPr>
              <a:t>голка, нитки</a:t>
            </a:r>
          </a:p>
          <a:p>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par>
                                <p:cTn id="8" presetID="8" presetClass="emph" presetSubtype="0" fill="hold" nodeType="withEffect">
                                  <p:stCondLst>
                                    <p:cond delay="0"/>
                                  </p:stCondLst>
                                  <p:childTnLst>
                                    <p:animRot by="21600000">
                                      <p:cBhvr>
                                        <p:cTn id="9" dur="2000" fill="hold"/>
                                        <p:tgtEl>
                                          <p:spTgt spid="2049"/>
                                        </p:tgtEl>
                                        <p:attrNameLst>
                                          <p:attrName>r</p:attrName>
                                        </p:attrNameLst>
                                      </p:cBhvr>
                                    </p:animRot>
                                  </p:childTnLst>
                                </p:cTn>
                              </p:par>
                              <p:par>
                                <p:cTn id="10" presetID="2" presetClass="entr" presetSubtype="4"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4">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4">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 calcmode="lin" valueType="num">
                                      <p:cBhvr additive="base">
                                        <p:cTn id="40"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4">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 calcmode="lin" valueType="num">
                                      <p:cBhvr additive="base">
                                        <p:cTn id="44"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Порядок работы</a:t>
            </a:r>
            <a:endParaRPr lang="ru-RU" dirty="0"/>
          </a:p>
        </p:txBody>
      </p:sp>
      <p:pic>
        <p:nvPicPr>
          <p:cNvPr id="1025" name="Picture 1"/>
          <p:cNvPicPr>
            <a:picLocks noGrp="1" noChangeAspect="1" noChangeArrowheads="1"/>
          </p:cNvPicPr>
          <p:nvPr>
            <p:ph sz="half" idx="1"/>
          </p:nvPr>
        </p:nvPicPr>
        <p:blipFill>
          <a:blip r:embed="rId2"/>
          <a:srcRect/>
          <a:stretch>
            <a:fillRect/>
          </a:stretch>
        </p:blipFill>
        <p:spPr bwMode="auto">
          <a:xfrm>
            <a:off x="785786" y="1729581"/>
            <a:ext cx="3043264" cy="4267200"/>
          </a:xfrm>
          <a:prstGeom prst="rect">
            <a:avLst/>
          </a:prstGeom>
          <a:noFill/>
          <a:ln w="9525">
            <a:noFill/>
            <a:miter lim="800000"/>
            <a:headEnd/>
            <a:tailEnd/>
          </a:ln>
          <a:effectLst/>
        </p:spPr>
      </p:pic>
      <p:sp>
        <p:nvSpPr>
          <p:cNvPr id="4" name="Содержимое 3"/>
          <p:cNvSpPr>
            <a:spLocks noGrp="1"/>
          </p:cNvSpPr>
          <p:nvPr>
            <p:ph sz="half" idx="2"/>
          </p:nvPr>
        </p:nvSpPr>
        <p:spPr/>
        <p:txBody>
          <a:bodyPr/>
          <a:lstStyle/>
          <a:p>
            <a:endParaRPr lang="ru-RU" dirty="0" smtClean="0"/>
          </a:p>
          <a:p>
            <a:endParaRPr lang="ru-RU" dirty="0"/>
          </a:p>
          <a:p>
            <a:pPr>
              <a:buNone/>
            </a:pPr>
            <a:r>
              <a:rPr lang="ru-RU" dirty="0" smtClean="0"/>
              <a:t>    На картоне нарисовать форму яйца и вырезать две детали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blinds(horizontal)">
                                      <p:cBhvr>
                                        <p:cTn id="11" dur="2000"/>
                                        <p:tgtEl>
                                          <p:spTgt spid="1025"/>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Следующий этап</a:t>
            </a:r>
            <a:endParaRPr lang="ru-RU" dirty="0">
              <a:latin typeface="Times New Roman" pitchFamily="18" charset="0"/>
              <a:cs typeface="Times New Roman" pitchFamily="18" charset="0"/>
            </a:endParaRPr>
          </a:p>
        </p:txBody>
      </p:sp>
      <p:pic>
        <p:nvPicPr>
          <p:cNvPr id="17410" name="Picture 2"/>
          <p:cNvPicPr>
            <a:picLocks noGrp="1" noChangeAspect="1" noChangeArrowheads="1"/>
          </p:cNvPicPr>
          <p:nvPr>
            <p:ph sz="half" idx="1"/>
          </p:nvPr>
        </p:nvPicPr>
        <p:blipFill>
          <a:blip r:embed="rId2"/>
          <a:srcRect/>
          <a:stretch>
            <a:fillRect/>
          </a:stretch>
        </p:blipFill>
        <p:spPr bwMode="auto">
          <a:xfrm>
            <a:off x="857224" y="1729581"/>
            <a:ext cx="2928963" cy="4267200"/>
          </a:xfrm>
          <a:prstGeom prst="rect">
            <a:avLst/>
          </a:prstGeom>
          <a:noFill/>
          <a:ln w="9525">
            <a:noFill/>
            <a:miter lim="800000"/>
            <a:headEnd/>
            <a:tailEnd/>
          </a:ln>
          <a:effectLst/>
        </p:spPr>
      </p:pic>
      <p:sp>
        <p:nvSpPr>
          <p:cNvPr id="4" name="Содержимое 3"/>
          <p:cNvSpPr>
            <a:spLocks noGrp="1"/>
          </p:cNvSpPr>
          <p:nvPr>
            <p:ph sz="half" idx="2"/>
          </p:nvPr>
        </p:nvSpPr>
        <p:spPr/>
        <p:txBody>
          <a:bodyPr/>
          <a:lstStyle/>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На изнаночной стороне ткани обвести карандашом картонную заготовку, отступив от картона на 1-1,5 см </a:t>
            </a:r>
          </a:p>
          <a:p>
            <a:r>
              <a:rPr lang="ru-RU" dirty="0" smtClean="0">
                <a:latin typeface="Times New Roman" pitchFamily="18" charset="0"/>
                <a:cs typeface="Times New Roman" pitchFamily="18" charset="0"/>
              </a:rPr>
              <a:t>Вырезать ткань</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box(in)">
                                      <p:cBhvr>
                                        <p:cTn id="11" dur="2000"/>
                                        <p:tgtEl>
                                          <p:spTgt spid="17410"/>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
                                            <p:txEl>
                                              <p:pRg st="1" end="1"/>
                                            </p:txEl>
                                          </p:spTgt>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614346"/>
          </a:xfrm>
        </p:spPr>
        <p:txBody>
          <a:bodyPr>
            <a:noAutofit/>
          </a:bodyPr>
          <a:lstStyle/>
          <a:p>
            <a:pPr algn="ctr"/>
            <a:r>
              <a:rPr lang="ru-RU" sz="1800" dirty="0" smtClean="0">
                <a:latin typeface="Times New Roman" pitchFamily="18" charset="0"/>
                <a:cs typeface="Times New Roman" pitchFamily="18" charset="0"/>
              </a:rPr>
              <a:t>Положить картон на ткань, сделать надрезы на ткани на расстоянии 1 – 1,5 см немного не доходя до картона. Приклеить ткань к картону по всему контуру, немного натягивая ткань так, чтобы на лицевой стороне она была ровной.</a:t>
            </a:r>
            <a:endParaRPr lang="ru-RU" sz="1800" dirty="0">
              <a:latin typeface="Times New Roman" pitchFamily="18" charset="0"/>
              <a:cs typeface="Times New Roman" pitchFamily="18" charset="0"/>
            </a:endParaRPr>
          </a:p>
        </p:txBody>
      </p:sp>
      <p:pic>
        <p:nvPicPr>
          <p:cNvPr id="18435" name="Picture 3" descr="C:\Users\Светлана\Desktop\фото послед\DSC_0008.JPG"/>
          <p:cNvPicPr>
            <a:picLocks noGrp="1" noChangeAspect="1" noChangeArrowheads="1"/>
          </p:cNvPicPr>
          <p:nvPr>
            <p:ph sz="half" idx="1"/>
          </p:nvPr>
        </p:nvPicPr>
        <p:blipFill>
          <a:blip r:embed="rId2" cstate="print"/>
          <a:srcRect/>
          <a:stretch>
            <a:fillRect/>
          </a:stretch>
        </p:blipFill>
        <p:spPr bwMode="auto">
          <a:xfrm>
            <a:off x="785786" y="1785926"/>
            <a:ext cx="3143272" cy="4340237"/>
          </a:xfrm>
          <a:prstGeom prst="rect">
            <a:avLst/>
          </a:prstGeom>
          <a:noFill/>
        </p:spPr>
      </p:pic>
      <p:pic>
        <p:nvPicPr>
          <p:cNvPr id="18436" name="Picture 4"/>
          <p:cNvPicPr>
            <a:picLocks noGrp="1" noChangeAspect="1" noChangeArrowheads="1"/>
          </p:cNvPicPr>
          <p:nvPr>
            <p:ph sz="half" idx="2"/>
          </p:nvPr>
        </p:nvPicPr>
        <p:blipFill>
          <a:blip r:embed="rId3"/>
          <a:srcRect/>
          <a:stretch>
            <a:fillRect/>
          </a:stretch>
        </p:blipFill>
        <p:spPr bwMode="auto">
          <a:xfrm>
            <a:off x="5072066" y="1785926"/>
            <a:ext cx="3143272" cy="42862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8435"/>
                                        </p:tgtEl>
                                        <p:attrNameLst>
                                          <p:attrName>style.visibility</p:attrName>
                                        </p:attrNameLst>
                                      </p:cBhvr>
                                      <p:to>
                                        <p:strVal val="visible"/>
                                      </p:to>
                                    </p:set>
                                    <p:anim calcmode="lin" valueType="num">
                                      <p:cBhvr additive="base">
                                        <p:cTn id="9" dur="2000" fill="hold"/>
                                        <p:tgtEl>
                                          <p:spTgt spid="18435"/>
                                        </p:tgtEl>
                                        <p:attrNameLst>
                                          <p:attrName>ppt_x</p:attrName>
                                        </p:attrNameLst>
                                      </p:cBhvr>
                                      <p:tavLst>
                                        <p:tav tm="0">
                                          <p:val>
                                            <p:strVal val="0-#ppt_w/2"/>
                                          </p:val>
                                        </p:tav>
                                        <p:tav tm="100000">
                                          <p:val>
                                            <p:strVal val="#ppt_x"/>
                                          </p:val>
                                        </p:tav>
                                      </p:tavLst>
                                    </p:anim>
                                    <p:anim calcmode="lin" valueType="num">
                                      <p:cBhvr additive="base">
                                        <p:cTn id="10" dur="2000" fill="hold"/>
                                        <p:tgtEl>
                                          <p:spTgt spid="18435"/>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2000" fill="hold"/>
                                        <p:tgtEl>
                                          <p:spTgt spid="18436"/>
                                        </p:tgtEl>
                                        <p:attrNameLst>
                                          <p:attrName>ppt_x</p:attrName>
                                        </p:attrNameLst>
                                      </p:cBhvr>
                                      <p:tavLst>
                                        <p:tav tm="0">
                                          <p:val>
                                            <p:strVal val="1+#ppt_w/2"/>
                                          </p:val>
                                        </p:tav>
                                        <p:tav tm="100000">
                                          <p:val>
                                            <p:strVal val="#ppt_x"/>
                                          </p:val>
                                        </p:tav>
                                      </p:tavLst>
                                    </p:anim>
                                    <p:anim calcmode="lin" valueType="num">
                                      <p:cBhvr additive="base">
                                        <p:cTn id="14" dur="20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57166"/>
            <a:ext cx="8686800" cy="714380"/>
          </a:xfrm>
        </p:spPr>
        <p:txBody>
          <a:bodyPr>
            <a:normAutofit fontScale="90000"/>
          </a:bodyPr>
          <a:lstStyle/>
          <a:p>
            <a:pPr algn="ctr"/>
            <a:r>
              <a:rPr lang="ru-RU" sz="2000" dirty="0" smtClean="0">
                <a:latin typeface="Times New Roman" pitchFamily="18" charset="0"/>
                <a:cs typeface="Times New Roman" pitchFamily="18" charset="0"/>
              </a:rPr>
              <a:t>Измерить длину яйца по контуру и добавить ещё половину. Это длина кружева. Собрать кружево на иголку с ниткой.</a:t>
            </a:r>
            <a:endParaRPr lang="ru-RU" sz="2000" dirty="0">
              <a:latin typeface="Times New Roman" pitchFamily="18" charset="0"/>
              <a:cs typeface="Times New Roman" pitchFamily="18" charset="0"/>
            </a:endParaRPr>
          </a:p>
        </p:txBody>
      </p:sp>
      <p:pic>
        <p:nvPicPr>
          <p:cNvPr id="19458" name="Picture 2"/>
          <p:cNvPicPr>
            <a:picLocks noGrp="1" noChangeAspect="1" noChangeArrowheads="1"/>
          </p:cNvPicPr>
          <p:nvPr>
            <p:ph sz="half" idx="1"/>
          </p:nvPr>
        </p:nvPicPr>
        <p:blipFill>
          <a:blip r:embed="rId2"/>
          <a:srcRect/>
          <a:stretch>
            <a:fillRect/>
          </a:stretch>
        </p:blipFill>
        <p:spPr bwMode="auto">
          <a:xfrm>
            <a:off x="714348" y="1729581"/>
            <a:ext cx="3186139" cy="4267200"/>
          </a:xfrm>
          <a:prstGeom prst="rect">
            <a:avLst/>
          </a:prstGeom>
          <a:noFill/>
          <a:ln w="9525">
            <a:noFill/>
            <a:miter lim="800000"/>
            <a:headEnd/>
            <a:tailEnd/>
          </a:ln>
          <a:effectLst/>
        </p:spPr>
      </p:pic>
      <p:pic>
        <p:nvPicPr>
          <p:cNvPr id="19459" name="Picture 3"/>
          <p:cNvPicPr>
            <a:picLocks noGrp="1" noChangeAspect="1" noChangeArrowheads="1"/>
          </p:cNvPicPr>
          <p:nvPr>
            <p:ph sz="half" idx="2"/>
          </p:nvPr>
        </p:nvPicPr>
        <p:blipFill>
          <a:blip r:embed="rId3"/>
          <a:stretch>
            <a:fillRect/>
          </a:stretch>
        </p:blipFill>
        <p:spPr bwMode="auto">
          <a:xfrm>
            <a:off x="5500694" y="1785926"/>
            <a:ext cx="2781300" cy="426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1" presetClass="entr" presetSubtype="4" fill="hold" nodeType="with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wheel(4)">
                                      <p:cBhvr>
                                        <p:cTn id="11" dur="2000"/>
                                        <p:tgtEl>
                                          <p:spTgt spid="19458"/>
                                        </p:tgtEl>
                                      </p:cBhvr>
                                    </p:animEffect>
                                  </p:childTnLst>
                                </p:cTn>
                              </p:par>
                            </p:childTnLst>
                          </p:cTn>
                        </p:par>
                        <p:par>
                          <p:cTn id="12" fill="hold">
                            <p:stCondLst>
                              <p:cond delay="2000"/>
                            </p:stCondLst>
                            <p:childTnLst>
                              <p:par>
                                <p:cTn id="13" presetID="21" presetClass="entr" presetSubtype="4" fill="hold" nodeType="afterEffect">
                                  <p:stCondLst>
                                    <p:cond delay="0"/>
                                  </p:stCondLst>
                                  <p:childTnLst>
                                    <p:set>
                                      <p:cBhvr>
                                        <p:cTn id="14" dur="1" fill="hold">
                                          <p:stCondLst>
                                            <p:cond delay="0"/>
                                          </p:stCondLst>
                                        </p:cTn>
                                        <p:tgtEl>
                                          <p:spTgt spid="19459"/>
                                        </p:tgtEl>
                                        <p:attrNameLst>
                                          <p:attrName>style.visibility</p:attrName>
                                        </p:attrNameLst>
                                      </p:cBhvr>
                                      <p:to>
                                        <p:strVal val="visible"/>
                                      </p:to>
                                    </p:set>
                                    <p:animEffect transition="in" filter="wheel(4)">
                                      <p:cBhvr>
                                        <p:cTn id="15"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857256"/>
          </a:xfrm>
        </p:spPr>
        <p:txBody>
          <a:bodyPr>
            <a:normAutofit fontScale="90000"/>
          </a:bodyPr>
          <a:lstStyle/>
          <a:p>
            <a:pPr algn="ctr"/>
            <a:r>
              <a:rPr lang="ru-RU" sz="2000" dirty="0" smtClean="0">
                <a:latin typeface="Times New Roman" pitchFamily="18" charset="0"/>
                <a:cs typeface="Times New Roman" pitchFamily="18" charset="0"/>
              </a:rPr>
              <a:t>Кружево равномерно распределить по контуру яйца и приклеить на изнанке так, чтобы на лицевой части кружево было хорошо видно.</a:t>
            </a:r>
            <a:endParaRPr lang="ru-RU" sz="2000" dirty="0">
              <a:latin typeface="Times New Roman" pitchFamily="18" charset="0"/>
              <a:cs typeface="Times New Roman" pitchFamily="18" charset="0"/>
            </a:endParaRPr>
          </a:p>
        </p:txBody>
      </p:sp>
      <p:pic>
        <p:nvPicPr>
          <p:cNvPr id="20482" name="Picture 2"/>
          <p:cNvPicPr>
            <a:picLocks noGrp="1" noChangeAspect="1" noChangeArrowheads="1"/>
          </p:cNvPicPr>
          <p:nvPr>
            <p:ph sz="half" idx="1"/>
          </p:nvPr>
        </p:nvPicPr>
        <p:blipFill>
          <a:blip r:embed="rId2"/>
          <a:srcRect/>
          <a:stretch>
            <a:fillRect/>
          </a:stretch>
        </p:blipFill>
        <p:spPr bwMode="auto">
          <a:xfrm>
            <a:off x="857225" y="1729581"/>
            <a:ext cx="3033738" cy="4267200"/>
          </a:xfrm>
          <a:prstGeom prst="rect">
            <a:avLst/>
          </a:prstGeom>
          <a:noFill/>
          <a:ln w="9525">
            <a:noFill/>
            <a:miter lim="800000"/>
            <a:headEnd/>
            <a:tailEnd/>
          </a:ln>
          <a:effectLst/>
        </p:spPr>
      </p:pic>
      <p:pic>
        <p:nvPicPr>
          <p:cNvPr id="20484" name="Picture 4"/>
          <p:cNvPicPr>
            <a:picLocks noGrp="1" noChangeAspect="1" noChangeArrowheads="1"/>
          </p:cNvPicPr>
          <p:nvPr>
            <p:ph sz="half" idx="2"/>
          </p:nvPr>
        </p:nvPicPr>
        <p:blipFill>
          <a:blip r:embed="rId3"/>
          <a:stretch>
            <a:fillRect/>
          </a:stretch>
        </p:blipFill>
        <p:spPr bwMode="auto">
          <a:xfrm>
            <a:off x="5143504" y="1785926"/>
            <a:ext cx="3200400" cy="4143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wipe(right)">
                                      <p:cBhvr>
                                        <p:cTn id="11" dur="2000"/>
                                        <p:tgtEl>
                                          <p:spTgt spid="20482"/>
                                        </p:tgtEl>
                                      </p:cBhvr>
                                    </p:animEffect>
                                  </p:childTnLst>
                                </p:cTn>
                              </p:par>
                              <p:par>
                                <p:cTn id="12" presetID="22" presetClass="entr" presetSubtype="2" fill="hold" nodeType="with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wipe(right)">
                                      <p:cBhvr>
                                        <p:cTn id="14"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857256"/>
          </a:xfrm>
        </p:spPr>
        <p:txBody>
          <a:bodyPr>
            <a:normAutofit/>
          </a:bodyPr>
          <a:lstStyle/>
          <a:p>
            <a:pPr algn="ctr"/>
            <a:r>
              <a:rPr lang="ru-RU" sz="2000" dirty="0" smtClean="0">
                <a:latin typeface="Times New Roman" pitchFamily="18" charset="0"/>
                <a:cs typeface="Times New Roman" pitchFamily="18" charset="0"/>
              </a:rPr>
              <a:t>На изнанке приклеить вторую деталь из картона, закрыв остатки ткани и кружева.</a:t>
            </a:r>
            <a:endParaRPr lang="ru-RU" sz="2000" dirty="0">
              <a:latin typeface="Times New Roman" pitchFamily="18" charset="0"/>
              <a:cs typeface="Times New Roman" pitchFamily="18" charset="0"/>
            </a:endParaRPr>
          </a:p>
        </p:txBody>
      </p:sp>
      <p:pic>
        <p:nvPicPr>
          <p:cNvPr id="5" name="Picture 3"/>
          <p:cNvPicPr>
            <a:picLocks noGrp="1" noChangeAspect="1" noChangeArrowheads="1"/>
          </p:cNvPicPr>
          <p:nvPr>
            <p:ph sz="half" idx="1"/>
          </p:nvPr>
        </p:nvPicPr>
        <p:blipFill>
          <a:blip r:embed="rId2"/>
          <a:stretch>
            <a:fillRect/>
          </a:stretch>
        </p:blipFill>
        <p:spPr bwMode="auto">
          <a:xfrm>
            <a:off x="981075" y="1828800"/>
            <a:ext cx="2838450" cy="4267200"/>
          </a:xfrm>
          <a:prstGeom prst="rect">
            <a:avLst/>
          </a:prstGeom>
          <a:noFill/>
          <a:ln w="9525">
            <a:noFill/>
            <a:miter lim="800000"/>
            <a:headEnd/>
            <a:tailEnd/>
          </a:ln>
          <a:effectLst/>
        </p:spPr>
      </p:pic>
      <p:pic>
        <p:nvPicPr>
          <p:cNvPr id="21506" name="Picture 2"/>
          <p:cNvPicPr>
            <a:picLocks noGrp="1" noChangeAspect="1" noChangeArrowheads="1"/>
          </p:cNvPicPr>
          <p:nvPr>
            <p:ph sz="half" idx="2"/>
          </p:nvPr>
        </p:nvPicPr>
        <p:blipFill>
          <a:blip r:embed="rId3"/>
          <a:srcRect/>
          <a:stretch>
            <a:fillRect/>
          </a:stretch>
        </p:blipFill>
        <p:spPr bwMode="auto">
          <a:xfrm>
            <a:off x="5067300" y="1714488"/>
            <a:ext cx="3200400" cy="42862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diamond(in)">
                                      <p:cBhvr>
                                        <p:cTn id="15"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236</TotalTime>
  <Words>282</Words>
  <Application>Microsoft Office PowerPoint</Application>
  <PresentationFormat>Экран (4:3)</PresentationFormat>
  <Paragraphs>50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Пасхальный сувенир</vt:lpstr>
      <vt:lpstr> Светлое Христово Воскресение </vt:lpstr>
      <vt:lpstr>Необходимые материалы</vt:lpstr>
      <vt:lpstr>Порядок работы</vt:lpstr>
      <vt:lpstr>Следующий этап</vt:lpstr>
      <vt:lpstr>Положить картон на ткань, сделать надрезы на ткани на расстоянии 1 – 1,5 см немного не доходя до картона. Приклеить ткань к картону по всему контуру, немного натягивая ткань так, чтобы на лицевой стороне она была ровной.</vt:lpstr>
      <vt:lpstr>Измерить длину яйца по контуру и добавить ещё половину. Это длина кружева. Собрать кружево на иголку с ниткой.</vt:lpstr>
      <vt:lpstr>Кружево равномерно распределить по контуру яйца и приклеить на изнанке так, чтобы на лицевой части кружево было хорошо видно.</vt:lpstr>
      <vt:lpstr>На изнанке приклеить вторую деталь из картона, закрыв остатки ткани и кружева.</vt:lpstr>
      <vt:lpstr>  Оформление лицевой части   </vt:lpstr>
      <vt:lpstr>Оформление изнанки</vt:lpstr>
      <vt:lpstr>Яйцо можно прикрепить на деревянную палочку (шпажку) – приклеить скотчем, тканью, бумагой. </vt:lpstr>
      <vt:lpstr>Пасхальный сувенир готов!</vt:lpstr>
      <vt:lpstr>Выставочные работы детей </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Пасхальный сувенир</dc:title>
  <dc:creator>Светлана</dc:creator>
  <cp:lastModifiedBy>Светлана</cp:lastModifiedBy>
  <cp:revision>20</cp:revision>
  <dcterms:created xsi:type="dcterms:W3CDTF">2020-04-14T06:27:23Z</dcterms:created>
  <dcterms:modified xsi:type="dcterms:W3CDTF">2020-04-14T10:23:59Z</dcterms:modified>
</cp:coreProperties>
</file>