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1" r:id="rId3"/>
    <p:sldId id="297" r:id="rId4"/>
    <p:sldId id="296" r:id="rId5"/>
    <p:sldId id="285" r:id="rId6"/>
    <p:sldId id="299" r:id="rId7"/>
    <p:sldId id="283" r:id="rId8"/>
    <p:sldId id="276" r:id="rId9"/>
    <p:sldId id="300" r:id="rId10"/>
    <p:sldId id="290" r:id="rId11"/>
    <p:sldId id="292" r:id="rId12"/>
    <p:sldId id="301" r:id="rId13"/>
    <p:sldId id="277" r:id="rId14"/>
    <p:sldId id="279" r:id="rId15"/>
    <p:sldId id="280" r:id="rId16"/>
    <p:sldId id="274" r:id="rId17"/>
    <p:sldId id="289" r:id="rId18"/>
    <p:sldId id="270" r:id="rId19"/>
    <p:sldId id="268" r:id="rId20"/>
    <p:sldId id="269" r:id="rId21"/>
    <p:sldId id="302" r:id="rId22"/>
    <p:sldId id="257" r:id="rId23"/>
    <p:sldId id="293" r:id="rId24"/>
    <p:sldId id="261" r:id="rId25"/>
    <p:sldId id="262" r:id="rId26"/>
    <p:sldId id="263" r:id="rId27"/>
    <p:sldId id="273" r:id="rId28"/>
    <p:sldId id="260" r:id="rId29"/>
    <p:sldId id="295" r:id="rId30"/>
    <p:sldId id="271" r:id="rId31"/>
    <p:sldId id="265" r:id="rId32"/>
    <p:sldId id="272" r:id="rId33"/>
    <p:sldId id="287" r:id="rId34"/>
    <p:sldId id="294"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3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3" autoAdjust="0"/>
    <p:restoredTop sz="94660"/>
  </p:normalViewPr>
  <p:slideViewPr>
    <p:cSldViewPr>
      <p:cViewPr varScale="1">
        <p:scale>
          <a:sx n="89" d="100"/>
          <a:sy n="89" d="100"/>
        </p:scale>
        <p:origin x="12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chemeClr val="bg2">
                <a:lumMod val="75000"/>
                <a:alpha val="80000"/>
              </a:schemeClr>
            </a:gs>
            <a:gs pos="92000">
              <a:srgbClr val="F0EBD5"/>
            </a:gs>
            <a:gs pos="100000">
              <a:srgbClr val="D1C39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hyperlink" Target="https://&#1085;&#1072;&#1096;&#1077;-&#1087;&#1086;&#1076;&#1084;&#1086;&#1089;&#1082;&#1086;&#1074;&#1100;&#1077;.&#1088;&#1092;/projects/36788/" TargetMode="External"/><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hyperlink" Target="https://www.youtube.com/watch?v=zkQURJSJlf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watch?v=0Ual87W9dHQ" TargetMode="External"/><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7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Заголовок 3"/>
          <p:cNvSpPr>
            <a:spLocks noGrp="1"/>
          </p:cNvSpPr>
          <p:nvPr>
            <p:ph type="ctrTitle"/>
          </p:nvPr>
        </p:nvSpPr>
        <p:spPr>
          <a:xfrm>
            <a:off x="179512" y="3573016"/>
            <a:ext cx="8748464" cy="2448272"/>
          </a:xfrm>
          <a:effectLst>
            <a:outerShdw blurRad="50800" dist="38100" dir="10800000" algn="r" rotWithShape="0">
              <a:prstClr val="black">
                <a:alpha val="40000"/>
              </a:prstClr>
            </a:outerShdw>
          </a:effectLst>
        </p:spPr>
        <p:txBody>
          <a:bodyPr>
            <a:prstTxWarp prst="textArchUp">
              <a:avLst>
                <a:gd name="adj" fmla="val 10800004"/>
              </a:avLst>
            </a:prstTxWarp>
            <a:noAutofit/>
            <a:scene3d>
              <a:camera prst="orthographicFront"/>
              <a:lightRig rig="glow" dir="tl">
                <a:rot lat="0" lon="0" rev="5400000"/>
              </a:lightRig>
            </a:scene3d>
            <a:sp3d contourW="12700">
              <a:bevelT w="25400" h="25400"/>
              <a:contourClr>
                <a:schemeClr val="accent6">
                  <a:shade val="73000"/>
                </a:schemeClr>
              </a:contourClr>
            </a:sp3d>
          </a:bodyPr>
          <a:lstStyle/>
          <a:p>
            <a:r>
              <a:rPr lang="ru-RU" sz="3950" b="1" normalizeH="1" dirty="0" smtClean="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t/>
            </a:r>
            <a:br>
              <a:rPr lang="ru-RU" sz="3950" b="1" normalizeH="1" dirty="0" smtClean="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br>
            <a:r>
              <a:rPr lang="ru-RU" sz="3950" b="1" normalizeH="1" dirty="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t/>
            </a:r>
            <a:br>
              <a:rPr lang="ru-RU" sz="3950" b="1" normalizeH="1" dirty="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br>
            <a:r>
              <a:rPr lang="ru-RU" sz="3950" b="1" normalizeH="1" dirty="0" smtClean="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t/>
            </a:r>
            <a:br>
              <a:rPr lang="ru-RU" sz="3950" b="1" normalizeH="1" dirty="0" smtClean="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br>
            <a:r>
              <a:rPr lang="ru-RU" sz="3950" b="1" normalizeH="1" dirty="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t/>
            </a:r>
            <a:br>
              <a:rPr lang="ru-RU" sz="3950" b="1" normalizeH="1" dirty="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br>
            <a:r>
              <a:rPr lang="ru-RU" sz="3950" b="1" normalizeH="1" dirty="0" smtClean="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t/>
            </a:r>
            <a:br>
              <a:rPr lang="ru-RU" sz="3950" b="1" normalizeH="1" dirty="0" smtClean="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br>
            <a:r>
              <a:rPr lang="ru-RU" sz="3950" b="1" normalizeH="1" dirty="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t/>
            </a:r>
            <a:br>
              <a:rPr lang="ru-RU" sz="3950" b="1" normalizeH="1" dirty="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br>
            <a:r>
              <a:rPr lang="ru-RU" sz="3950" b="1" normalizeH="1" dirty="0" smtClean="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t/>
            </a:r>
            <a:br>
              <a:rPr lang="ru-RU" sz="3950" b="1" normalizeH="1" dirty="0" smtClean="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br>
            <a:r>
              <a:rPr lang="ru-RU" sz="3950" b="1" normalizeH="1" dirty="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t/>
            </a:r>
            <a:br>
              <a:rPr lang="ru-RU" sz="3950" b="1" normalizeH="1" dirty="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br>
            <a:r>
              <a:rPr lang="ru-RU" sz="3950" b="1" normalizeH="1" dirty="0" smtClean="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t>ПРОЕКТ</a:t>
            </a:r>
            <a:br>
              <a:rPr lang="ru-RU" sz="3950" b="1" normalizeH="1" dirty="0" smtClean="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br>
            <a:r>
              <a:rPr lang="ru-RU" sz="3950" b="1" normalizeH="1" dirty="0" smtClean="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t>« </a:t>
            </a:r>
            <a:r>
              <a:rPr lang="ru-RU" sz="3950" b="1" normalizeH="1" dirty="0" smtClean="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t>праздники </a:t>
            </a:r>
            <a:r>
              <a:rPr lang="ru-RU" sz="3950" b="1" normalizeH="1" smtClean="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t>народного календаря</a:t>
            </a:r>
            <a:r>
              <a:rPr lang="ru-RU" sz="3950" b="1" normalizeH="1" smtClean="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t> </a:t>
            </a:r>
            <a:r>
              <a:rPr lang="ru-RU" sz="3950" b="1" normalizeH="1" dirty="0" smtClean="0">
                <a:ln w="11430">
                  <a:solidFill>
                    <a:schemeClr val="accent3">
                      <a:lumMod val="75000"/>
                    </a:schemeClr>
                  </a:solidFill>
                </a:ln>
                <a:solidFill>
                  <a:schemeClr val="accent3">
                    <a:lumMod val="50000"/>
                  </a:schemeClr>
                </a:solidFill>
                <a:effectLst>
                  <a:outerShdw blurRad="80000" dist="40000" dir="5040000" algn="tl">
                    <a:srgbClr val="000000">
                      <a:alpha val="30000"/>
                    </a:srgbClr>
                  </a:outerShdw>
                </a:effectLst>
                <a:latin typeface="Century Gothic" pitchFamily="34" charset="0"/>
                <a:ea typeface="MS PMincho" pitchFamily="18" charset="-128"/>
                <a:cs typeface="Arabic Typesetting" pitchFamily="66" charset="-78"/>
              </a:rPr>
              <a:t>»</a:t>
            </a:r>
            <a:r>
              <a:rPr lang="ru-RU" sz="3950" b="1" normalizeH="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a typeface="MS PMincho" pitchFamily="18" charset="-128"/>
              </a:rPr>
              <a:t/>
            </a:r>
            <a:br>
              <a:rPr lang="ru-RU" sz="3950" b="1" normalizeH="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a typeface="MS PMincho" pitchFamily="18" charset="-128"/>
              </a:rPr>
            </a:br>
            <a:endParaRPr lang="ru-RU" sz="3950" b="1" normalizeH="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Прямоугольник 4"/>
          <p:cNvSpPr/>
          <p:nvPr/>
        </p:nvSpPr>
        <p:spPr>
          <a:xfrm>
            <a:off x="3923928" y="4581128"/>
            <a:ext cx="4646080" cy="1200329"/>
          </a:xfrm>
          <a:prstGeom prst="rect">
            <a:avLst/>
          </a:prstGeom>
        </p:spPr>
        <p:txBody>
          <a:bodyPr wrap="none">
            <a:spAutoFit/>
          </a:bodyPr>
          <a:lstStyle/>
          <a:p>
            <a:r>
              <a:rPr lang="ru-RU" b="1" dirty="0" smtClean="0">
                <a:solidFill>
                  <a:srgbClr val="003300"/>
                </a:solidFill>
              </a:rPr>
              <a:t>Автор проекта: </a:t>
            </a:r>
            <a:r>
              <a:rPr lang="ru-RU" b="1" dirty="0">
                <a:solidFill>
                  <a:srgbClr val="003300"/>
                </a:solidFill>
              </a:rPr>
              <a:t>Музыкальный </a:t>
            </a:r>
            <a:r>
              <a:rPr lang="ru-RU" b="1" dirty="0" smtClean="0">
                <a:solidFill>
                  <a:srgbClr val="003300"/>
                </a:solidFill>
              </a:rPr>
              <a:t>руководитель</a:t>
            </a:r>
          </a:p>
          <a:p>
            <a:r>
              <a:rPr lang="ru-RU" b="1" dirty="0" smtClean="0">
                <a:solidFill>
                  <a:srgbClr val="003300"/>
                </a:solidFill>
              </a:rPr>
              <a:t>МБДОУ </a:t>
            </a:r>
            <a:r>
              <a:rPr lang="ru-RU" b="1" dirty="0">
                <a:solidFill>
                  <a:srgbClr val="003300"/>
                </a:solidFill>
              </a:rPr>
              <a:t>№7 «Золотая рыбка»</a:t>
            </a:r>
          </a:p>
          <a:p>
            <a:r>
              <a:rPr lang="ru-RU" b="1" dirty="0" err="1">
                <a:solidFill>
                  <a:srgbClr val="003300"/>
                </a:solidFill>
              </a:rPr>
              <a:t>г.о</a:t>
            </a:r>
            <a:r>
              <a:rPr lang="ru-RU" b="1" dirty="0">
                <a:solidFill>
                  <a:srgbClr val="003300"/>
                </a:solidFill>
              </a:rPr>
              <a:t>. </a:t>
            </a:r>
            <a:r>
              <a:rPr lang="ru-RU" b="1" dirty="0" smtClean="0">
                <a:solidFill>
                  <a:srgbClr val="003300"/>
                </a:solidFill>
              </a:rPr>
              <a:t>Краснознаменск</a:t>
            </a:r>
          </a:p>
          <a:p>
            <a:r>
              <a:rPr lang="ru-RU" b="1" dirty="0" smtClean="0">
                <a:solidFill>
                  <a:srgbClr val="003300"/>
                </a:solidFill>
              </a:rPr>
              <a:t>Топильская Е.М.</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schemeClr val="accent6">
                <a:shade val="45000"/>
                <a:satMod val="135000"/>
              </a:schemeClr>
              <a:prstClr val="white"/>
            </a:duotone>
            <a:lum bright="4000" contrast="3000"/>
          </a:blip>
          <a:srcRect/>
          <a:stretch>
            <a:fillRect/>
          </a:stretch>
        </p:blipFill>
        <p:spPr bwMode="auto">
          <a:xfrm>
            <a:off x="0" y="0"/>
            <a:ext cx="9144000" cy="7118648"/>
          </a:xfrm>
          <a:prstGeom prst="rect">
            <a:avLst/>
          </a:prstGeom>
          <a:noFill/>
          <a:scene3d>
            <a:camera prst="orthographicFront"/>
            <a:lightRig rig="threePt" dir="t"/>
          </a:scene3d>
          <a:sp3d>
            <a:bevelB w="165100" prst="coolSlant"/>
          </a:sp3d>
        </p:spPr>
      </p:pic>
      <p:sp>
        <p:nvSpPr>
          <p:cNvPr id="4" name="Прямоугольник 3"/>
          <p:cNvSpPr/>
          <p:nvPr/>
        </p:nvSpPr>
        <p:spPr>
          <a:xfrm>
            <a:off x="1331640" y="2132856"/>
            <a:ext cx="6552728" cy="2308324"/>
          </a:xfrm>
          <a:prstGeom prst="rect">
            <a:avLst/>
          </a:prstGeom>
        </p:spPr>
        <p:txBody>
          <a:bodyPr wrap="square">
            <a:spAutoFit/>
          </a:bodyPr>
          <a:lstStyle/>
          <a:p>
            <a:pPr algn="ctr"/>
            <a:r>
              <a:rPr lang="ru-RU"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Один из Законов Природы - цикличность. </a:t>
            </a:r>
          </a:p>
          <a:p>
            <a:pPr algn="ctr"/>
            <a:r>
              <a:rPr lang="ru-RU"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Все в мире происходит сообразно циклам: день сменяется ночью, осень – зимой. Жить в ритме с природой - значит жить по законам Вселенной, а жить по законам Вселенной - это быть здоровым, счастливым и пребывать в достатке, Любви и равновесии. С началом учебного года мы открываем осенний цикл праздников. Это фольклорный праздник «</a:t>
            </a:r>
            <a:r>
              <a:rPr lang="ru-RU" b="1" dirty="0" err="1"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Осенины</a:t>
            </a:r>
            <a:r>
              <a:rPr lang="ru-RU"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«Посиделки»,  «Покров», Ярмарки….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schemeClr val="accent6">
                <a:shade val="45000"/>
                <a:satMod val="135000"/>
              </a:schemeClr>
              <a:prstClr val="white"/>
            </a:duotone>
            <a:lum bright="4000" contrast="3000"/>
          </a:blip>
          <a:srcRect/>
          <a:stretch>
            <a:fillRect/>
          </a:stretch>
        </p:blipFill>
        <p:spPr bwMode="auto">
          <a:xfrm>
            <a:off x="0" y="0"/>
            <a:ext cx="9144000" cy="7118648"/>
          </a:xfrm>
          <a:prstGeom prst="rect">
            <a:avLst/>
          </a:prstGeom>
          <a:noFill/>
          <a:scene3d>
            <a:camera prst="orthographicFront"/>
            <a:lightRig rig="threePt" dir="t"/>
          </a:scene3d>
          <a:sp3d>
            <a:bevelB w="165100" prst="coolSlant"/>
          </a:sp3d>
        </p:spPr>
      </p:pic>
      <p:pic>
        <p:nvPicPr>
          <p:cNvPr id="11" name="Picture 4" descr="F:\Покров\DSCN164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340880">
            <a:off x="539552" y="3717032"/>
            <a:ext cx="4032448" cy="266429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2" name="Picture 3" descr="F:\Покров\DSCN161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544" y="692696"/>
            <a:ext cx="4032448" cy="2520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prst="coolSlant"/>
          </a:sp3d>
          <a:extLst>
            <a:ext uri="{909E8E84-426E-40DD-AFC4-6F175D3DCCD1}">
              <a14:hiddenFill xmlns:a14="http://schemas.microsoft.com/office/drawing/2010/main">
                <a:solidFill>
                  <a:srgbClr val="FFFFFF"/>
                </a:solidFill>
              </a14:hiddenFill>
            </a:ext>
          </a:extLst>
        </p:spPr>
      </p:pic>
      <p:pic>
        <p:nvPicPr>
          <p:cNvPr id="13" name="Picture 2" descr="F:\Покров\DSCN1627.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788024" y="2276872"/>
            <a:ext cx="4136460" cy="2592288"/>
          </a:xfrm>
          <a:prstGeom prst="rect">
            <a:avLst/>
          </a:prstGeom>
          <a:ln>
            <a:noFill/>
          </a:ln>
          <a:effectLst>
            <a:innerShdw blurRad="63500" dist="50800" dir="5400000">
              <a:prstClr val="black">
                <a:alpha val="50000"/>
              </a:prstClr>
            </a:innerShdw>
          </a:effectLst>
          <a:scene3d>
            <a:camera prst="isometricOffAxis2Left">
              <a:rot lat="480000" lon="1560000" rev="0"/>
            </a:camera>
            <a:lightRig rig="threePt" dir="t"/>
          </a:scene3d>
          <a:sp3d>
            <a:bevelT w="165100" prst="coolSlant"/>
            <a:bevelB w="165100" prst="coolSlant"/>
          </a:sp3d>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283968" y="1484784"/>
            <a:ext cx="3960440" cy="461665"/>
          </a:xfrm>
          <a:prstGeom prst="rect">
            <a:avLst/>
          </a:prstGeom>
        </p:spPr>
        <p:txBody>
          <a:bodyPr wrap="square">
            <a:spAutoFit/>
          </a:bodyPr>
          <a:lstStyle/>
          <a:p>
            <a:pPr algn="ctr"/>
            <a:r>
              <a:rPr lang="ru-RU" sz="24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Праздник Покров</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schemeClr val="accent6">
                <a:shade val="45000"/>
                <a:satMod val="135000"/>
              </a:schemeClr>
              <a:prstClr val="white"/>
            </a:duotone>
            <a:lum bright="4000" contrast="3000"/>
          </a:blip>
          <a:srcRect/>
          <a:stretch>
            <a:fillRect/>
          </a:stretch>
        </p:blipFill>
        <p:spPr bwMode="auto">
          <a:xfrm>
            <a:off x="0" y="0"/>
            <a:ext cx="9144000" cy="7118648"/>
          </a:xfrm>
          <a:prstGeom prst="rect">
            <a:avLst/>
          </a:prstGeom>
          <a:noFill/>
          <a:scene3d>
            <a:camera prst="orthographicFront"/>
            <a:lightRig rig="threePt" dir="t"/>
          </a:scene3d>
          <a:sp3d>
            <a:bevelB w="165100" prst="coolSlant"/>
          </a:sp3d>
        </p:spPr>
      </p:pic>
      <p:sp>
        <p:nvSpPr>
          <p:cNvPr id="7" name="Прямоугольник 6"/>
          <p:cNvSpPr/>
          <p:nvPr/>
        </p:nvSpPr>
        <p:spPr>
          <a:xfrm>
            <a:off x="4067944" y="836712"/>
            <a:ext cx="3960440" cy="461665"/>
          </a:xfrm>
          <a:prstGeom prst="rect">
            <a:avLst/>
          </a:prstGeom>
        </p:spPr>
        <p:txBody>
          <a:bodyPr wrap="square">
            <a:spAutoFit/>
          </a:bodyPr>
          <a:lstStyle/>
          <a:p>
            <a:pPr algn="ctr"/>
            <a:r>
              <a:rPr lang="ru-RU" sz="24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Посиделки</a:t>
            </a:r>
          </a:p>
        </p:txBody>
      </p:sp>
      <p:pic>
        <p:nvPicPr>
          <p:cNvPr id="2" name="Picture 2" descr="F:\Занятие Шашлова 13.10.2017г\IMG_670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561" y="4293096"/>
            <a:ext cx="3960440" cy="2420888"/>
          </a:xfrm>
          <a:prstGeom prst="rect">
            <a:avLst/>
          </a:prstGeom>
          <a:noFill/>
          <a:scene3d>
            <a:camera prst="orthographicFront"/>
            <a:lightRig rig="threePt" dir="t"/>
          </a:scene3d>
          <a:sp3d>
            <a:bevelT w="165100" prst="coolSlant"/>
          </a:sp3d>
        </p:spPr>
      </p:pic>
      <p:pic>
        <p:nvPicPr>
          <p:cNvPr id="3" name="Picture 2" descr="F:\Занятие Шашлова 13.10.2017г\IMG_67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16016" y="1412776"/>
            <a:ext cx="3768527" cy="2823203"/>
          </a:xfrm>
          <a:prstGeom prst="rect">
            <a:avLst/>
          </a:prstGeom>
          <a:noFill/>
          <a:scene3d>
            <a:camera prst="orthographicFront"/>
            <a:lightRig rig="threePt" dir="t"/>
          </a:scene3d>
          <a:sp3d>
            <a:bevelT w="165100" prst="coolSlant"/>
          </a:sp3d>
        </p:spPr>
      </p:pic>
      <p:pic>
        <p:nvPicPr>
          <p:cNvPr id="1028" name="Picture 4" descr="F:\Занятие Шашлова 13.10.2017г\IMG_671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47664" y="836712"/>
            <a:ext cx="2616291" cy="3096344"/>
          </a:xfrm>
          <a:prstGeom prst="rect">
            <a:avLst/>
          </a:prstGeom>
          <a:noFill/>
          <a:scene3d>
            <a:camera prst="orthographicFront"/>
            <a:lightRig rig="threePt" dir="t"/>
          </a:scene3d>
          <a:sp3d>
            <a:bevelT w="165100" prst="coolSlant"/>
          </a:sp3d>
        </p:spPr>
      </p:pic>
      <p:pic>
        <p:nvPicPr>
          <p:cNvPr id="1029" name="Picture 5" descr="F:\Занятие Шашлова 13.10.2017г\IMG_6665.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48064" y="4509120"/>
            <a:ext cx="3024336" cy="2115616"/>
          </a:xfrm>
          <a:prstGeom prst="rect">
            <a:avLst/>
          </a:prstGeom>
          <a:noFill/>
          <a:scene3d>
            <a:camera prst="orthographicFront"/>
            <a:lightRig rig="threePt" dir="t"/>
          </a:scene3d>
          <a:sp3d>
            <a:bevelT w="165100" prst="coolSlant"/>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schemeClr val="accent6">
                <a:shade val="45000"/>
                <a:satMod val="135000"/>
              </a:schemeClr>
              <a:prstClr val="white"/>
            </a:duotone>
            <a:lum bright="4000" contrast="3000"/>
          </a:blip>
          <a:srcRect/>
          <a:stretch>
            <a:fillRect/>
          </a:stretch>
        </p:blipFill>
        <p:spPr bwMode="auto">
          <a:xfrm>
            <a:off x="0" y="0"/>
            <a:ext cx="9144000" cy="6858000"/>
          </a:xfrm>
          <a:prstGeom prst="rect">
            <a:avLst/>
          </a:prstGeom>
          <a:noFill/>
        </p:spPr>
      </p:pic>
      <p:sp>
        <p:nvSpPr>
          <p:cNvPr id="3" name="TextBox 2"/>
          <p:cNvSpPr txBox="1"/>
          <p:nvPr/>
        </p:nvSpPr>
        <p:spPr>
          <a:xfrm>
            <a:off x="1331640" y="2852936"/>
            <a:ext cx="6624736" cy="150810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ru-RU" sz="2000" dirty="0" smtClean="0"/>
              <a:t>	</a:t>
            </a: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Именины домового. </a:t>
            </a:r>
          </a:p>
          <a:p>
            <a:pPr algn="ct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«Приключения </a:t>
            </a:r>
            <a:r>
              <a:rPr lang="ru-RU"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домовёнка</a:t>
            </a: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Прошки</a:t>
            </a: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По народному поверью, домовой – это дух дома, хранитель в ночи хлебного духа в печи. Добрый дух дома был сотворен от чистой любви, от светлых помыслов, от доброго слова.  </a:t>
            </a:r>
          </a:p>
        </p:txBody>
      </p:sp>
      <p:pic>
        <p:nvPicPr>
          <p:cNvPr id="5" name="Picture 7" descr="C:\Users\QQQ\Desktop\духовно нравственное воспитание\осень З.ключик\IMG_888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219115">
            <a:off x="379798" y="392708"/>
            <a:ext cx="3831705" cy="253282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7" name="Picture 3" descr="C:\Users\QQQ\Desktop\духовно нравственное воспитание\осень З.ключик\IMG_882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20879490">
            <a:off x="5248308" y="4403056"/>
            <a:ext cx="3344755" cy="200763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8" name="Picture 5" descr="C:\Users\QQQ\Desktop\духовно нравственное воспитание\осень З.ключик\IMG_885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458511">
            <a:off x="446493" y="4366550"/>
            <a:ext cx="3409437" cy="207707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4" name="Picture 6" descr="C:\Users\QQQ\Desktop\духовно нравственное воспитание\осень З.ключик\IMG_8854.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414423">
            <a:off x="5066605" y="476891"/>
            <a:ext cx="3744981" cy="246392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schemeClr val="accent6">
                <a:shade val="45000"/>
                <a:satMod val="135000"/>
              </a:schemeClr>
              <a:prstClr val="white"/>
            </a:duotone>
            <a:lum bright="4000" contrast="3000"/>
          </a:blip>
          <a:srcRect/>
          <a:stretch>
            <a:fillRect/>
          </a:stretch>
        </p:blipFill>
        <p:spPr bwMode="auto">
          <a:xfrm>
            <a:off x="0" y="0"/>
            <a:ext cx="9144000" cy="7118648"/>
          </a:xfrm>
          <a:prstGeom prst="rect">
            <a:avLst/>
          </a:prstGeom>
          <a:noFill/>
        </p:spPr>
      </p:pic>
      <p:sp>
        <p:nvSpPr>
          <p:cNvPr id="3" name="TextBox 2"/>
          <p:cNvSpPr txBox="1"/>
          <p:nvPr/>
        </p:nvSpPr>
        <p:spPr>
          <a:xfrm>
            <a:off x="0" y="2852587"/>
            <a:ext cx="5292080" cy="2308324"/>
          </a:xfrm>
          <a:prstGeom prst="rect">
            <a:avLst/>
          </a:prstGeom>
          <a:noFill/>
        </p:spPr>
        <p:txBody>
          <a:bodyPr wrap="square" rtlCol="0">
            <a:spAutoFit/>
          </a:bodyPr>
          <a:lstStyle/>
          <a:p>
            <a:pPr algn="ct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Доброй традицией стало проведение благотворительная ярмарки. </a:t>
            </a:r>
          </a:p>
          <a:p>
            <a:pPr algn="ct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Все собранные средства направляются </a:t>
            </a:r>
            <a:r>
              <a:rPr lang="ru-RU"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 </a:t>
            </a: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фонд </a:t>
            </a:r>
            <a:r>
              <a:rPr lang="ru-RU"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организации </a:t>
            </a: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Чудо - </a:t>
            </a: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ребёнок» для </a:t>
            </a:r>
            <a:r>
              <a:rPr lang="ru-RU"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детей-инвалидов.  </a:t>
            </a:r>
            <a:endPar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Товары  изготавливались руками воспитателей, родителей и детей. </a:t>
            </a:r>
          </a:p>
          <a:p>
            <a:pPr algn="ct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Столы буквально ломились  от </a:t>
            </a:r>
            <a:r>
              <a:rPr lang="ru-RU"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яств</a:t>
            </a: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b="1" dirty="0">
              <a:solidFill>
                <a:schemeClr val="accent2">
                  <a:lumMod val="75000"/>
                </a:schemeClr>
              </a:solidFill>
              <a:effectLst>
                <a:outerShdw blurRad="38100" dist="38100" dir="2700000" algn="tl">
                  <a:srgbClr val="000000">
                    <a:alpha val="43137"/>
                  </a:srgbClr>
                </a:outerShdw>
              </a:effectLst>
            </a:endParaRPr>
          </a:p>
        </p:txBody>
      </p:sp>
      <p:pic>
        <p:nvPicPr>
          <p:cNvPr id="11" name="Picture 5" descr="F:\Ярмарка\DSCN181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52120" y="692696"/>
            <a:ext cx="3166203" cy="345638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2" name="Picture 4" descr="F:\Ярмарка\DSCN181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835696" y="260648"/>
            <a:ext cx="3384375" cy="243035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3" name="Picture 2" descr="F:\Цветик-7цветик\DSC_2329.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165"/>
          <a:stretch/>
        </p:blipFill>
        <p:spPr bwMode="auto">
          <a:xfrm>
            <a:off x="5220072" y="4533173"/>
            <a:ext cx="3384376" cy="2324827"/>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4" name="Picture 3" descr="F:\Ярмарка\DSCN17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403648" y="5157192"/>
            <a:ext cx="2648632" cy="170080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schemeClr val="accent6">
                <a:shade val="45000"/>
                <a:satMod val="135000"/>
              </a:schemeClr>
              <a:prstClr val="white"/>
            </a:duotone>
            <a:lum bright="4000" contrast="3000"/>
          </a:blip>
          <a:srcRect/>
          <a:stretch>
            <a:fillRect/>
          </a:stretch>
        </p:blipFill>
        <p:spPr bwMode="auto">
          <a:xfrm>
            <a:off x="0" y="0"/>
            <a:ext cx="9144000" cy="7118648"/>
          </a:xfrm>
          <a:prstGeom prst="rect">
            <a:avLst/>
          </a:prstGeom>
          <a:noFill/>
        </p:spPr>
      </p:pic>
      <p:sp>
        <p:nvSpPr>
          <p:cNvPr id="3" name="TextBox 2"/>
          <p:cNvSpPr txBox="1"/>
          <p:nvPr/>
        </p:nvSpPr>
        <p:spPr>
          <a:xfrm>
            <a:off x="2123728" y="3429000"/>
            <a:ext cx="5688632" cy="923330"/>
          </a:xfrm>
          <a:prstGeom prst="rect">
            <a:avLst/>
          </a:prstGeom>
          <a:noFill/>
        </p:spPr>
        <p:txBody>
          <a:bodyPr wrap="square" rtlCol="0">
            <a:spAutoFit/>
          </a:bodyPr>
          <a:lstStyle/>
          <a:p>
            <a:pPr algn="ctr"/>
            <a:r>
              <a:rPr lang="ru-RU" b="1" dirty="0" smtClean="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Покровская </a:t>
            </a: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ярмарка- 2018</a:t>
            </a:r>
          </a:p>
          <a:p>
            <a:pPr algn="ctr"/>
            <a:r>
              <a:rPr lang="en-US"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https://www.youtube.com/watch?v=sFBtsGKrH2I</a:t>
            </a: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ru-RU" b="1" dirty="0" smtClean="0">
                <a:solidFill>
                  <a:prstClr val="black"/>
                </a:solidFill>
                <a:latin typeface="Times New Roman" pitchFamily="18" charset="0"/>
                <a:cs typeface="Times New Roman" pitchFamily="18" charset="0"/>
              </a:rPr>
              <a:t>	</a:t>
            </a:r>
            <a:endParaRPr lang="ru-RU" b="1" dirty="0">
              <a:solidFill>
                <a:prstClr val="black"/>
              </a:solidFill>
            </a:endParaRPr>
          </a:p>
        </p:txBody>
      </p:sp>
      <p:pic>
        <p:nvPicPr>
          <p:cNvPr id="11" name="Picture 5" descr="C:\Users\MUZ\Desktop\Е.Топильская\все фото\ФОТО ярмарка\IMG_515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560" y="476672"/>
            <a:ext cx="3240360" cy="291985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bevelB w="165100" prst="coolSlant"/>
          </a:sp3d>
        </p:spPr>
      </p:pic>
      <p:pic>
        <p:nvPicPr>
          <p:cNvPr id="12" name="Picture 3" descr="C:\Users\MUZ\Desktop\Е.Топильская\все фото\ФОТО ярмарка\IMG_542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1784" y="4352330"/>
            <a:ext cx="4392488" cy="242088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bevelB w="165100" prst="coolSlant"/>
          </a:sp3d>
        </p:spPr>
      </p:pic>
      <p:pic>
        <p:nvPicPr>
          <p:cNvPr id="13" name="Picture 2" descr="C:\Users\MUZ\Desktop\Е.Топильская\все фото\ФОТО ярмарка\IMG_5345.JPG"/>
          <p:cNvPicPr>
            <a:picLocks noChangeAspect="1" noChangeArrowheads="1"/>
          </p:cNvPicPr>
          <p:nvPr/>
        </p:nvPicPr>
        <p:blipFill>
          <a:blip r:embed="rId5" cstate="screen">
            <a:extLst>
              <a:ext uri="{28A0092B-C50C-407E-A947-70E740481C1C}">
                <a14:useLocalDpi xmlns:a14="http://schemas.microsoft.com/office/drawing/2010/main"/>
              </a:ext>
            </a:extLst>
          </a:blip>
          <a:srcRect l="-81"/>
          <a:stretch>
            <a:fillRect/>
          </a:stretch>
        </p:blipFill>
        <p:spPr bwMode="auto">
          <a:xfrm>
            <a:off x="4211960" y="764704"/>
            <a:ext cx="4464496" cy="244827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bevelB w="165100" prst="coolSlant"/>
          </a:sp3d>
        </p:spPr>
      </p:pic>
      <p:pic>
        <p:nvPicPr>
          <p:cNvPr id="14" name="Picture 4" descr="C:\Users\MUZ\Desktop\Е.Топильская\все фото\ФОТО ярмарка\IMG_5324.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76056" y="4077072"/>
            <a:ext cx="3528391" cy="278092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bevelB w="165100" prst="coolSlant"/>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schemeClr val="accent5">
                <a:shade val="45000"/>
                <a:satMod val="135000"/>
              </a:schemeClr>
              <a:prstClr val="white"/>
            </a:duotone>
            <a:lum bright="-4000" contrast="19000"/>
          </a:blip>
          <a:srcRect/>
          <a:stretch>
            <a:fillRect/>
          </a:stretch>
        </p:blipFill>
        <p:spPr bwMode="auto">
          <a:xfrm>
            <a:off x="0" y="0"/>
            <a:ext cx="9144000" cy="6858000"/>
          </a:xfrm>
          <a:prstGeom prst="rect">
            <a:avLst/>
          </a:prstGeom>
          <a:noFill/>
        </p:spPr>
      </p:pic>
      <p:sp>
        <p:nvSpPr>
          <p:cNvPr id="12" name="Прямоугольник 11"/>
          <p:cNvSpPr/>
          <p:nvPr/>
        </p:nvSpPr>
        <p:spPr>
          <a:xfrm>
            <a:off x="1043608" y="2132856"/>
            <a:ext cx="7056784" cy="2031325"/>
          </a:xfrm>
          <a:prstGeom prst="rect">
            <a:avLst/>
          </a:prstGeom>
        </p:spPr>
        <p:txBody>
          <a:bodyPr wrap="square">
            <a:spAutoFit/>
          </a:bodyPr>
          <a:lstStyle/>
          <a:p>
            <a:pPr algn="ctr"/>
            <a:r>
              <a:rPr lang="ru-RU"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Зимний цикл праздников. Славян посвящен умиранию и зарождению новой жизни. </a:t>
            </a:r>
            <a:r>
              <a:rPr lang="ru-RU" b="1" dirty="0" err="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Корочун</a:t>
            </a:r>
            <a:r>
              <a:rPr lang="ru-RU"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 образ старого умирающего года, Рождество - нового рождающегося года. Соответственно, первая половина зимнего цикла посвящения почитанию тайных сил и защиты себя от лиха, вторая половина - прославлению нового Солнца, Света и Жизни. Главнейшими праздниками зимы являются Святки или Коляда.</a:t>
            </a:r>
            <a:endParaRPr lang="ru-RU"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schemeClr val="accent5">
                <a:shade val="45000"/>
                <a:satMod val="135000"/>
              </a:schemeClr>
              <a:prstClr val="white"/>
            </a:duotone>
            <a:lum bright="-4000" contrast="19000"/>
          </a:blip>
          <a:srcRect/>
          <a:stretch>
            <a:fillRect/>
          </a:stretch>
        </p:blipFill>
        <p:spPr bwMode="auto">
          <a:xfrm>
            <a:off x="0" y="0"/>
            <a:ext cx="9144000" cy="6858000"/>
          </a:xfrm>
          <a:prstGeom prst="rect">
            <a:avLst/>
          </a:prstGeom>
          <a:noFill/>
        </p:spPr>
      </p:pic>
      <p:sp>
        <p:nvSpPr>
          <p:cNvPr id="5" name="TextBox 4"/>
          <p:cNvSpPr txBox="1"/>
          <p:nvPr/>
        </p:nvSpPr>
        <p:spPr>
          <a:xfrm>
            <a:off x="251520" y="2780928"/>
            <a:ext cx="8496944" cy="1200329"/>
          </a:xfrm>
          <a:prstGeom prst="rect">
            <a:avLst/>
          </a:prstGeom>
          <a:noFill/>
        </p:spPr>
        <p:txBody>
          <a:bodyPr wrap="square" rtlCol="0">
            <a:spAutoFit/>
          </a:bodyPr>
          <a:lstStyle/>
          <a:p>
            <a:pPr algn="ctr"/>
            <a:r>
              <a:rPr lang="ru-RU"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Рождество Христова. </a:t>
            </a:r>
          </a:p>
          <a:p>
            <a:pPr algn="ctr"/>
            <a:r>
              <a:rPr lang="ru-RU"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Атмосфера праздника воспринимается как увлекательное путешествие. </a:t>
            </a:r>
          </a:p>
          <a:p>
            <a:pPr algn="ctr"/>
            <a:r>
              <a:rPr lang="ru-RU"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Эти праздники не перегружены назидательностью, </a:t>
            </a:r>
          </a:p>
          <a:p>
            <a:pPr algn="ctr"/>
            <a:r>
              <a:rPr lang="ru-RU"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содержат доступный информационный материал. </a:t>
            </a:r>
            <a:endParaRPr lang="ru-RU" b="1" dirty="0">
              <a:solidFill>
                <a:schemeClr val="tx2">
                  <a:lumMod val="75000"/>
                </a:schemeClr>
              </a:solidFill>
              <a:effectLst>
                <a:outerShdw blurRad="38100" dist="38100" dir="2700000" algn="tl">
                  <a:srgbClr val="000000">
                    <a:alpha val="43137"/>
                  </a:srgbClr>
                </a:outerShdw>
              </a:effectLst>
              <a:latin typeface="MS PMincho" pitchFamily="18" charset="-128"/>
              <a:ea typeface="MS PMincho" pitchFamily="18" charset="-128"/>
            </a:endParaRPr>
          </a:p>
        </p:txBody>
      </p:sp>
      <p:pic>
        <p:nvPicPr>
          <p:cNvPr id="7" name="Picture 3" descr="C:\Users\Sad\Desktop\православие\фото Рождество\DSC_1253.jp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79512" y="4149080"/>
            <a:ext cx="3731355" cy="247101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01600" prst="coolSlant"/>
          </a:sp3d>
          <a:extLst>
            <a:ext uri="{909E8E84-426E-40DD-AFC4-6F175D3DCCD1}">
              <a14:hiddenFill xmlns:a14="http://schemas.microsoft.com/office/drawing/2010/main">
                <a:solidFill>
                  <a:srgbClr val="FFFFFF"/>
                </a:solidFill>
              </a14:hiddenFill>
            </a:ext>
          </a:extLst>
        </p:spPr>
      </p:pic>
      <p:pic>
        <p:nvPicPr>
          <p:cNvPr id="8" name="Picture 4" descr="C:\Users\Sad\Desktop\православие\фото Рождество\DSC_1296 (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8064" y="4149080"/>
            <a:ext cx="3731355" cy="247100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01600" prst="coolSlant"/>
          </a:sp3d>
          <a:extLst>
            <a:ext uri="{909E8E84-426E-40DD-AFC4-6F175D3DCCD1}">
              <a14:hiddenFill xmlns:a14="http://schemas.microsoft.com/office/drawing/2010/main">
                <a:solidFill>
                  <a:srgbClr val="FFFFFF"/>
                </a:solidFill>
              </a14:hiddenFill>
            </a:ext>
          </a:extLst>
        </p:spPr>
      </p:pic>
      <p:pic>
        <p:nvPicPr>
          <p:cNvPr id="9" name="Picture 2" descr="C:\Users\Sad\Desktop\православие\фото Рождество\DSC_1228 (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552" y="260648"/>
            <a:ext cx="3637110" cy="240899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01600" prst="coolSlant"/>
          </a:sp3d>
          <a:extLst>
            <a:ext uri="{909E8E84-426E-40DD-AFC4-6F175D3DCCD1}">
              <a14:hiddenFill xmlns:a14="http://schemas.microsoft.com/office/drawing/2010/main">
                <a:solidFill>
                  <a:srgbClr val="FFFFFF"/>
                </a:solidFill>
              </a14:hiddenFill>
            </a:ext>
          </a:extLst>
        </p:spPr>
      </p:pic>
      <p:pic>
        <p:nvPicPr>
          <p:cNvPr id="10" name="Picture 2" descr="C:\Users\Sad\Desktop\православие\фото Рождество\DSC_1245 (6).jpg"/>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4716016" y="260648"/>
            <a:ext cx="3664401" cy="244827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01600" prst="coolSlant"/>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schemeClr val="accent5">
                <a:shade val="45000"/>
                <a:satMod val="135000"/>
              </a:schemeClr>
              <a:prstClr val="white"/>
            </a:duotone>
            <a:lum bright="-4000" contrast="19000"/>
          </a:blip>
          <a:srcRect/>
          <a:stretch>
            <a:fillRect/>
          </a:stretch>
        </p:blipFill>
        <p:spPr bwMode="auto">
          <a:xfrm>
            <a:off x="0" y="0"/>
            <a:ext cx="9144000" cy="6858000"/>
          </a:xfrm>
          <a:prstGeom prst="rect">
            <a:avLst/>
          </a:prstGeom>
          <a:noFill/>
        </p:spPr>
      </p:pic>
      <p:sp>
        <p:nvSpPr>
          <p:cNvPr id="5" name="TextBox 4"/>
          <p:cNvSpPr txBox="1"/>
          <p:nvPr/>
        </p:nvSpPr>
        <p:spPr>
          <a:xfrm>
            <a:off x="3717483" y="2454117"/>
            <a:ext cx="5400600" cy="1734321"/>
          </a:xfrm>
          <a:prstGeom prst="rect">
            <a:avLst/>
          </a:prstGeom>
          <a:noFill/>
        </p:spPr>
        <p:txBody>
          <a:bodyPr wrap="square" rtlCol="0">
            <a:spAutoFit/>
          </a:bodyPr>
          <a:lstStyle/>
          <a:p>
            <a:pPr algn="ctr">
              <a:lnSpc>
                <a:spcPct val="115000"/>
              </a:lnSpc>
              <a:spcAft>
                <a:spcPts val="0"/>
              </a:spcAft>
            </a:pP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Концерт </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a:cs typeface="Times New Roman" pitchFamily="18" charset="0"/>
              </a:rPr>
              <a:t>«Рождественские встречи – 2018»</a:t>
            </a:r>
            <a:endParaRPr lang="ru-RU" sz="1600" b="1" dirty="0"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p>
            <a:pPr algn="ct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ea typeface="Calibri"/>
                <a:cs typeface="Times New Roman" pitchFamily="18" charset="0"/>
              </a:rPr>
              <a:t>среди воспитанников муниципальных бюджетных дошкольных образовательных учреждений городского округа Краснознаменск.</a:t>
            </a:r>
          </a:p>
          <a:p>
            <a:pPr algn="ctr"/>
            <a:r>
              <a:rPr lang="ru-RU" sz="14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b="1" dirty="0">
              <a:solidFill>
                <a:schemeClr val="tx2">
                  <a:lumMod val="75000"/>
                </a:schemeClr>
              </a:solidFill>
              <a:effectLst>
                <a:outerShdw blurRad="38100" dist="38100" dir="2700000" algn="tl">
                  <a:srgbClr val="000000">
                    <a:alpha val="43137"/>
                  </a:srgbClr>
                </a:outerShdw>
              </a:effectLst>
              <a:latin typeface="Times New Roman" pitchFamily="18" charset="0"/>
              <a:ea typeface="MS PMincho" pitchFamily="18" charset="-128"/>
              <a:cs typeface="Times New Roman" pitchFamily="18" charset="0"/>
            </a:endParaRPr>
          </a:p>
        </p:txBody>
      </p:sp>
      <p:pic>
        <p:nvPicPr>
          <p:cNvPr id="11" name="Picture 5" descr="C:\Users\QQQ\Desktop\Новая папка (4)\0_1a4cf8_b1e66076_XL[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9512" y="2060848"/>
            <a:ext cx="3312368" cy="1944216"/>
          </a:xfrm>
          <a:prstGeom prst="rect">
            <a:avLst/>
          </a:prstGeom>
          <a:noFill/>
          <a:effectLst>
            <a:softEdge rad="635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3" name="Picture 7" descr="C:\Users\QQQ\Desktop\Новая папка (4)\0_1a4cfb_8819217b_XL[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43608" y="260648"/>
            <a:ext cx="3095889" cy="1872208"/>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4" name="Picture 3" descr="C:\Users\QQQ\Desktop\Новая папка (4)\0_1a4d3d_7cb54327_XL[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51520" y="3933056"/>
            <a:ext cx="4680520" cy="2736304"/>
          </a:xfrm>
          <a:prstGeom prst="rect">
            <a:avLst/>
          </a:prstGeom>
          <a:noFill/>
          <a:effectLst>
            <a:softEdge rad="635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5" name="Picture 6" descr="C:\Users\QQQ\Desktop\Новая папка (4)\0_1a4cf7_ca98c98d_XL[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67944" y="188640"/>
            <a:ext cx="3600400" cy="2188970"/>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2" name="Picture 8" descr="C:\Users\QQQ\Desktop\Новая папка (4)\0_1a4d09_6b193049_XL[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32040" y="3861048"/>
            <a:ext cx="3122591" cy="2088232"/>
          </a:xfrm>
          <a:prstGeom prst="rect">
            <a:avLst/>
          </a:prstGeom>
          <a:noFill/>
          <a:effectLst>
            <a:softEdge rad="635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932040" y="5534561"/>
            <a:ext cx="4211960" cy="1015663"/>
          </a:xfrm>
          <a:prstGeom prst="rect">
            <a:avLst/>
          </a:prstGeom>
        </p:spPr>
        <p:txBody>
          <a:bodyPr wrap="square">
            <a:spAutoFit/>
          </a:bodyPr>
          <a:lstStyle/>
          <a:p>
            <a:endParaRPr lang="en-US" sz="1600" b="1" dirty="0" smtClean="0">
              <a:latin typeface="Times New Roman" pitchFamily="18" charset="0"/>
              <a:cs typeface="Times New Roman" pitchFamily="18" charset="0"/>
              <a:hlinkClick r:id="rId8"/>
            </a:endParaRPr>
          </a:p>
          <a:p>
            <a:endParaRPr lang="en-US" sz="1600" b="1" dirty="0" smtClean="0">
              <a:latin typeface="Times New Roman" pitchFamily="18" charset="0"/>
              <a:cs typeface="Times New Roman" pitchFamily="18" charset="0"/>
              <a:hlinkClick r:id="rId8"/>
            </a:endParaRPr>
          </a:p>
          <a:p>
            <a:r>
              <a:rPr lang="en-US" sz="1400" dirty="0" smtClean="0">
                <a:ln>
                  <a:solidFill>
                    <a:schemeClr val="tx1"/>
                  </a:solidFill>
                </a:ln>
                <a:latin typeface="Times New Roman" pitchFamily="18" charset="0"/>
                <a:cs typeface="Times New Roman" pitchFamily="18" charset="0"/>
                <a:hlinkClick r:id="rId9"/>
              </a:rPr>
              <a:t>https://www.youtube.com/watch?v=zkQURJSJlfA</a:t>
            </a:r>
            <a:endParaRPr lang="en-US" sz="1400" dirty="0" smtClean="0">
              <a:ln>
                <a:solidFill>
                  <a:schemeClr val="tx1"/>
                </a:solidFill>
              </a:ln>
              <a:latin typeface="Times New Roman" pitchFamily="18" charset="0"/>
              <a:cs typeface="Times New Roman" pitchFamily="18" charset="0"/>
            </a:endParaRPr>
          </a:p>
          <a:p>
            <a:r>
              <a:rPr lang="en-US" sz="1400" dirty="0" smtClean="0">
                <a:ln>
                  <a:solidFill>
                    <a:schemeClr val="tx1"/>
                  </a:solidFill>
                </a:ln>
                <a:latin typeface="Times New Roman" pitchFamily="18" charset="0"/>
                <a:cs typeface="Times New Roman" pitchFamily="18" charset="0"/>
                <a:hlinkClick r:id="rId8"/>
              </a:rPr>
              <a:t>https://</a:t>
            </a:r>
            <a:r>
              <a:rPr lang="ru-RU" sz="1400" dirty="0" err="1" smtClean="0">
                <a:ln>
                  <a:solidFill>
                    <a:schemeClr val="tx1"/>
                  </a:solidFill>
                </a:ln>
                <a:latin typeface="Times New Roman" pitchFamily="18" charset="0"/>
                <a:cs typeface="Times New Roman" pitchFamily="18" charset="0"/>
                <a:hlinkClick r:id="rId8"/>
              </a:rPr>
              <a:t>наше-подмосковье.рф</a:t>
            </a:r>
            <a:r>
              <a:rPr lang="ru-RU" sz="1400" dirty="0" smtClean="0">
                <a:ln>
                  <a:solidFill>
                    <a:schemeClr val="tx1"/>
                  </a:solidFill>
                </a:ln>
                <a:latin typeface="Times New Roman" pitchFamily="18" charset="0"/>
                <a:cs typeface="Times New Roman" pitchFamily="18" charset="0"/>
                <a:hlinkClick r:id="rId8"/>
              </a:rPr>
              <a:t>/</a:t>
            </a:r>
            <a:r>
              <a:rPr lang="en-US" sz="1400" dirty="0" smtClean="0">
                <a:ln>
                  <a:solidFill>
                    <a:schemeClr val="tx1"/>
                  </a:solidFill>
                </a:ln>
                <a:latin typeface="Times New Roman" pitchFamily="18" charset="0"/>
                <a:cs typeface="Times New Roman" pitchFamily="18" charset="0"/>
                <a:hlinkClick r:id="rId8"/>
              </a:rPr>
              <a:t>projects/36788/</a:t>
            </a:r>
            <a:r>
              <a:rPr lang="ru-RU" sz="1400" dirty="0" smtClean="0">
                <a:ln>
                  <a:solidFill>
                    <a:schemeClr val="tx1"/>
                  </a:solidFill>
                </a:ln>
                <a:latin typeface="Times New Roman" pitchFamily="18" charset="0"/>
                <a:cs typeface="Times New Roman" pitchFamily="18" charset="0"/>
              </a:rPr>
              <a:t> </a:t>
            </a:r>
            <a:endParaRPr lang="ru-RU" sz="1400" dirty="0">
              <a:ln>
                <a:solidFill>
                  <a:schemeClr val="tx1"/>
                </a:solidFill>
              </a:ln>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schemeClr val="accent5">
                <a:shade val="45000"/>
                <a:satMod val="135000"/>
              </a:schemeClr>
              <a:prstClr val="white"/>
            </a:duotone>
            <a:lum bright="-4000" contrast="19000"/>
          </a:blip>
          <a:srcRect/>
          <a:stretch>
            <a:fillRect/>
          </a:stretch>
        </p:blipFill>
        <p:spPr bwMode="auto">
          <a:xfrm>
            <a:off x="0" y="0"/>
            <a:ext cx="9144000" cy="6858000"/>
          </a:xfrm>
          <a:prstGeom prst="rect">
            <a:avLst/>
          </a:prstGeom>
          <a:noFill/>
        </p:spPr>
      </p:pic>
      <p:sp>
        <p:nvSpPr>
          <p:cNvPr id="5" name="TextBox 4"/>
          <p:cNvSpPr txBox="1"/>
          <p:nvPr/>
        </p:nvSpPr>
        <p:spPr>
          <a:xfrm>
            <a:off x="251520" y="3645024"/>
            <a:ext cx="4499992" cy="2031325"/>
          </a:xfrm>
          <a:prstGeom prst="rect">
            <a:avLst/>
          </a:prstGeom>
          <a:noFill/>
        </p:spPr>
        <p:txBody>
          <a:bodyPr wrap="square" rtlCol="0">
            <a:spAutoFit/>
          </a:bodyPr>
          <a:lstStyle/>
          <a:p>
            <a:pPr algn="ct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Мы выступили на концерте, посвящённый празднику Рождества Христова. Организовал его Никольский храм и православная гимназия «Светоч». Воспитанники сада с большим удовольствием приняли в нём участие и подарили много ярких эмоций зрителям.</a:t>
            </a:r>
            <a:endParaRPr lang="ru-RU" b="1" dirty="0">
              <a:solidFill>
                <a:srgbClr val="002060"/>
              </a:solidFill>
              <a:effectLst>
                <a:outerShdw blurRad="38100" dist="38100" dir="2700000" algn="tl">
                  <a:srgbClr val="000000">
                    <a:alpha val="43137"/>
                  </a:srgbClr>
                </a:outerShdw>
              </a:effectLst>
              <a:latin typeface="MS PMincho" pitchFamily="18" charset="-128"/>
              <a:ea typeface="MS PMincho" pitchFamily="18" charset="-128"/>
            </a:endParaRPr>
          </a:p>
        </p:txBody>
      </p:sp>
      <p:pic>
        <p:nvPicPr>
          <p:cNvPr id="7" name="Picture 2" descr="F:\На сайт Рождество в Мол центре\2 Последние напутствия музыкального руководителя Топильской Е.М. перед выходом на сцену.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337002">
            <a:off x="4735601" y="331775"/>
            <a:ext cx="3096344" cy="3495010"/>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8" name="Picture 3" descr="F:\На сайт Рождество в Мол центре\3 Выступление наших артистов.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64395">
            <a:off x="693035" y="620688"/>
            <a:ext cx="4032448" cy="2727251"/>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9" name="Picture 4" descr="F:\На сайт Рождество в Мол центре\6.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21423099">
            <a:off x="4867283" y="3684392"/>
            <a:ext cx="4025557" cy="2631142"/>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0"/>
            <a:ext cx="8640960" cy="6093297"/>
          </a:xfrm>
        </p:spPr>
        <p:txBody>
          <a:bodyPr>
            <a:normAutofit/>
          </a:bodyPr>
          <a:lstStyle/>
          <a:p>
            <a:pPr algn="just">
              <a:buNone/>
            </a:pPr>
            <a:r>
              <a:rPr lang="ru-RU" sz="1800" dirty="0" smtClean="0"/>
              <a:t> 	</a:t>
            </a:r>
            <a:endParaRPr lang="ru-RU" sz="1800" dirty="0"/>
          </a:p>
        </p:txBody>
      </p:sp>
      <p:sp>
        <p:nvSpPr>
          <p:cNvPr id="26625" name="Rectangle 1"/>
          <p:cNvSpPr>
            <a:spLocks noChangeArrowheads="1"/>
          </p:cNvSpPr>
          <p:nvPr/>
        </p:nvSpPr>
        <p:spPr bwMode="auto">
          <a:xfrm>
            <a:off x="0" y="764024"/>
            <a:ext cx="91440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600" b="1" i="1" dirty="0" smtClean="0">
                <a:latin typeface="Times New Roman" pitchFamily="18" charset="0"/>
                <a:cs typeface="Times New Roman" pitchFamily="18" charset="0"/>
              </a:rPr>
              <a:t>Гипотеза</a:t>
            </a:r>
            <a:endParaRPr lang="ru-RU" sz="1600" b="1" dirty="0" smtClean="0">
              <a:latin typeface="Times New Roman" pitchFamily="18" charset="0"/>
              <a:cs typeface="Times New Roman" pitchFamily="18" charset="0"/>
            </a:endParaRPr>
          </a:p>
          <a:p>
            <a:pPr marR="0" lvl="0" indent="355600" algn="just" defTabSz="914400" rtl="0" eaLnBrk="1" fontAlgn="base" latinLnBrk="0" hangingPunct="1">
              <a:lnSpc>
                <a:spcPct val="100000"/>
              </a:lnSpc>
              <a:spcBef>
                <a:spcPct val="0"/>
              </a:spcBef>
              <a:spcAft>
                <a:spcPct val="0"/>
              </a:spcAft>
              <a:buClrTx/>
              <a:buSzTx/>
              <a:buFontTx/>
              <a:buNone/>
              <a:tabLst/>
            </a:pPr>
            <a:r>
              <a:rPr lang="ru-RU" sz="1600" dirty="0" smtClean="0">
                <a:latin typeface="Times New Roman" pitchFamily="18" charset="0"/>
                <a:cs typeface="Times New Roman" pitchFamily="18" charset="0"/>
              </a:rPr>
              <a:t>Воспитание патриотических чувств, любви к родному краю непосредственно связано с развитием духовно-нравственной сферы личности, которые начинают складываться уже в младшем возрасте. Если в этом возрасте воспитывать детей на традициях и ценностях национальной российской культуры и образцах устного народного творчества, и этому направлению придать приоритетное значение,  дошкольники начинают осознавать себя частицей своей нации, своей Родины, у них воспитывается чувство любви к Родному краю, чувство достоинства, гордости и ответственности за свою семью, дом, Отчизну. Этот проект является попыткой движения от воспитания любви к  близким людям,  природе, городу к достижению наивысшей цели — воспитанию чувств любви и гордости за свою Родину.</a:t>
            </a:r>
            <a:r>
              <a:rPr lang="ru-RU" sz="1600" b="1" dirty="0" smtClean="0">
                <a:latin typeface="Times New Roman" pitchFamily="18" charset="0"/>
                <a:cs typeface="Times New Roman" pitchFamily="18" charset="0"/>
              </a:rPr>
              <a:t> </a:t>
            </a:r>
          </a:p>
          <a:p>
            <a:pPr algn="just"/>
            <a:endParaRPr lang="ru-RU" sz="1600" b="1" dirty="0" smtClean="0">
              <a:latin typeface="Times New Roman" pitchFamily="18" charset="0"/>
              <a:cs typeface="Times New Roman" pitchFamily="18" charset="0"/>
            </a:endParaRPr>
          </a:p>
          <a:p>
            <a:pPr algn="ctr"/>
            <a:r>
              <a:rPr lang="ru-RU" sz="1600" b="1" i="1" dirty="0" smtClean="0">
                <a:latin typeface="Times New Roman" pitchFamily="18" charset="0"/>
                <a:cs typeface="Times New Roman" pitchFamily="18" charset="0"/>
              </a:rPr>
              <a:t>Актуальность</a:t>
            </a:r>
          </a:p>
          <a:p>
            <a:pPr indent="355600" algn="just"/>
            <a:r>
              <a:rPr lang="ru-RU" sz="1600" dirty="0" smtClean="0">
                <a:latin typeface="Times New Roman" pitchFamily="18" charset="0"/>
                <a:cs typeface="Times New Roman" pitchFamily="18" charset="0"/>
              </a:rPr>
              <a:t>Интерес и внимание к народному искусству в последнее время в нашей стране возрос. Все чаще говорят о необходимости приобщения детей к истокам русской культуры, о возрождении народных праздников с их традициями. Приобщая детей к народному творчеству, мы приобщаем их к истории русского народа, к нравственным общечеловеческим ценностям, которых так не хватает в наше неспокойное время. Нельзя не отметить роль народной культуры в духовно-нравственном воспитании дошкольников. Наши предки оставили нам воистину неисчерпаемый источник народной мудрости. </a:t>
            </a:r>
            <a:r>
              <a:rPr lang="ru-RU" sz="1600" kern="0" dirty="0" smtClean="0">
                <a:latin typeface="Times New Roman" pitchFamily="18" charset="0"/>
                <a:cs typeface="Times New Roman" pitchFamily="18" charset="0"/>
              </a:rPr>
              <a:t>Оставить в детской памяти незабываемую радость и теплоту, желание стать лучше, добрее - вот чего мы ждём от  наших праздников.</a:t>
            </a:r>
            <a:endParaRPr lang="ru-RU" sz="1600" dirty="0" smtClean="0">
              <a:latin typeface="Times New Roman" pitchFamily="18" charset="0"/>
              <a:cs typeface="Times New Roman" pitchFamily="18" charset="0"/>
            </a:endParaRPr>
          </a:p>
          <a:p>
            <a:endParaRPr lang="ru-RU" sz="1600" dirty="0" smtClean="0"/>
          </a:p>
          <a:p>
            <a:endParaRPr lang="ru-RU" dirty="0" smtClean="0"/>
          </a:p>
          <a:p>
            <a:endParaRPr lang="ru-RU"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schemeClr val="accent5">
                <a:shade val="45000"/>
                <a:satMod val="135000"/>
              </a:schemeClr>
              <a:prstClr val="white"/>
            </a:duotone>
            <a:lum bright="-4000" contrast="19000"/>
          </a:blip>
          <a:srcRect/>
          <a:stretch>
            <a:fillRect/>
          </a:stretch>
        </p:blipFill>
        <p:spPr bwMode="auto">
          <a:xfrm>
            <a:off x="0" y="0"/>
            <a:ext cx="9144000" cy="6858000"/>
          </a:xfrm>
          <a:prstGeom prst="rect">
            <a:avLst/>
          </a:prstGeom>
          <a:noFill/>
        </p:spPr>
      </p:pic>
      <p:sp>
        <p:nvSpPr>
          <p:cNvPr id="5" name="TextBox 4"/>
          <p:cNvSpPr txBox="1"/>
          <p:nvPr/>
        </p:nvSpPr>
        <p:spPr>
          <a:xfrm>
            <a:off x="5076056" y="1484784"/>
            <a:ext cx="3852936" cy="2031325"/>
          </a:xfrm>
          <a:prstGeom prst="rect">
            <a:avLst/>
          </a:prstGeom>
          <a:noFill/>
        </p:spPr>
        <p:txBody>
          <a:bodyPr wrap="square" rtlCol="0">
            <a:spAutoFit/>
          </a:bodyPr>
          <a:lstStyle/>
          <a:p>
            <a:pPr algn="ctr"/>
            <a:r>
              <a:rPr lang="ru-RU" b="1" dirty="0" smtClean="0">
                <a:solidFill>
                  <a:schemeClr val="tx2"/>
                </a:solidFill>
                <a:effectLst>
                  <a:outerShdw blurRad="38100" dist="38100" dir="2700000" algn="tl">
                    <a:srgbClr val="000000">
                      <a:alpha val="43137"/>
                    </a:srgbClr>
                  </a:outerShdw>
                </a:effectLst>
                <a:latin typeface="Times New Roman" pitchFamily="18" charset="0"/>
                <a:ea typeface="MS PMincho" pitchFamily="18" charset="-128"/>
                <a:cs typeface="Times New Roman" pitchFamily="18" charset="0"/>
              </a:rPr>
              <a:t>На Праздник Крещения</a:t>
            </a:r>
          </a:p>
          <a:p>
            <a:pPr algn="ctr"/>
            <a:r>
              <a:rPr lang="ru-RU" b="1" dirty="0" smtClean="0">
                <a:solidFill>
                  <a:schemeClr val="tx2"/>
                </a:solidFill>
                <a:effectLst>
                  <a:outerShdw blurRad="38100" dist="38100" dir="2700000" algn="tl">
                    <a:srgbClr val="000000">
                      <a:alpha val="43137"/>
                    </a:srgbClr>
                  </a:outerShdw>
                </a:effectLst>
                <a:latin typeface="Times New Roman" pitchFamily="18" charset="0"/>
                <a:ea typeface="MS PMincho" pitchFamily="18" charset="-128"/>
                <a:cs typeface="Times New Roman" pitchFamily="18" charset="0"/>
              </a:rPr>
              <a:t>Мы посетили Храм Святителя Николая в с. </a:t>
            </a:r>
            <a:r>
              <a:rPr lang="ru-RU" b="1" dirty="0" err="1" smtClean="0">
                <a:solidFill>
                  <a:schemeClr val="tx2"/>
                </a:solidFill>
                <a:effectLst>
                  <a:outerShdw blurRad="38100" dist="38100" dir="2700000" algn="tl">
                    <a:srgbClr val="000000">
                      <a:alpha val="43137"/>
                    </a:srgbClr>
                  </a:outerShdw>
                </a:effectLst>
                <a:latin typeface="Times New Roman" pitchFamily="18" charset="0"/>
                <a:ea typeface="MS PMincho" pitchFamily="18" charset="-128"/>
                <a:cs typeface="Times New Roman" pitchFamily="18" charset="0"/>
              </a:rPr>
              <a:t>Сидоровское</a:t>
            </a:r>
            <a:r>
              <a:rPr lang="ru-RU" b="1" dirty="0" smtClean="0">
                <a:solidFill>
                  <a:schemeClr val="tx2"/>
                </a:solidFill>
                <a:effectLst>
                  <a:outerShdw blurRad="38100" dist="38100" dir="2700000" algn="tl">
                    <a:srgbClr val="000000">
                      <a:alpha val="43137"/>
                    </a:srgbClr>
                  </a:outerShdw>
                </a:effectLst>
                <a:latin typeface="Times New Roman" pitchFamily="18" charset="0"/>
                <a:ea typeface="MS PMincho" pitchFamily="18" charset="-128"/>
                <a:cs typeface="Times New Roman" pitchFamily="18" charset="0"/>
              </a:rPr>
              <a:t>.</a:t>
            </a:r>
          </a:p>
          <a:p>
            <a:pPr algn="ctr"/>
            <a:r>
              <a:rPr lang="ru-RU" b="1" dirty="0" smtClean="0">
                <a:solidFill>
                  <a:schemeClr val="tx2"/>
                </a:solidFill>
                <a:effectLst>
                  <a:outerShdw blurRad="38100" dist="38100" dir="2700000" algn="tl">
                    <a:srgbClr val="000000">
                      <a:alpha val="43137"/>
                    </a:srgbClr>
                  </a:outerShdw>
                </a:effectLst>
                <a:latin typeface="Times New Roman" pitchFamily="18" charset="0"/>
                <a:ea typeface="MS PMincho" pitchFamily="18" charset="-128"/>
                <a:cs typeface="Times New Roman" pitchFamily="18" charset="0"/>
              </a:rPr>
              <a:t>Также были приглашены </a:t>
            </a:r>
          </a:p>
          <a:p>
            <a:pPr algn="ctr"/>
            <a:r>
              <a:rPr lang="ru-RU" b="1" dirty="0" smtClean="0">
                <a:solidFill>
                  <a:schemeClr val="tx2"/>
                </a:solidFill>
                <a:effectLst>
                  <a:outerShdw blurRad="38100" dist="38100" dir="2700000" algn="tl">
                    <a:srgbClr val="000000">
                      <a:alpha val="43137"/>
                    </a:srgbClr>
                  </a:outerShdw>
                </a:effectLst>
                <a:latin typeface="Times New Roman" pitchFamily="18" charset="0"/>
                <a:ea typeface="MS PMincho" pitchFamily="18" charset="-128"/>
                <a:cs typeface="Times New Roman" pitchFamily="18" charset="0"/>
              </a:rPr>
              <a:t>на экскурсию</a:t>
            </a:r>
          </a:p>
          <a:p>
            <a:pPr algn="ctr"/>
            <a:r>
              <a:rPr lang="ru-RU" b="1" dirty="0" smtClean="0">
                <a:solidFill>
                  <a:schemeClr val="tx2"/>
                </a:solidFill>
                <a:effectLst>
                  <a:outerShdw blurRad="38100" dist="38100" dir="2700000" algn="tl">
                    <a:srgbClr val="000000">
                      <a:alpha val="43137"/>
                    </a:srgbClr>
                  </a:outerShdw>
                </a:effectLst>
                <a:latin typeface="Times New Roman" pitchFamily="18" charset="0"/>
                <a:ea typeface="MS PMincho" pitchFamily="18" charset="-128"/>
                <a:cs typeface="Times New Roman" pitchFamily="18" charset="0"/>
              </a:rPr>
              <a:t>в православную </a:t>
            </a:r>
          </a:p>
          <a:p>
            <a:pPr algn="ctr"/>
            <a:r>
              <a:rPr lang="ru-RU" b="1" dirty="0" smtClean="0">
                <a:solidFill>
                  <a:schemeClr val="tx2"/>
                </a:solidFill>
                <a:effectLst>
                  <a:outerShdw blurRad="38100" dist="38100" dir="2700000" algn="tl">
                    <a:srgbClr val="000000">
                      <a:alpha val="43137"/>
                    </a:srgbClr>
                  </a:outerShdw>
                </a:effectLst>
                <a:latin typeface="Times New Roman" pitchFamily="18" charset="0"/>
                <a:ea typeface="MS PMincho" pitchFamily="18" charset="-128"/>
                <a:cs typeface="Times New Roman" pitchFamily="18" charset="0"/>
              </a:rPr>
              <a:t>гимназию «Светоч».</a:t>
            </a:r>
            <a:endParaRPr lang="ru-RU" b="1" dirty="0">
              <a:solidFill>
                <a:schemeClr val="tx2"/>
              </a:solidFill>
              <a:effectLst>
                <a:outerShdw blurRad="38100" dist="38100" dir="2700000" algn="tl">
                  <a:srgbClr val="000000">
                    <a:alpha val="43137"/>
                  </a:srgbClr>
                </a:outerShdw>
              </a:effectLst>
              <a:latin typeface="Times New Roman" pitchFamily="18" charset="0"/>
              <a:ea typeface="MS PMincho" pitchFamily="18" charset="-128"/>
              <a:cs typeface="Times New Roman" pitchFamily="18" charset="0"/>
            </a:endParaRPr>
          </a:p>
        </p:txBody>
      </p:sp>
      <p:pic>
        <p:nvPicPr>
          <p:cNvPr id="6" name="Picture 2" descr="F:\СВЕТОЧ\IMG_715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344955">
            <a:off x="498711" y="424714"/>
            <a:ext cx="4536504" cy="2952328"/>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7" name="Picture 3" descr="F:\СВЕТОЧ\IMG_7089.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403280">
            <a:off x="629019" y="3295493"/>
            <a:ext cx="4047008" cy="2996952"/>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8" name="Picture 4" descr="F:\СВЕТОЧ\IMG_7110.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644008" y="4077072"/>
            <a:ext cx="4176464" cy="2582506"/>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schemeClr val="accent5">
                <a:shade val="45000"/>
                <a:satMod val="135000"/>
              </a:schemeClr>
              <a:prstClr val="white"/>
            </a:duotone>
            <a:lum bright="-4000" contrast="19000"/>
          </a:blip>
          <a:srcRect/>
          <a:stretch>
            <a:fillRect/>
          </a:stretch>
        </p:blipFill>
        <p:spPr bwMode="auto">
          <a:xfrm>
            <a:off x="-46148" y="-1"/>
            <a:ext cx="9190148" cy="6892611"/>
          </a:xfrm>
          <a:prstGeom prst="rect">
            <a:avLst/>
          </a:prstGeom>
          <a:noFill/>
        </p:spPr>
      </p:pic>
      <p:sp>
        <p:nvSpPr>
          <p:cNvPr id="5" name="TextBox 4"/>
          <p:cNvSpPr txBox="1"/>
          <p:nvPr/>
        </p:nvSpPr>
        <p:spPr>
          <a:xfrm>
            <a:off x="4716016" y="332656"/>
            <a:ext cx="4212976" cy="1754326"/>
          </a:xfrm>
          <a:prstGeom prst="rect">
            <a:avLst/>
          </a:prstGeom>
          <a:noFill/>
        </p:spPr>
        <p:txBody>
          <a:bodyPr wrap="square" rtlCol="0">
            <a:spAutoFit/>
          </a:bodyPr>
          <a:lstStyle/>
          <a:p>
            <a:pPr algn="ctr"/>
            <a:r>
              <a:rPr lang="ru-RU" b="1" dirty="0" smtClean="0">
                <a:solidFill>
                  <a:schemeClr val="tx2"/>
                </a:solidFill>
                <a:latin typeface="PTSans"/>
              </a:rPr>
              <a:t>В </a:t>
            </a:r>
            <a:r>
              <a:rPr lang="ru-RU" b="1" dirty="0">
                <a:solidFill>
                  <a:schemeClr val="tx2"/>
                </a:solidFill>
                <a:latin typeface="PTSans"/>
              </a:rPr>
              <a:t>дошкольном учреждении с целью воспитания у детей любви к русскому народному творчеству и сохранения народных традиций </a:t>
            </a:r>
            <a:r>
              <a:rPr lang="ru-RU" b="1" dirty="0" smtClean="0">
                <a:solidFill>
                  <a:schemeClr val="tx2"/>
                </a:solidFill>
                <a:latin typeface="PTSans"/>
              </a:rPr>
              <a:t>был подготовлен </a:t>
            </a:r>
            <a:r>
              <a:rPr lang="ru-RU" b="1" dirty="0">
                <a:solidFill>
                  <a:schemeClr val="tx2"/>
                </a:solidFill>
                <a:latin typeface="PTSans"/>
              </a:rPr>
              <a:t>и  </a:t>
            </a:r>
            <a:r>
              <a:rPr lang="ru-RU" b="1" dirty="0" smtClean="0">
                <a:solidFill>
                  <a:schemeClr val="tx2"/>
                </a:solidFill>
                <a:latin typeface="PTSans"/>
              </a:rPr>
              <a:t>проведен </a:t>
            </a:r>
          </a:p>
          <a:p>
            <a:pPr algn="ctr"/>
            <a:r>
              <a:rPr lang="ru-RU" b="1" dirty="0" smtClean="0">
                <a:solidFill>
                  <a:schemeClr val="tx2"/>
                </a:solidFill>
                <a:latin typeface="PTSans"/>
              </a:rPr>
              <a:t>«Праздник русского валенка».</a:t>
            </a:r>
            <a:endParaRPr lang="ru-RU" b="1" dirty="0">
              <a:solidFill>
                <a:schemeClr val="tx2"/>
              </a:solidFill>
              <a:effectLst>
                <a:outerShdw blurRad="38100" dist="38100" dir="2700000" algn="tl">
                  <a:srgbClr val="000000">
                    <a:alpha val="43137"/>
                  </a:srgbClr>
                </a:outerShdw>
              </a:effectLst>
              <a:latin typeface="Times New Roman" pitchFamily="18" charset="0"/>
              <a:ea typeface="MS PMincho" pitchFamily="18" charset="-128"/>
              <a:cs typeface="Times New Roman" pitchFamily="18" charset="0"/>
            </a:endParaRPr>
          </a:p>
        </p:txBody>
      </p:sp>
      <p:pic>
        <p:nvPicPr>
          <p:cNvPr id="2" name="Picture 2" descr="4.JPG"/>
          <p:cNvPicPr>
            <a:picLocks noChangeAspect="1" noChangeArrowheads="1"/>
          </p:cNvPicPr>
          <p:nvPr/>
        </p:nvPicPr>
        <p:blipFill rotWithShape="1">
          <a:blip r:embed="rId3">
            <a:extLst>
              <a:ext uri="{28A0092B-C50C-407E-A947-70E740481C1C}">
                <a14:useLocalDpi xmlns:a14="http://schemas.microsoft.com/office/drawing/2010/main" val="0"/>
              </a:ext>
            </a:extLst>
          </a:blip>
          <a:srcRect l="5138" t="10032" r="3227" b="5423"/>
          <a:stretch/>
        </p:blipFill>
        <p:spPr bwMode="auto">
          <a:xfrm>
            <a:off x="243650" y="3694816"/>
            <a:ext cx="421246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1.JPG"/>
          <p:cNvPicPr>
            <a:picLocks noChangeAspect="1" noChangeArrowheads="1"/>
          </p:cNvPicPr>
          <p:nvPr/>
        </p:nvPicPr>
        <p:blipFill rotWithShape="1">
          <a:blip r:embed="rId4">
            <a:extLst>
              <a:ext uri="{28A0092B-C50C-407E-A947-70E740481C1C}">
                <a14:useLocalDpi xmlns:a14="http://schemas.microsoft.com/office/drawing/2010/main" val="0"/>
              </a:ext>
            </a:extLst>
          </a:blip>
          <a:srcRect l="6887" r="16150" b="28205"/>
          <a:stretch/>
        </p:blipFill>
        <p:spPr bwMode="auto">
          <a:xfrm>
            <a:off x="4666510" y="3462610"/>
            <a:ext cx="4050450" cy="25202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JPG"/>
          <p:cNvPicPr>
            <a:picLocks noChangeAspect="1" noChangeArrowheads="1"/>
          </p:cNvPicPr>
          <p:nvPr/>
        </p:nvPicPr>
        <p:blipFill rotWithShape="1">
          <a:blip r:embed="rId5">
            <a:extLst>
              <a:ext uri="{28A0092B-C50C-407E-A947-70E740481C1C}">
                <a14:useLocalDpi xmlns:a14="http://schemas.microsoft.com/office/drawing/2010/main" val="0"/>
              </a:ext>
            </a:extLst>
          </a:blip>
          <a:srcRect l="8464" t="29126" r="8303"/>
          <a:stretch/>
        </p:blipFill>
        <p:spPr bwMode="auto">
          <a:xfrm>
            <a:off x="179512" y="537575"/>
            <a:ext cx="4617698" cy="262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7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prstClr val="black"/>
              <a:schemeClr val="accent3">
                <a:tint val="45000"/>
                <a:satMod val="400000"/>
              </a:schemeClr>
            </a:duotone>
            <a:lum bright="17000" contrast="14000"/>
          </a:blip>
          <a:srcRect/>
          <a:stretch>
            <a:fillRect/>
          </a:stretch>
        </p:blipFill>
        <p:spPr bwMode="auto">
          <a:xfrm>
            <a:off x="0" y="0"/>
            <a:ext cx="9144000" cy="6858000"/>
          </a:xfrm>
          <a:prstGeom prst="rect">
            <a:avLst/>
          </a:prstGeom>
          <a:noFill/>
        </p:spPr>
      </p:pic>
      <p:sp>
        <p:nvSpPr>
          <p:cNvPr id="11265" name="Rectangle 1"/>
          <p:cNvSpPr>
            <a:spLocks noChangeArrowheads="1"/>
          </p:cNvSpPr>
          <p:nvPr/>
        </p:nvSpPr>
        <p:spPr bwMode="auto">
          <a:xfrm>
            <a:off x="539552" y="260648"/>
            <a:ext cx="8064896"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Calibri" pitchFamily="34" charset="0"/>
              <a:ea typeface="Times New Roman" pitchFamily="18" charset="0"/>
              <a:cs typeface="Times New Roman" pitchFamily="18" charset="0"/>
            </a:endParaRPr>
          </a:p>
          <a:p>
            <a:pPr algn="ctr"/>
            <a:r>
              <a:rPr kumimoji="0" lang="ru-RU" b="1"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Весенняя часть </a:t>
            </a:r>
            <a:r>
              <a:rPr kumimoji="0" lang="ru-RU" b="1" i="0" u="none" strike="noStrike" cap="none" normalizeH="0" baseline="0" dirty="0" err="1" smtClean="0">
                <a:ln>
                  <a:noFill/>
                </a:ln>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Кологода</a:t>
            </a:r>
            <a:r>
              <a:rPr kumimoji="0" lang="ru-RU" b="1"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посвящена праздникам возрождения жизни, молодости и буйства природы.  Начинаем весенний цикл  с Масленицы</a:t>
            </a: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один из самых веселых и долгожданных праздников в году имеющий многовековую историю</a:t>
            </a:r>
            <a:r>
              <a:rPr kumimoji="0" lang="ru-RU" b="1" i="0" u="none" strike="noStrike" cap="none" normalizeH="0" baseline="0" dirty="0" smtClean="0">
                <a:ln>
                  <a:noFill/>
                </a:ln>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Самый главный праздник в православном церковном календаре – это Светлое Христово Воскресенье, называемое также Пасхой. Этот день является центром всей традиции, истории и философии православия. Символизирует победу жизни </a:t>
            </a:r>
          </a:p>
          <a:p>
            <a:pPr algn="ct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 самом широком смысле. </a:t>
            </a:r>
          </a:p>
          <a:p>
            <a:pPr algn="ct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«Вешнее солнышко,- по словам наших предков,- воскрешает землю».</a:t>
            </a:r>
          </a:p>
          <a:p>
            <a:pPr algn="ct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Воскрешение- возвращение к жизни, духовное обновление, и вера в воскрешение дается нам в светлый день Пасхи.</a:t>
            </a:r>
          </a:p>
          <a:p>
            <a:pPr algn="ct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Приходит час, когда черные силы гибнут.</a:t>
            </a:r>
          </a:p>
          <a:p>
            <a:pPr lvl="0" eaLnBrk="0" fontAlgn="base" hangingPunct="0">
              <a:spcBef>
                <a:spcPct val="0"/>
              </a:spcBef>
              <a:spcAft>
                <a:spcPct val="0"/>
              </a:spcAft>
            </a:pPr>
            <a:endPar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dirty="0" smtClean="0">
                <a:latin typeface="Calibri" pitchFamily="34"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prstClr val="black"/>
              <a:schemeClr val="accent3">
                <a:tint val="45000"/>
                <a:satMod val="400000"/>
              </a:schemeClr>
            </a:duotone>
            <a:lum bright="17000" contrast="14000"/>
          </a:blip>
          <a:srcRect/>
          <a:stretch>
            <a:fillRect/>
          </a:stretch>
        </p:blipFill>
        <p:spPr bwMode="auto">
          <a:xfrm>
            <a:off x="0" y="0"/>
            <a:ext cx="9144000" cy="6858000"/>
          </a:xfrm>
          <a:prstGeom prst="rect">
            <a:avLst/>
          </a:prstGeom>
          <a:noFill/>
        </p:spPr>
      </p:pic>
      <p:pic>
        <p:nvPicPr>
          <p:cNvPr id="4" name="Picture 4" descr="C:\Users\QQQ\Desktop\IMG_171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27784" y="4767882"/>
            <a:ext cx="3575765" cy="1901478"/>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5" name="Picture 3" descr="C:\Users\QQQ\Desktop\IMG_174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9512" y="3717032"/>
            <a:ext cx="3259763" cy="2173177"/>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7" name="Picture 6" descr="C:\Users\QQQ\Desktop\IMG_179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9512" y="390127"/>
            <a:ext cx="2952328" cy="1958753"/>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8" name="Picture 5" descr="C:\Users\QQQ\Desktop\IMG_1757.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796136" y="3645024"/>
            <a:ext cx="3203848" cy="2260094"/>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6" name="Picture 2" descr="C:\Users\QQQ\Desktop\IMG_1800.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55776" y="1628800"/>
            <a:ext cx="3996443" cy="2664296"/>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707904" y="692696"/>
            <a:ext cx="5184576" cy="2031325"/>
          </a:xfrm>
          <a:prstGeom prst="rect">
            <a:avLst/>
          </a:prstGeom>
        </p:spPr>
        <p:txBody>
          <a:bodyPr wrap="square">
            <a:spAutoFit/>
          </a:bodyPr>
          <a:lstStyle/>
          <a:p>
            <a:pPr lvl="0" algn="ctr" fontAlgn="base">
              <a:spcBef>
                <a:spcPct val="0"/>
              </a:spcBef>
              <a:spcAft>
                <a:spcPct val="0"/>
              </a:spcAft>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«Масленица» совместно</a:t>
            </a:r>
          </a:p>
          <a:p>
            <a:pPr lvl="0" algn="r" fontAlgn="base">
              <a:lnSpc>
                <a:spcPct val="150000"/>
              </a:lnSpc>
              <a:spcBef>
                <a:spcPct val="0"/>
              </a:spcBef>
              <a:spcAft>
                <a:spcPct val="0"/>
              </a:spcAft>
            </a:pPr>
            <a:r>
              <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с </a:t>
            </a: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фольклорным </a:t>
            </a: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ансамблем «</a:t>
            </a: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Росинка</a:t>
            </a: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endPar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algn="r" fontAlgn="base">
              <a:lnSpc>
                <a:spcPct val="150000"/>
              </a:lnSpc>
              <a:spcBef>
                <a:spcPct val="0"/>
              </a:spcBef>
              <a:spcAft>
                <a:spcPct val="0"/>
              </a:spcAft>
            </a:pPr>
            <a:r>
              <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городского Центра</a:t>
            </a:r>
            <a:endPar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algn="r" fontAlgn="base">
              <a:lnSpc>
                <a:spcPct val="150000"/>
              </a:lnSpc>
              <a:spcBef>
                <a:spcPct val="0"/>
              </a:spcBef>
              <a:spcAft>
                <a:spcPct val="0"/>
              </a:spcAft>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развития творчества </a:t>
            </a:r>
            <a:endPar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lvl="0" algn="r" fontAlgn="base">
              <a:lnSpc>
                <a:spcPct val="150000"/>
              </a:lnSpc>
              <a:spcBef>
                <a:spcPct val="0"/>
              </a:spcBef>
              <a:spcAft>
                <a:spcPct val="0"/>
              </a:spcAft>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детей и юношества.</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prstClr val="black"/>
              <a:schemeClr val="accent3">
                <a:tint val="45000"/>
                <a:satMod val="400000"/>
              </a:schemeClr>
            </a:duotone>
            <a:lum bright="17000" contrast="14000"/>
          </a:blip>
          <a:srcRect/>
          <a:stretch>
            <a:fillRect/>
          </a:stretch>
        </p:blipFill>
        <p:spPr bwMode="auto">
          <a:xfrm>
            <a:off x="0" y="0"/>
            <a:ext cx="9144000" cy="6858000"/>
          </a:xfrm>
          <a:prstGeom prst="rect">
            <a:avLst/>
          </a:prstGeom>
          <a:noFill/>
        </p:spPr>
      </p:pic>
      <p:sp>
        <p:nvSpPr>
          <p:cNvPr id="3" name="TextBox 2"/>
          <p:cNvSpPr txBox="1"/>
          <p:nvPr/>
        </p:nvSpPr>
        <p:spPr>
          <a:xfrm>
            <a:off x="251520" y="2348880"/>
            <a:ext cx="5688632" cy="2031325"/>
          </a:xfrm>
          <a:prstGeom prst="rect">
            <a:avLst/>
          </a:prstGeom>
          <a:noFill/>
        </p:spPr>
        <p:txBody>
          <a:bodyPr wrap="square" rtlCol="0">
            <a:spAutoFit/>
          </a:bodyPr>
          <a:lstStyle/>
          <a:p>
            <a:pPr algn="ctr"/>
            <a:r>
              <a:rPr lang="ru-RU" b="1" dirty="0" smtClean="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Пасхальные дни мы слушаем колокольные звоны, песнопения, читаем художественные произведения, рассматриваем картины, иконы, беседуем о семейных традициях православного праздника. Заканчивается праздник традиционным угощением: куличи, яйца. А дома дети делятся своими впечатлениями, поздравляют друзей и близких.</a:t>
            </a:r>
            <a:endParaRPr lang="ru-RU" dirty="0">
              <a:solidFill>
                <a:schemeClr val="accent3">
                  <a:lumMod val="50000"/>
                </a:schemeClr>
              </a:solidFill>
              <a:effectLst>
                <a:outerShdw blurRad="38100" dist="38100" dir="2700000" algn="tl">
                  <a:srgbClr val="000000">
                    <a:alpha val="43137"/>
                  </a:srgbClr>
                </a:outerShdw>
              </a:effectLst>
            </a:endParaRPr>
          </a:p>
        </p:txBody>
      </p:sp>
      <p:pic>
        <p:nvPicPr>
          <p:cNvPr id="11" name="Picture 2" descr="C:\Users\Sad\Desktop\православие\Пасха\пасха 2 001.bmp"/>
          <p:cNvPicPr>
            <a:picLocks noChangeAspect="1" noChangeArrowheads="1"/>
          </p:cNvPicPr>
          <p:nvPr/>
        </p:nvPicPr>
        <p:blipFill rotWithShape="1">
          <a:blip r:embed="rId3" cstate="screen">
            <a:lum bright="-11000"/>
            <a:extLst>
              <a:ext uri="{28A0092B-C50C-407E-A947-70E740481C1C}">
                <a14:useLocalDpi xmlns:a14="http://schemas.microsoft.com/office/drawing/2010/main"/>
              </a:ext>
            </a:extLst>
          </a:blip>
          <a:srcRect/>
          <a:stretch/>
        </p:blipFill>
        <p:spPr bwMode="auto">
          <a:xfrm>
            <a:off x="3059832" y="188640"/>
            <a:ext cx="3168352" cy="2160240"/>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2" name="Picture 2" descr="C:\Users\Sad\Desktop\православие\Пасха\пасха 2 001.bmp"/>
          <p:cNvPicPr>
            <a:picLocks noChangeAspect="1" noChangeArrowheads="1"/>
          </p:cNvPicPr>
          <p:nvPr/>
        </p:nvPicPr>
        <p:blipFill rotWithShape="1">
          <a:blip r:embed="rId4" cstate="screen">
            <a:lum bright="-4000"/>
            <a:extLst>
              <a:ext uri="{28A0092B-C50C-407E-A947-70E740481C1C}">
                <a14:useLocalDpi xmlns:a14="http://schemas.microsoft.com/office/drawing/2010/main"/>
              </a:ext>
            </a:extLst>
          </a:blip>
          <a:srcRect/>
          <a:stretch/>
        </p:blipFill>
        <p:spPr bwMode="auto">
          <a:xfrm rot="282874">
            <a:off x="6290195" y="287204"/>
            <a:ext cx="2536921" cy="3365552"/>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0" name="Picture 2" descr="C:\Users\Sad\Desktop\православие\Пасха\пасха 2 001.bmp"/>
          <p:cNvPicPr>
            <a:picLocks noChangeAspect="1" noChangeArrowheads="1"/>
          </p:cNvPicPr>
          <p:nvPr/>
        </p:nvPicPr>
        <p:blipFill rotWithShape="1">
          <a:blip r:embed="rId5" cstate="screen">
            <a:lum bright="-7000"/>
            <a:extLst>
              <a:ext uri="{28A0092B-C50C-407E-A947-70E740481C1C}">
                <a14:useLocalDpi xmlns:a14="http://schemas.microsoft.com/office/drawing/2010/main"/>
              </a:ext>
            </a:extLst>
          </a:blip>
          <a:srcRect/>
          <a:stretch/>
        </p:blipFill>
        <p:spPr bwMode="auto">
          <a:xfrm>
            <a:off x="1259632" y="4365104"/>
            <a:ext cx="3672408" cy="2232248"/>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9" name="Picture 2" descr="C:\Users\Sad\Desktop\православие\Пасха\пасха 2 001.bmp"/>
          <p:cNvPicPr>
            <a:picLocks noChangeAspect="1" noChangeArrowheads="1"/>
          </p:cNvPicPr>
          <p:nvPr/>
        </p:nvPicPr>
        <p:blipFill rotWithShape="1">
          <a:blip r:embed="rId6" cstate="screen">
            <a:lum bright="-2000" contrast="-4000"/>
            <a:extLst>
              <a:ext uri="{28A0092B-C50C-407E-A947-70E740481C1C}">
                <a14:useLocalDpi xmlns:a14="http://schemas.microsoft.com/office/drawing/2010/main"/>
              </a:ext>
            </a:extLst>
          </a:blip>
          <a:srcRect/>
          <a:stretch/>
        </p:blipFill>
        <p:spPr bwMode="auto">
          <a:xfrm rot="21243508">
            <a:off x="5940152" y="3429000"/>
            <a:ext cx="2808312" cy="3096344"/>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prstClr val="black"/>
              <a:schemeClr val="accent3">
                <a:tint val="45000"/>
                <a:satMod val="400000"/>
              </a:schemeClr>
            </a:duotone>
            <a:lum bright="17000" contrast="14000"/>
          </a:blip>
          <a:srcRect/>
          <a:stretch>
            <a:fillRect/>
          </a:stretch>
        </p:blipFill>
        <p:spPr bwMode="auto">
          <a:xfrm>
            <a:off x="0" y="0"/>
            <a:ext cx="9144000" cy="6858000"/>
          </a:xfrm>
          <a:prstGeom prst="rect">
            <a:avLst/>
          </a:prstGeom>
          <a:noFill/>
        </p:spPr>
      </p:pic>
      <p:sp>
        <p:nvSpPr>
          <p:cNvPr id="3" name="TextBox 2"/>
          <p:cNvSpPr txBox="1"/>
          <p:nvPr/>
        </p:nvSpPr>
        <p:spPr>
          <a:xfrm>
            <a:off x="2843808" y="1052736"/>
            <a:ext cx="3384376" cy="2308324"/>
          </a:xfrm>
          <a:prstGeom prst="rect">
            <a:avLst/>
          </a:prstGeom>
          <a:noFill/>
        </p:spPr>
        <p:txBody>
          <a:bodyPr wrap="square" rtlCol="0">
            <a:spAutoFit/>
          </a:bodyPr>
          <a:lstStyle/>
          <a:p>
            <a:pPr algn="ctr"/>
            <a:r>
              <a:rPr lang="ru-RU" b="1" dirty="0" smtClean="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Дети очень любят праздники! Мы проводим их в форме игры,  кукольных спектаклей,  театральных постановок… Работая с детьми стараемся, чтобы они были не только слушателями и зрителями, но и активными участниками.</a:t>
            </a:r>
            <a:endParaRPr lang="ru-RU" dirty="0">
              <a:solidFill>
                <a:schemeClr val="accent3">
                  <a:lumMod val="50000"/>
                </a:schemeClr>
              </a:solidFill>
              <a:effectLst>
                <a:outerShdw blurRad="38100" dist="38100" dir="2700000" algn="tl">
                  <a:srgbClr val="000000">
                    <a:alpha val="43137"/>
                  </a:srgbClr>
                </a:outerShdw>
              </a:effectLst>
            </a:endParaRPr>
          </a:p>
        </p:txBody>
      </p:sp>
      <p:pic>
        <p:nvPicPr>
          <p:cNvPr id="8" name="Picture 3" descr="C:\Users\QQQ\Desktop\духовно нравственное воспитание\пасха младшая\IMG_709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260648"/>
            <a:ext cx="2664296" cy="2564904"/>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3" name="Picture 4" descr="C:\Users\QQQ\Desktop\духовно нравственное воспитание\пасха младшая\IMG_711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28184" y="908720"/>
            <a:ext cx="2724020" cy="2520280"/>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4" name="Picture 4" descr="C:\Users\QQQ\Desktop\духовно нравственное воспитание\пасха младшая\IMG_711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9512" y="3356992"/>
            <a:ext cx="3960440" cy="3096343"/>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5" name="Picture 7" descr="C:\Users\Sad\Desktop\православие\пасха младшая\IMG_713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60032" y="3693086"/>
            <a:ext cx="3908861" cy="2976274"/>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prstClr val="black"/>
              <a:schemeClr val="accent3">
                <a:tint val="45000"/>
                <a:satMod val="400000"/>
              </a:schemeClr>
            </a:duotone>
            <a:lum bright="17000" contrast="14000"/>
          </a:blip>
          <a:srcRect/>
          <a:stretch>
            <a:fillRect/>
          </a:stretch>
        </p:blipFill>
        <p:spPr bwMode="auto">
          <a:xfrm>
            <a:off x="0" y="0"/>
            <a:ext cx="9144000" cy="6858000"/>
          </a:xfrm>
          <a:prstGeom prst="rect">
            <a:avLst/>
          </a:prstGeom>
          <a:noFill/>
        </p:spPr>
      </p:pic>
      <p:pic>
        <p:nvPicPr>
          <p:cNvPr id="9" name="Picture 6" descr="C:\Users\QQQ\Desktop\Топильская Е. М\все фото\народные праздники\Пасха Топильская\IMG_161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1600" y="188640"/>
            <a:ext cx="3348372" cy="2448272"/>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1" name="Picture 7" descr="C:\Users\QQQ\Desktop\Топильская Е. М\все фото\народные праздники\Пасха Топильская\IMG_162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499991" y="620688"/>
            <a:ext cx="4454895" cy="2304256"/>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2" name="Picture 3" descr="C:\Users\QQQ\Desktop\Топильская Е. М\все фото\народные праздники\Пасха Топильская\IMG_1564.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95536" y="2348880"/>
            <a:ext cx="3456385" cy="2592288"/>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6" name="Picture 4" descr="C:\Users\QQQ\Desktop\Топильская Е. М\все фото\народные праздники\Пасха Топильская\IMG_1568.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403648" y="4725144"/>
            <a:ext cx="4608512" cy="2016224"/>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851921" y="2996952"/>
            <a:ext cx="4896544" cy="2400657"/>
          </a:xfrm>
          <a:prstGeom prst="rect">
            <a:avLst/>
          </a:prstGeom>
        </p:spPr>
        <p:txBody>
          <a:bodyPr wrap="square">
            <a:spAutoFit/>
          </a:bodyPr>
          <a:lstStyle/>
          <a:p>
            <a:pPr lvl="0" algn="ctr" fontAlgn="base">
              <a:spcBef>
                <a:spcPct val="0"/>
              </a:spcBef>
              <a:spcAft>
                <a:spcPct val="0"/>
              </a:spcAft>
            </a:pPr>
            <a:r>
              <a:rPr lang="ru-RU" b="1"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Пасхальный перезвон.</a:t>
            </a:r>
          </a:p>
          <a:p>
            <a:pPr lvl="0" algn="ctr" fontAlgn="base">
              <a:spcBef>
                <a:spcPct val="0"/>
              </a:spcBef>
              <a:spcAft>
                <a:spcPct val="0"/>
              </a:spcAft>
            </a:pPr>
            <a:r>
              <a:rPr lang="ru-RU" b="1"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Конспект мероприятия был отмечен на городском конкурсе профессионального мастерства  педагогов</a:t>
            </a:r>
          </a:p>
          <a:p>
            <a:pPr lvl="0" algn="ctr" fontAlgn="base">
              <a:spcBef>
                <a:spcPct val="0"/>
              </a:spcBef>
              <a:spcAft>
                <a:spcPct val="0"/>
              </a:spcAft>
            </a:pPr>
            <a:r>
              <a:rPr lang="ru-RU" b="1"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«Мой лучший урок» в номинации «Мастер дошкольного воспитания».</a:t>
            </a:r>
          </a:p>
          <a:p>
            <a:pPr lvl="0" algn="ctr" fontAlgn="base">
              <a:spcBef>
                <a:spcPct val="0"/>
              </a:spcBef>
              <a:spcAft>
                <a:spcPct val="0"/>
              </a:spcAft>
            </a:pPr>
            <a:endParaRPr lang="ru-RU" sz="2400" b="1"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fontAlgn="base">
              <a:spcBef>
                <a:spcPct val="0"/>
              </a:spcBef>
              <a:spcAft>
                <a:spcPct val="0"/>
              </a:spcAft>
            </a:pPr>
            <a:endParaRPr lang="ru-RU"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duotone>
              <a:prstClr val="black"/>
              <a:schemeClr val="accent3">
                <a:tint val="45000"/>
                <a:satMod val="400000"/>
              </a:schemeClr>
            </a:duotone>
            <a:lum bright="17000" contrast="14000"/>
          </a:blip>
          <a:srcRect/>
          <a:stretch>
            <a:fillRect/>
          </a:stretch>
        </p:blipFill>
        <p:spPr bwMode="auto">
          <a:xfrm>
            <a:off x="0" y="0"/>
            <a:ext cx="9144000" cy="6858000"/>
          </a:xfrm>
          <a:prstGeom prst="rect">
            <a:avLst/>
          </a:prstGeom>
          <a:noFill/>
        </p:spPr>
      </p:pic>
      <p:sp>
        <p:nvSpPr>
          <p:cNvPr id="14" name="TextBox 13"/>
          <p:cNvSpPr txBox="1"/>
          <p:nvPr/>
        </p:nvSpPr>
        <p:spPr>
          <a:xfrm>
            <a:off x="3203848" y="404664"/>
            <a:ext cx="2664296" cy="1815882"/>
          </a:xfrm>
          <a:prstGeom prst="rect">
            <a:avLst/>
          </a:prstGeom>
          <a:noFill/>
        </p:spPr>
        <p:txBody>
          <a:bodyPr wrap="square" rtlCol="0">
            <a:spAutoFit/>
          </a:bodyPr>
          <a:lstStyle/>
          <a:p>
            <a:pPr algn="ctr"/>
            <a:r>
              <a:rPr lang="ru-RU" sz="2000"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MS PMincho" pitchFamily="18" charset="-128"/>
                <a:cs typeface="Times New Roman" pitchFamily="18" charset="0"/>
              </a:rPr>
              <a:t>Концерт </a:t>
            </a:r>
          </a:p>
          <a:p>
            <a:pPr algn="ctr"/>
            <a:r>
              <a:rPr lang="ru-RU" sz="2000"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MS PMincho" pitchFamily="18" charset="-128"/>
                <a:cs typeface="Times New Roman" pitchFamily="18" charset="0"/>
              </a:rPr>
              <a:t>на Масленицу</a:t>
            </a:r>
          </a:p>
          <a:p>
            <a:pPr algn="ctr"/>
            <a:r>
              <a:rPr lang="ru-RU" sz="2000"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MS PMincho" pitchFamily="18" charset="-128"/>
                <a:cs typeface="Times New Roman" pitchFamily="18" charset="0"/>
              </a:rPr>
              <a:t>в Молодёжном Центре г.о. Краснознаменск</a:t>
            </a:r>
          </a:p>
          <a:p>
            <a:pPr algn="ctr"/>
            <a:endParaRPr lang="ru-RU" sz="1200" b="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MS PMincho" pitchFamily="18" charset="-128"/>
              <a:cs typeface="Times New Roman" pitchFamily="18" charset="0"/>
            </a:endParaRPr>
          </a:p>
        </p:txBody>
      </p:sp>
      <p:pic>
        <p:nvPicPr>
          <p:cNvPr id="17" name="Рисунок 16" descr="C:\Users\QQQ\Desktop\Топильская Е. М\все фото\ярмарка мц\0_1a6fb0_d1c156fb_XL[1].jpg"/>
          <p:cNvPicPr/>
          <p:nvPr/>
        </p:nvPicPr>
        <p:blipFill rotWithShape="1">
          <a:blip r:embed="rId3" cstate="screen">
            <a:extLst>
              <a:ext uri="{28A0092B-C50C-407E-A947-70E740481C1C}">
                <a14:useLocalDpi xmlns:a14="http://schemas.microsoft.com/office/drawing/2010/main"/>
              </a:ext>
            </a:extLst>
          </a:blip>
          <a:srcRect/>
          <a:stretch/>
        </p:blipFill>
        <p:spPr bwMode="auto">
          <a:xfrm>
            <a:off x="251520" y="332656"/>
            <a:ext cx="3024336" cy="2088232"/>
          </a:xfrm>
          <a:prstGeom prst="rect">
            <a:avLst/>
          </a:prstGeom>
          <a:noFill/>
          <a:ln>
            <a:noFill/>
          </a:ln>
          <a:effectLst>
            <a:softEdge rad="63500"/>
          </a:effectLst>
          <a:scene3d>
            <a:camera prst="orthographicFront"/>
            <a:lightRig rig="threePt" dir="t"/>
          </a:scene3d>
          <a:sp3d>
            <a:bevelT w="165100" prst="coolSlant"/>
          </a:sp3d>
          <a:extLst>
            <a:ext uri="{53640926-AAD7-44D8-BBD7-CCE9431645EC}">
              <a14:shadowObscured xmlns:a14="http://schemas.microsoft.com/office/drawing/2010/main"/>
            </a:ext>
          </a:extLst>
        </p:spPr>
      </p:pic>
      <p:pic>
        <p:nvPicPr>
          <p:cNvPr id="13" name="Рисунок 12" descr="C:\Users\QQQ\Desktop\Топильская Е. М\все фото\ярмарка мц\0_1a6fc4_99bcaa06_XL[1].jpg"/>
          <p:cNvPicPr/>
          <p:nvPr/>
        </p:nvPicPr>
        <p:blipFill rotWithShape="1">
          <a:blip r:embed="rId4" cstate="screen">
            <a:extLst>
              <a:ext uri="{28A0092B-C50C-407E-A947-70E740481C1C}">
                <a14:useLocalDpi xmlns:a14="http://schemas.microsoft.com/office/drawing/2010/main"/>
              </a:ext>
            </a:extLst>
          </a:blip>
          <a:srcRect/>
          <a:stretch/>
        </p:blipFill>
        <p:spPr bwMode="auto">
          <a:xfrm>
            <a:off x="5940152" y="332656"/>
            <a:ext cx="2984698" cy="2160240"/>
          </a:xfrm>
          <a:prstGeom prst="rect">
            <a:avLst/>
          </a:prstGeom>
          <a:noFill/>
          <a:ln>
            <a:noFill/>
          </a:ln>
          <a:effectLst>
            <a:softEdge rad="63500"/>
          </a:effectLst>
          <a:scene3d>
            <a:camera prst="orthographicFront"/>
            <a:lightRig rig="threePt" dir="t"/>
          </a:scene3d>
          <a:sp3d>
            <a:bevelT w="165100" prst="coolSlant"/>
          </a:sp3d>
          <a:extLst>
            <a:ext uri="{53640926-AAD7-44D8-BBD7-CCE9431645EC}">
              <a14:shadowObscured xmlns:a14="http://schemas.microsoft.com/office/drawing/2010/main"/>
            </a:ext>
          </a:extLst>
        </p:spPr>
      </p:pic>
      <p:pic>
        <p:nvPicPr>
          <p:cNvPr id="16" name="Рисунок 15" descr="C:\Users\QQQ\Desktop\Топильская Е. М\все фото\ярмарка мц\0_1a6fc1_e76835be_XL[1].jpg"/>
          <p:cNvPicPr/>
          <p:nvPr/>
        </p:nvPicPr>
        <p:blipFill rotWithShape="1">
          <a:blip r:embed="rId5" cstate="screen">
            <a:extLst>
              <a:ext uri="{28A0092B-C50C-407E-A947-70E740481C1C}">
                <a14:useLocalDpi xmlns:a14="http://schemas.microsoft.com/office/drawing/2010/main"/>
              </a:ext>
            </a:extLst>
          </a:blip>
          <a:srcRect/>
          <a:stretch/>
        </p:blipFill>
        <p:spPr bwMode="auto">
          <a:xfrm>
            <a:off x="323528" y="4509120"/>
            <a:ext cx="3695065" cy="2143125"/>
          </a:xfrm>
          <a:prstGeom prst="rect">
            <a:avLst/>
          </a:prstGeom>
          <a:noFill/>
          <a:ln>
            <a:noFill/>
          </a:ln>
          <a:effectLst>
            <a:softEdge rad="63500"/>
          </a:effectLst>
          <a:scene3d>
            <a:camera prst="orthographicFront"/>
            <a:lightRig rig="threePt" dir="t"/>
          </a:scene3d>
          <a:sp3d>
            <a:bevelT w="165100" prst="coolSlant"/>
          </a:sp3d>
          <a:extLst>
            <a:ext uri="{53640926-AAD7-44D8-BBD7-CCE9431645EC}">
              <a14:shadowObscured xmlns:a14="http://schemas.microsoft.com/office/drawing/2010/main"/>
            </a:ext>
          </a:extLst>
        </p:spPr>
      </p:pic>
      <p:pic>
        <p:nvPicPr>
          <p:cNvPr id="15" name="Рисунок 14" descr="C:\Users\QQQ\Desktop\Топильская Е. М\все фото\ярмарка мц\0_1a6fc2_f8770642_XL[1].jpg"/>
          <p:cNvPicPr/>
          <p:nvPr/>
        </p:nvPicPr>
        <p:blipFill rotWithShape="1">
          <a:blip r:embed="rId6" cstate="screen">
            <a:extLst>
              <a:ext uri="{28A0092B-C50C-407E-A947-70E740481C1C}">
                <a14:useLocalDpi xmlns:a14="http://schemas.microsoft.com/office/drawing/2010/main"/>
              </a:ext>
            </a:extLst>
          </a:blip>
          <a:srcRect/>
          <a:stretch/>
        </p:blipFill>
        <p:spPr bwMode="auto">
          <a:xfrm>
            <a:off x="1763688" y="2492896"/>
            <a:ext cx="4600575" cy="2808312"/>
          </a:xfrm>
          <a:prstGeom prst="rect">
            <a:avLst/>
          </a:prstGeom>
          <a:noFill/>
          <a:ln>
            <a:noFill/>
          </a:ln>
          <a:effectLst>
            <a:softEdge rad="63500"/>
          </a:effectLst>
          <a:scene3d>
            <a:camera prst="orthographicFront"/>
            <a:lightRig rig="threePt" dir="t"/>
          </a:scene3d>
          <a:sp3d>
            <a:bevelT w="165100" prst="coolSlant"/>
          </a:sp3d>
          <a:extLst>
            <a:ext uri="{53640926-AAD7-44D8-BBD7-CCE9431645EC}">
              <a14:shadowObscured xmlns:a14="http://schemas.microsoft.com/office/drawing/2010/main"/>
            </a:ext>
          </a:extLst>
        </p:spPr>
      </p:pic>
      <p:pic>
        <p:nvPicPr>
          <p:cNvPr id="11" name="Рисунок 10" descr="C:\Users\QQQ\Desktop\Топильская Е. М\все фото\ярмарка мц\0_1a6fc3_f8584d29_XL[1].jpg"/>
          <p:cNvPicPr/>
          <p:nvPr/>
        </p:nvPicPr>
        <p:blipFill rotWithShape="1">
          <a:blip r:embed="rId7" cstate="screen">
            <a:extLst>
              <a:ext uri="{28A0092B-C50C-407E-A947-70E740481C1C}">
                <a14:useLocalDpi xmlns:a14="http://schemas.microsoft.com/office/drawing/2010/main"/>
              </a:ext>
            </a:extLst>
          </a:blip>
          <a:srcRect/>
          <a:stretch/>
        </p:blipFill>
        <p:spPr bwMode="auto">
          <a:xfrm>
            <a:off x="5508104" y="4005064"/>
            <a:ext cx="3348880" cy="2088232"/>
          </a:xfrm>
          <a:prstGeom prst="rect">
            <a:avLst/>
          </a:prstGeom>
          <a:noFill/>
          <a:ln>
            <a:noFill/>
          </a:ln>
          <a:effectLst>
            <a:softEdge rad="63500"/>
          </a:effectLst>
          <a:scene3d>
            <a:camera prst="orthographicFront"/>
            <a:lightRig rig="threePt" dir="t"/>
          </a:scene3d>
          <a:sp3d>
            <a:bevelT w="165100" prst="coolSlant"/>
          </a:sp3d>
          <a:extLst>
            <a:ext uri="{53640926-AAD7-44D8-BBD7-CCE9431645EC}">
              <a14:shadowObscured xmlns:a14="http://schemas.microsoft.com/office/drawing/2010/main"/>
            </a:ext>
          </a:extLst>
        </p:spPr>
      </p:pic>
      <p:sp>
        <p:nvSpPr>
          <p:cNvPr id="9" name="Прямоугольник 8"/>
          <p:cNvSpPr/>
          <p:nvPr/>
        </p:nvSpPr>
        <p:spPr>
          <a:xfrm>
            <a:off x="4211960" y="6211669"/>
            <a:ext cx="4752528" cy="307777"/>
          </a:xfrm>
          <a:prstGeom prst="rect">
            <a:avLst/>
          </a:prstGeom>
        </p:spPr>
        <p:txBody>
          <a:bodyPr wrap="square">
            <a:spAutoFit/>
          </a:bodyPr>
          <a:lstStyle/>
          <a:p>
            <a:pPr algn="ctr"/>
            <a:r>
              <a:rPr lang="en-US" sz="1400" dirty="0" smtClean="0">
                <a:ln>
                  <a:solidFill>
                    <a:schemeClr val="tx1"/>
                  </a:solidFill>
                </a:ln>
                <a:latin typeface="Times New Roman" pitchFamily="18" charset="0"/>
                <a:ea typeface="MS PMincho" pitchFamily="18" charset="-128"/>
                <a:cs typeface="Times New Roman" pitchFamily="18" charset="0"/>
                <a:hlinkClick r:id="rId8"/>
              </a:rPr>
              <a:t>https://www.youtube.com/watch?v=0Ual87W9dHQ</a:t>
            </a:r>
            <a:endParaRPr lang="ru-RU" sz="1400" dirty="0" smtClean="0">
              <a:ln>
                <a:solidFill>
                  <a:schemeClr val="tx1"/>
                </a:solidFill>
              </a:ln>
              <a:latin typeface="Times New Roman" pitchFamily="18" charset="0"/>
              <a:ea typeface="MS PMincho" pitchFamily="18" charset="-128"/>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TextBox 8"/>
          <p:cNvSpPr txBox="1"/>
          <p:nvPr/>
        </p:nvSpPr>
        <p:spPr>
          <a:xfrm>
            <a:off x="1475656" y="1412776"/>
            <a:ext cx="5832648" cy="3046988"/>
          </a:xfrm>
          <a:prstGeom prst="rect">
            <a:avLst/>
          </a:prstGeom>
          <a:noFill/>
        </p:spPr>
        <p:txBody>
          <a:bodyPr wrap="square" rtlCol="0">
            <a:spAutoFit/>
          </a:bodyPr>
          <a:lstStyle/>
          <a:p>
            <a:pPr algn="ctr"/>
            <a:endParaRPr lang="ru-RU" b="1" dirty="0" smtClean="0">
              <a:solidFill>
                <a:prstClr val="black"/>
              </a:solidFill>
              <a:latin typeface="Times New Roman" panose="02020603050405020304" pitchFamily="18" charset="0"/>
              <a:cs typeface="Times New Roman" panose="02020603050405020304" pitchFamily="18" charset="0"/>
            </a:endParaRPr>
          </a:p>
          <a:p>
            <a:pPr algn="ctr"/>
            <a:endParaRPr lang="ru-RU" b="1" dirty="0" smtClean="0">
              <a:solidFill>
                <a:prstClr val="black"/>
              </a:solidFill>
              <a:latin typeface="Times New Roman" panose="02020603050405020304" pitchFamily="18" charset="0"/>
              <a:cs typeface="Times New Roman" panose="02020603050405020304" pitchFamily="18" charset="0"/>
            </a:endParaRPr>
          </a:p>
          <a:p>
            <a:pPr algn="ctr"/>
            <a:endParaRPr lang="ru-RU" b="1" dirty="0" smtClean="0">
              <a:solidFill>
                <a:prstClr val="black"/>
              </a:solidFill>
              <a:latin typeface="Times New Roman" panose="02020603050405020304" pitchFamily="18" charset="0"/>
              <a:cs typeface="Times New Roman" panose="02020603050405020304" pitchFamily="18" charset="0"/>
            </a:endParaRPr>
          </a:p>
          <a:p>
            <a:pPr algn="ctr"/>
            <a:r>
              <a:rPr lang="ru-RU" sz="2000" b="1"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Летний круг праздников наиболее красочный и весёлый, так как оживает и буйствует природа, жизнь раскрывается во всех своих проявлениях. </a:t>
            </a:r>
          </a:p>
          <a:p>
            <a:pPr algn="ctr"/>
            <a:r>
              <a:rPr lang="ru-RU" sz="2000" b="1"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Праздники лета - это праздники культа рождения, урожая и защиты этого урожая от различных напастей. </a:t>
            </a:r>
            <a:endParaRPr lang="ru-RU" b="1"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923928" y="2708920"/>
            <a:ext cx="4608512" cy="2769989"/>
          </a:xfrm>
          <a:prstGeom prst="rect">
            <a:avLst/>
          </a:prstGeom>
          <a:noFill/>
        </p:spPr>
        <p:txBody>
          <a:bodyPr wrap="square" rtlCol="0">
            <a:spAutoFit/>
          </a:bodyPr>
          <a:lstStyle/>
          <a:p>
            <a:pPr algn="ctr"/>
            <a:endParaRPr lang="ru-RU" b="1" dirty="0" smtClean="0">
              <a:solidFill>
                <a:prstClr val="black"/>
              </a:solidFill>
              <a:latin typeface="Times New Roman" panose="02020603050405020304" pitchFamily="18" charset="0"/>
              <a:cs typeface="Times New Roman" panose="02020603050405020304" pitchFamily="18" charset="0"/>
            </a:endParaRPr>
          </a:p>
          <a:p>
            <a:pPr algn="ctr"/>
            <a:endParaRPr lang="ru-RU" b="1" dirty="0" smtClean="0">
              <a:solidFill>
                <a:prstClr val="black"/>
              </a:solidFill>
              <a:latin typeface="Times New Roman" panose="02020603050405020304" pitchFamily="18" charset="0"/>
              <a:cs typeface="Times New Roman" panose="02020603050405020304" pitchFamily="18" charset="0"/>
            </a:endParaRPr>
          </a:p>
          <a:p>
            <a:pPr algn="ctr"/>
            <a:endParaRPr lang="ru-RU" b="1" dirty="0" smtClean="0">
              <a:solidFill>
                <a:prstClr val="black"/>
              </a:solidFill>
              <a:latin typeface="Times New Roman" panose="02020603050405020304" pitchFamily="18" charset="0"/>
              <a:cs typeface="Times New Roman" panose="02020603050405020304" pitchFamily="18" charset="0"/>
            </a:endParaRPr>
          </a:p>
          <a:p>
            <a:pPr algn="ctr"/>
            <a:r>
              <a:rPr lang="ru-RU" sz="2000"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Меняются времена, эпохи, люди. Но вечным остаётся стремление человека к добру, любви, свету, красоте, истине…. </a:t>
            </a:r>
          </a:p>
          <a:p>
            <a:pPr algn="ctr"/>
            <a:r>
              <a:rPr lang="ru-RU" sz="2000"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Праздник  </a:t>
            </a:r>
            <a:r>
              <a:rPr lang="ru-RU" sz="2000"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Святых Петра и </a:t>
            </a:r>
            <a:r>
              <a:rPr lang="ru-RU" sz="2000" b="1" dirty="0" err="1">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Февронии</a:t>
            </a:r>
            <a:r>
              <a:rPr lang="ru-RU" sz="2000"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p>
        </p:txBody>
      </p:sp>
      <p:pic>
        <p:nvPicPr>
          <p:cNvPr id="4" name="Picture 2" descr="F:\лето2\DSC0428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1800" y="188640"/>
            <a:ext cx="3312368" cy="2232248"/>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5" name="Picture 4" descr="F:\лето2\DSC04294.JPG"/>
          <p:cNvPicPr>
            <a:picLocks noChangeAspect="1" noChangeArrowheads="1"/>
          </p:cNvPicPr>
          <p:nvPr/>
        </p:nvPicPr>
        <p:blipFill rotWithShape="1">
          <a:blip r:embed="rId4" cstate="screen">
            <a:lum bright="-11000" contrast="-16000"/>
            <a:extLst>
              <a:ext uri="{28A0092B-C50C-407E-A947-70E740481C1C}">
                <a14:useLocalDpi xmlns:a14="http://schemas.microsoft.com/office/drawing/2010/main"/>
              </a:ext>
            </a:extLst>
          </a:blip>
          <a:srcRect/>
          <a:stretch/>
        </p:blipFill>
        <p:spPr bwMode="auto">
          <a:xfrm>
            <a:off x="179512" y="1412776"/>
            <a:ext cx="2743515" cy="2415315"/>
          </a:xfrm>
          <a:prstGeom prst="rect">
            <a:avLst/>
          </a:prstGeom>
          <a:noFill/>
          <a:ln>
            <a:noFill/>
          </a:ln>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6" name="Picture 3" descr="C:\Users\Sad\Desktop\православие\IMG_8016.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11560" y="3789040"/>
            <a:ext cx="3384376" cy="2638745"/>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7" name="Picture 3" descr="F:\лето2\DSC04293.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12160" y="980728"/>
            <a:ext cx="2839534" cy="2448272"/>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7787208" cy="562074"/>
          </a:xfrm>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0" y="0"/>
            <a:ext cx="9144000" cy="6858000"/>
          </a:xfrm>
        </p:spPr>
        <p:txBody>
          <a:bodyPr>
            <a:normAutofit/>
          </a:bodyPr>
          <a:lstStyle/>
          <a:p>
            <a:pPr marL="0" indent="355600" algn="just">
              <a:buNone/>
            </a:pPr>
            <a:endParaRPr lang="ru-RU" sz="1600" dirty="0" smtClean="0">
              <a:latin typeface="Times New Roman" pitchFamily="18" charset="0"/>
              <a:cs typeface="Times New Roman" pitchFamily="18" charset="0"/>
            </a:endParaRPr>
          </a:p>
          <a:p>
            <a:pPr marL="0" indent="355600" algn="just">
              <a:buNone/>
            </a:pPr>
            <a:endParaRPr lang="ru-RU" sz="1600" dirty="0" smtClean="0">
              <a:latin typeface="Times New Roman" pitchFamily="18" charset="0"/>
              <a:cs typeface="Times New Roman" pitchFamily="18" charset="0"/>
            </a:endParaRPr>
          </a:p>
          <a:p>
            <a:pPr marL="0" indent="355600" algn="just">
              <a:buNone/>
            </a:pPr>
            <a:r>
              <a:rPr lang="ru-RU" sz="1600" dirty="0" smtClean="0">
                <a:latin typeface="Times New Roman" pitchFamily="18" charset="0"/>
                <a:cs typeface="Times New Roman" pitchFamily="18" charset="0"/>
              </a:rPr>
              <a:t>Стандартизация в системе образования нормирована приказом Министерства образования и науки Российской Федерации от 17.10.2013 №1155 «Об утверждении Федерального государственного образовательного стандарта дошкольного образования». Такого стандарта в России ещё не было. И с каждым годом он всё шире и шире открывает для себя двери в Российскую образовательную систему. А с 1 января 2014 года вступил в силу приказ Минобразования и науки РФ «Об утверждении ФГОС дошкольного образования».</a:t>
            </a:r>
          </a:p>
          <a:p>
            <a:pPr marL="0" indent="355600" algn="just">
              <a:buNone/>
            </a:pPr>
            <a:r>
              <a:rPr lang="ru-RU" sz="1600" dirty="0" smtClean="0">
                <a:latin typeface="Times New Roman" pitchFamily="18" charset="0"/>
                <a:cs typeface="Times New Roman" pitchFamily="18" charset="0"/>
              </a:rPr>
              <a:t>ФГОС ДО – это совокупность обязательных требований к структуре Программы и ее объему, условиям реализации и результатам освоения Программы.. Её содержание должно обеспечивать развитие личности, мотивации и способностей детей в различных видах деятельности, гарантировать охрану и укрепление физического и психологического здоровья воспитанников, комфортной по отношению к воспитанникам (в том числе и с ограниченными возможностями здоровья). Интегративным результатом реализации указанных требований является создание развивающей образовательной среды: Обеспечивающие духовно-нравственное развитие и воспитание детей, так же высокое качество дошкольного образования, его доступность, открытость и привлекательность для детей и их родителей и всего общества.</a:t>
            </a:r>
          </a:p>
          <a:p>
            <a:pPr marL="0" indent="355600" algn="just">
              <a:buNone/>
            </a:pPr>
            <a:r>
              <a:rPr lang="ru-RU" sz="1600" dirty="0" smtClean="0">
                <a:latin typeface="Times New Roman" pitchFamily="18" charset="0"/>
                <a:cs typeface="Times New Roman" pitchFamily="18" charset="0"/>
              </a:rPr>
              <a:t>Культурно– образовательная среда дошкольника является фундаментом для Программы духовно-нравственного развития, воспитания (п. 19.6. ФГОС).</a:t>
            </a:r>
          </a:p>
          <a:p>
            <a:pPr marL="0" indent="355600" algn="just">
              <a:buNone/>
            </a:pPr>
            <a:r>
              <a:rPr lang="ru-RU" sz="1600" dirty="0" smtClean="0">
                <a:latin typeface="Times New Roman" pitchFamily="18" charset="0"/>
                <a:cs typeface="Times New Roman" pitchFamily="18" charset="0"/>
              </a:rPr>
              <a:t>Одним из направлений «Стратегии развития МБДОУ №7 «Золотая рыбка» до 2020»  является развитие познавательных, нравственных, этнографических возможностей детей через реализацию программы «Приобщение детей к истокам русской народной культуры»» (под редакцией О. Князевой), которое включает задачу взаимодействия детей с социальным окружением и расширение знаний о народных традициях.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9" name="Picture 5" descr="G:\развлечение.какого цвета лето\IMG_778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552" y="3429000"/>
            <a:ext cx="2787346" cy="3140968"/>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0" name="Picture 4" descr="G:\развлечение.какого цвета лето\IMG_776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332656"/>
            <a:ext cx="4176464" cy="2880320"/>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1" name="Picture 2" descr="C:\Users\Metod\Desktop\распеч\S113001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16016" y="332656"/>
            <a:ext cx="4104456" cy="2880320"/>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8" name="Picture 6" descr="G:\развлечение.какого цвета лето\IMG_7798.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364088" y="3356992"/>
            <a:ext cx="2880320" cy="3284984"/>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059832" y="3789040"/>
            <a:ext cx="2592288" cy="1015663"/>
          </a:xfrm>
          <a:prstGeom prst="rect">
            <a:avLst/>
          </a:prstGeom>
        </p:spPr>
        <p:txBody>
          <a:bodyPr wrap="square">
            <a:spAutoFit/>
          </a:bodyPr>
          <a:lstStyle/>
          <a:p>
            <a:pPr lvl="0" algn="ctr" fontAlgn="base">
              <a:spcBef>
                <a:spcPct val="0"/>
              </a:spcBef>
              <a:spcAft>
                <a:spcPct val="0"/>
              </a:spcAft>
            </a:pPr>
            <a:r>
              <a:rPr lang="ru-RU" sz="2000" b="1"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2000" b="1" dirty="0" err="1"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Берегиня</a:t>
            </a:r>
            <a:r>
              <a:rPr lang="ru-RU" sz="2000" b="1"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 </a:t>
            </a:r>
            <a:r>
              <a:rPr lang="ru-RU" sz="2000"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экологический праздник</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539552" y="2924944"/>
            <a:ext cx="8424936" cy="1015663"/>
          </a:xfrm>
          <a:prstGeom prst="rect">
            <a:avLst/>
          </a:prstGeom>
          <a:noFill/>
        </p:spPr>
        <p:txBody>
          <a:bodyPr wrap="square" rtlCol="0">
            <a:spAutoFit/>
          </a:bodyPr>
          <a:lstStyle/>
          <a:p>
            <a:pPr algn="ctr"/>
            <a:r>
              <a:rPr lang="ru-RU" sz="2000"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Яблочный спас. Медовый спас. </a:t>
            </a:r>
          </a:p>
          <a:p>
            <a:pPr algn="ctr"/>
            <a:r>
              <a:rPr lang="ru-RU" sz="2000" b="1"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Пришёл </a:t>
            </a:r>
            <a:r>
              <a:rPr lang="ru-RU" sz="2000"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Спас – готовь рукавички про запас.</a:t>
            </a:r>
          </a:p>
          <a:p>
            <a:pPr algn="ctr"/>
            <a:r>
              <a:rPr lang="ru-RU" sz="20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000" dirty="0">
              <a:solidFill>
                <a:schemeClr val="accent3">
                  <a:lumMod val="50000"/>
                </a:schemeClr>
              </a:solidFill>
              <a:effectLst>
                <a:outerShdw blurRad="38100" dist="38100" dir="2700000" algn="tl">
                  <a:srgbClr val="000000">
                    <a:alpha val="43137"/>
                  </a:srgbClr>
                </a:outerShdw>
              </a:effectLst>
            </a:endParaRPr>
          </a:p>
        </p:txBody>
      </p:sp>
      <p:pic>
        <p:nvPicPr>
          <p:cNvPr id="8" name="Picture 3" descr="C:\Users\QQQ\Desktop\Топильская Е. М\фото\фото мешок яблок\DSC_028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8064" y="4005064"/>
            <a:ext cx="3672408" cy="2297307"/>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9" name="Picture 6" descr="C:\Users\QQQ\Desktop\Топильская Е. М\все фото\осень\ОСЕНЬ 13\IMG_290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7544" y="476672"/>
            <a:ext cx="3591797" cy="2232248"/>
          </a:xfrm>
          <a:prstGeom prst="rect">
            <a:avLst/>
          </a:prstGeom>
          <a:ln>
            <a:noFill/>
          </a:ln>
          <a:effectLst>
            <a:outerShdw blurRad="292100" dist="139700" dir="2700000" algn="tl" rotWithShape="0">
              <a:srgbClr val="333333">
                <a:alpha val="65000"/>
              </a:srgbClr>
            </a:outerShdw>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0" name="Picture 2" descr="C:\Users\QQQ\Desktop\Топильская Е. М\фото\фото мешок яблок\DSC_001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2000" y="188641"/>
            <a:ext cx="4320480" cy="2592288"/>
          </a:xfrm>
          <a:prstGeom prst="rect">
            <a:avLst/>
          </a:prstGeom>
          <a:noFill/>
          <a:effectLst>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1" name="Picture 5" descr="C:\Users\QQQ\Desktop\Топильская Е. М\все фото\осень\ОСЕНЬ 13\IMG_2900.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520" y="3789040"/>
            <a:ext cx="4320480" cy="2808312"/>
          </a:xfrm>
          <a:prstGeom prst="rect">
            <a:avLst/>
          </a:prstGeom>
          <a:ln>
            <a:noFill/>
          </a:ln>
          <a:effectLst>
            <a:outerShdw blurRad="292100" dist="139700" dir="2700000" algn="tl" rotWithShape="0">
              <a:srgbClr val="333333">
                <a:alpha val="65000"/>
              </a:srgbClr>
            </a:outerShdw>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Z\Desktop\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79512" y="2636912"/>
            <a:ext cx="4248472" cy="3970318"/>
          </a:xfrm>
          <a:prstGeom prst="rect">
            <a:avLst/>
          </a:prstGeom>
          <a:noFill/>
        </p:spPr>
        <p:txBody>
          <a:bodyPr wrap="square" rtlCol="0">
            <a:spAutoFit/>
          </a:bodyPr>
          <a:lstStyle/>
          <a:p>
            <a:pPr algn="ctr"/>
            <a:r>
              <a:rPr lang="ru-RU"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Троица</a:t>
            </a:r>
          </a:p>
          <a:p>
            <a:pPr algn="ctr"/>
            <a:r>
              <a:rPr lang="ru-RU"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В русских обрядах этот праздник связан с культом березы.</a:t>
            </a:r>
          </a:p>
          <a:p>
            <a:pPr algn="ctr"/>
            <a:r>
              <a:rPr lang="ru-RU"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Пошли девки, в лес гулять</a:t>
            </a:r>
          </a:p>
          <a:p>
            <a:pPr algn="ctr"/>
            <a:r>
              <a:rPr lang="ru-RU"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Березоньку завивать.</a:t>
            </a:r>
          </a:p>
          <a:p>
            <a:pPr algn="ctr"/>
            <a:r>
              <a:rPr lang="ru-RU"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Ой-лю</a:t>
            </a:r>
            <a:r>
              <a:rPr lang="ru-RU"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ой-лю-лю</a:t>
            </a:r>
            <a:r>
              <a:rPr lang="ru-RU"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a:r>
              <a:rPr lang="ru-RU"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Березоньку я завиваю.</a:t>
            </a:r>
          </a:p>
          <a:p>
            <a:pPr algn="ctr"/>
            <a:r>
              <a:rPr lang="ru-RU"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Завить  березоньку- обряд из далекой древности. Девушки верили, что свяжут </a:t>
            </a:r>
            <a:r>
              <a:rPr lang="ru-RU" b="1" dirty="0" smtClean="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крепко - </a:t>
            </a:r>
            <a:r>
              <a:rPr lang="ru-RU"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накрепко думы свои с полюбившимся парнем. </a:t>
            </a:r>
          </a:p>
          <a:p>
            <a:pPr algn="ctr"/>
            <a:r>
              <a:rPr lang="ru-RU" b="1" dirty="0">
                <a:solidFill>
                  <a:schemeClr val="accent4">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 было возможно загадать и о будущем.</a:t>
            </a:r>
          </a:p>
          <a:p>
            <a:pPr algn="ctr"/>
            <a:r>
              <a:rPr lang="ru-RU" b="1" dirty="0" smtClean="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dirty="0">
              <a:solidFill>
                <a:schemeClr val="accent3">
                  <a:lumMod val="50000"/>
                </a:schemeClr>
              </a:solidFill>
              <a:effectLst>
                <a:outerShdw blurRad="38100" dist="38100" dir="2700000" algn="tl">
                  <a:srgbClr val="000000">
                    <a:alpha val="43137"/>
                  </a:srgbClr>
                </a:outerShdw>
              </a:effectLst>
            </a:endParaRPr>
          </a:p>
        </p:txBody>
      </p:sp>
      <p:pic>
        <p:nvPicPr>
          <p:cNvPr id="12" name="Picture 3" descr="G:\Дюймовочка-Топильская\IMG_940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27984" y="3645024"/>
            <a:ext cx="4608512" cy="2636912"/>
          </a:xfrm>
          <a:prstGeom prst="rect">
            <a:avLst/>
          </a:prstGeom>
          <a:ln>
            <a:noFill/>
          </a:ln>
          <a:effectLst>
            <a:outerShdw blurRad="292100" dist="139700" dir="2700000" algn="tl" rotWithShape="0">
              <a:srgbClr val="333333">
                <a:alpha val="65000"/>
              </a:srgbClr>
            </a:outerShdw>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3" name="Picture 2" descr="G:\Дюймовочка-Топильская\IMG_9389.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004048" y="260648"/>
            <a:ext cx="3671777" cy="2808312"/>
          </a:xfrm>
          <a:prstGeom prst="rect">
            <a:avLst/>
          </a:prstGeom>
          <a:ln>
            <a:noFill/>
          </a:ln>
          <a:effectLst>
            <a:outerShdw blurRad="292100" dist="139700" dir="2700000" algn="tl" rotWithShape="0">
              <a:srgbClr val="333333">
                <a:alpha val="65000"/>
              </a:srgbClr>
            </a:outerShdw>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14" name="Picture 5" descr="G:\Дюймовочка-Топильская\IMG_932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7544" y="188640"/>
            <a:ext cx="3737508" cy="2491672"/>
          </a:xfrm>
          <a:prstGeom prst="rect">
            <a:avLst/>
          </a:prstGeom>
          <a:ln>
            <a:noFill/>
          </a:ln>
          <a:effectLst>
            <a:outerShdw blurRad="292100" dist="139700" dir="2700000" algn="tl" rotWithShape="0">
              <a:srgbClr val="333333">
                <a:alpha val="65000"/>
              </a:srgbClr>
            </a:outerShdw>
            <a:softEdge rad="12700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7787208" cy="562074"/>
          </a:xfrm>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179512" y="764704"/>
            <a:ext cx="8640960" cy="5328593"/>
          </a:xfrm>
        </p:spPr>
        <p:txBody>
          <a:bodyPr>
            <a:normAutofit/>
          </a:bodyPr>
          <a:lstStyle/>
          <a:p>
            <a:pPr algn="just">
              <a:buNone/>
            </a:pPr>
            <a:r>
              <a:rPr lang="ru-RU" sz="2400" b="1" dirty="0" smtClean="0"/>
              <a:t> 	</a:t>
            </a:r>
            <a:endParaRPr lang="ru-RU" sz="2600" dirty="0"/>
          </a:p>
        </p:txBody>
      </p:sp>
      <p:sp>
        <p:nvSpPr>
          <p:cNvPr id="4" name="Прямоугольник 3"/>
          <p:cNvSpPr/>
          <p:nvPr/>
        </p:nvSpPr>
        <p:spPr>
          <a:xfrm>
            <a:off x="0" y="0"/>
            <a:ext cx="9144000" cy="6924973"/>
          </a:xfrm>
          <a:prstGeom prst="rect">
            <a:avLst/>
          </a:prstGeom>
        </p:spPr>
        <p:txBody>
          <a:bodyPr wrap="square">
            <a:spAutoFit/>
          </a:bodyPr>
          <a:lstStyle/>
          <a:p>
            <a:pPr algn="ctr"/>
            <a:endParaRPr lang="ru-RU" sz="2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2000" b="1" i="1" dirty="0" smtClean="0">
                <a:effectLst>
                  <a:outerShdw blurRad="38100" dist="38100" dir="2700000" algn="tl">
                    <a:srgbClr val="000000">
                      <a:alpha val="43137"/>
                    </a:srgbClr>
                  </a:outerShdw>
                </a:effectLst>
                <a:latin typeface="Times New Roman" pitchFamily="18" charset="0"/>
                <a:cs typeface="Times New Roman" pitchFamily="18" charset="0"/>
              </a:rPr>
              <a:t>Заключение</a:t>
            </a:r>
          </a:p>
          <a:p>
            <a:pPr algn="ctr"/>
            <a:endParaRPr lang="ru-RU" sz="2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indent="355600" algn="just"/>
            <a:r>
              <a:rPr lang="ru-RU" sz="1600" dirty="0" smtClean="0">
                <a:latin typeface="Times New Roman" pitchFamily="18" charset="0"/>
                <a:cs typeface="Times New Roman" pitchFamily="18" charset="0"/>
              </a:rPr>
              <a:t>Проект </a:t>
            </a:r>
            <a:r>
              <a:rPr lang="ru-RU" sz="1600" i="1" dirty="0" smtClean="0">
                <a:latin typeface="Times New Roman" pitchFamily="18" charset="0"/>
                <a:cs typeface="Times New Roman" pitchFamily="18" charset="0"/>
              </a:rPr>
              <a:t>«Праздники народного календаря»</a:t>
            </a:r>
            <a:r>
              <a:rPr lang="ru-RU" sz="1600" dirty="0" smtClean="0">
                <a:latin typeface="Times New Roman" pitchFamily="18" charset="0"/>
                <a:cs typeface="Times New Roman" pitchFamily="18" charset="0"/>
              </a:rPr>
              <a:t> должен стать импульсом для развития всего педагогического коллектива в вопросах приобщения дошкольников к русской традиционной культуре. Цель проекта состоит в том, чтобы помочь ребёнку развиваться, проявлять свой творческий потенциал. Для этого постарались систематизировать фольклорный репертуар из разных источников с акцентом на духовно-нравственное развитие дошкольников, а также, преодоление застенчивости у детей средствами музыкально-театральной, игровой деятельности. В целом проект в своём развитии имеет прогресс, так как его оригинальность состоит во взаимодействии творчества, осваивании опыта прошлых поколений, изучении его, реализации полученные знания в повседневной жизни. </a:t>
            </a:r>
          </a:p>
          <a:p>
            <a:pPr indent="355600" algn="just"/>
            <a:endParaRPr lang="ru-RU" sz="1600" dirty="0" smtClean="0">
              <a:latin typeface="Times New Roman" pitchFamily="18" charset="0"/>
              <a:cs typeface="Times New Roman" pitchFamily="18" charset="0"/>
            </a:endParaRPr>
          </a:p>
          <a:p>
            <a:pPr indent="355600" algn="just"/>
            <a:r>
              <a:rPr lang="ru-RU" sz="1600" dirty="0" smtClean="0">
                <a:latin typeface="Times New Roman" pitchFamily="18" charset="0"/>
                <a:cs typeface="Times New Roman" pitchFamily="18" charset="0"/>
              </a:rPr>
              <a:t>Народное творчество учит детей понимать добро и зло, а так же противостоять негативным явлениям. Данный проект помогает комплексно подойти к проблеме социально - нравственного воспитания дошкольников решать социально-коммуникативные и речевые проблемы. А также, фольклор одно из действенных методов воспитания, таящее в себе огромные дидактические возможности. Стараемся создавать у ребенка радостное настроение, эмоциональный подъём и формировать праздничную культуру (знание традиций народного праздника, особенностей организации праздничного действа, правил приглашения гостей и гостевого этикета). </a:t>
            </a:r>
          </a:p>
          <a:p>
            <a:pPr indent="355600" algn="just"/>
            <a:endParaRPr lang="ru-RU" sz="1600" dirty="0" smtClean="0">
              <a:latin typeface="Times New Roman" pitchFamily="18" charset="0"/>
              <a:cs typeface="Times New Roman" pitchFamily="18" charset="0"/>
            </a:endParaRPr>
          </a:p>
          <a:p>
            <a:pPr indent="355600" algn="just"/>
            <a:r>
              <a:rPr lang="ru-RU" sz="1600" dirty="0" smtClean="0">
                <a:latin typeface="Times New Roman" pitchFamily="18" charset="0"/>
                <a:cs typeface="Times New Roman" pitchFamily="18" charset="0"/>
              </a:rPr>
              <a:t>Подготовка к празднику всегда вызывает у детей интерес, на основе которого формируется художественный вкус, единение детей и взрослых. Самое главное, чтобы никто не был пассивным созерцателем. Мы, взрослые, должны дать выход детским стремлениям, способствовать удовлетворению их желания участвовать в играх, танцах, инсценировках, в оформлении зала. Это способствует социализации ребёнка, формирует у него активную позицию и вызывает стремление сохранить традиции и обычаи русского народа.</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7787208" cy="562074"/>
          </a:xfrm>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179512" y="836712"/>
            <a:ext cx="8640960" cy="5328593"/>
          </a:xfrm>
        </p:spPr>
        <p:txBody>
          <a:bodyPr>
            <a:normAutofit/>
          </a:bodyPr>
          <a:lstStyle/>
          <a:p>
            <a:pPr algn="just">
              <a:buNone/>
            </a:pPr>
            <a:r>
              <a:rPr lang="ru-RU" sz="2400" b="1" dirty="0" smtClean="0"/>
              <a:t> 	</a:t>
            </a:r>
            <a:endParaRPr lang="ru-RU" sz="2600" dirty="0"/>
          </a:p>
        </p:txBody>
      </p:sp>
      <p:sp>
        <p:nvSpPr>
          <p:cNvPr id="4" name="Прямоугольник 3"/>
          <p:cNvSpPr/>
          <p:nvPr/>
        </p:nvSpPr>
        <p:spPr>
          <a:xfrm>
            <a:off x="179512" y="116632"/>
            <a:ext cx="8856984" cy="5940088"/>
          </a:xfrm>
          <a:prstGeom prst="rect">
            <a:avLst/>
          </a:prstGeom>
        </p:spPr>
        <p:txBody>
          <a:bodyPr wrap="square">
            <a:spAutoFit/>
          </a:bodyPr>
          <a:lstStyle/>
          <a:p>
            <a:endParaRPr lang="ru-RU" dirty="0" smtClean="0"/>
          </a:p>
          <a:p>
            <a:r>
              <a:rPr lang="ru-RU" dirty="0" smtClean="0"/>
              <a:t>			</a:t>
            </a:r>
            <a:r>
              <a:rPr lang="ru-RU" sz="2000" b="1" i="1" dirty="0" smtClean="0">
                <a:effectLst>
                  <a:outerShdw blurRad="38100" dist="38100" dir="2700000" algn="tl">
                    <a:srgbClr val="000000">
                      <a:alpha val="43137"/>
                    </a:srgbClr>
                  </a:outerShdw>
                </a:effectLst>
                <a:latin typeface="Times New Roman" pitchFamily="18" charset="0"/>
                <a:cs typeface="Times New Roman" pitchFamily="18" charset="0"/>
              </a:rPr>
              <a:t>Список используемой литературы</a:t>
            </a:r>
            <a:endParaRPr lang="ru-RU"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marL="342900" indent="-342900">
              <a:buFont typeface="+mj-lt"/>
              <a:buAutoNum type="arabicPeriod"/>
            </a:pPr>
            <a:r>
              <a:rPr lang="ru-RU" dirty="0" smtClean="0">
                <a:latin typeface="Times New Roman" pitchFamily="18" charset="0"/>
                <a:cs typeface="Times New Roman" pitchFamily="18" charset="0"/>
              </a:rPr>
              <a:t>Программа «От рождения до школы» под редакцией Н. Е. </a:t>
            </a:r>
            <a:r>
              <a:rPr lang="ru-RU" dirty="0" err="1" smtClean="0">
                <a:latin typeface="Times New Roman" pitchFamily="18" charset="0"/>
                <a:cs typeface="Times New Roman" pitchFamily="18" charset="0"/>
              </a:rPr>
              <a:t>Вераксы</a:t>
            </a:r>
            <a:r>
              <a:rPr lang="ru-RU" dirty="0" smtClean="0">
                <a:latin typeface="Times New Roman" pitchFamily="18" charset="0"/>
                <a:cs typeface="Times New Roman" pitchFamily="18" charset="0"/>
              </a:rPr>
              <a:t>, Т. С. Комаровой, М. А. Васильевой.</a:t>
            </a:r>
            <a:endParaRPr lang="en-US" dirty="0" smtClean="0">
              <a:latin typeface="Times New Roman" pitchFamily="18" charset="0"/>
              <a:cs typeface="Times New Roman" pitchFamily="18" charset="0"/>
            </a:endParaRPr>
          </a:p>
          <a:p>
            <a:pPr marL="342900" indent="-342900">
              <a:buFont typeface="+mj-lt"/>
              <a:buAutoNum type="arabicPeriod"/>
            </a:pPr>
            <a:r>
              <a:rPr lang="ru-RU" dirty="0" smtClean="0">
                <a:latin typeface="Times New Roman" pitchFamily="18" charset="0"/>
                <a:cs typeface="Times New Roman" pitchFamily="18" charset="0"/>
              </a:rPr>
              <a:t>Проектная деятельность дошкольников. </a:t>
            </a:r>
            <a:r>
              <a:rPr lang="ru-RU" dirty="0" err="1" smtClean="0">
                <a:latin typeface="Times New Roman" pitchFamily="18" charset="0"/>
                <a:cs typeface="Times New Roman" pitchFamily="18" charset="0"/>
              </a:rPr>
              <a:t>Веракса</a:t>
            </a:r>
            <a:r>
              <a:rPr lang="ru-RU" dirty="0" smtClean="0">
                <a:latin typeface="Times New Roman" pitchFamily="18" charset="0"/>
                <a:cs typeface="Times New Roman" pitchFamily="18" charset="0"/>
              </a:rPr>
              <a:t> Н. Е., </a:t>
            </a:r>
            <a:r>
              <a:rPr lang="ru-RU" dirty="0" err="1" smtClean="0">
                <a:latin typeface="Times New Roman" pitchFamily="18" charset="0"/>
                <a:cs typeface="Times New Roman" pitchFamily="18" charset="0"/>
              </a:rPr>
              <a:t>Веракса</a:t>
            </a:r>
            <a:r>
              <a:rPr lang="ru-RU" dirty="0" smtClean="0">
                <a:latin typeface="Times New Roman" pitchFamily="18" charset="0"/>
                <a:cs typeface="Times New Roman" pitchFamily="18" charset="0"/>
              </a:rPr>
              <a:t> А. Н. Пособие для педагогов дошкольных учреждений. М.: Мозаика-синтез, 2008 г. </a:t>
            </a:r>
            <a:endParaRPr lang="en-US" dirty="0" smtClean="0">
              <a:latin typeface="Times New Roman" pitchFamily="18" charset="0"/>
              <a:cs typeface="Times New Roman" pitchFamily="18" charset="0"/>
            </a:endParaRPr>
          </a:p>
          <a:p>
            <a:pPr marL="342900" indent="-342900">
              <a:buFont typeface="+mj-lt"/>
              <a:buAutoNum type="arabicPeriod"/>
            </a:pPr>
            <a:r>
              <a:rPr lang="ru-RU" dirty="0" smtClean="0">
                <a:latin typeface="Times New Roman" pitchFamily="18" charset="0"/>
                <a:cs typeface="Times New Roman" pitchFamily="18" charset="0"/>
              </a:rPr>
              <a:t>Программа «Приобщение детей к истокам русской народной культуры» О. Л. Князева, М. Д. </a:t>
            </a:r>
            <a:r>
              <a:rPr lang="ru-RU" dirty="0" err="1" smtClean="0">
                <a:latin typeface="Times New Roman" pitchFamily="18" charset="0"/>
                <a:cs typeface="Times New Roman" pitchFamily="18" charset="0"/>
              </a:rPr>
              <a:t>Маханева</a:t>
            </a:r>
            <a:r>
              <a:rPr lang="ru-RU" dirty="0" smtClean="0">
                <a:latin typeface="Times New Roman" pitchFamily="18" charset="0"/>
                <a:cs typeface="Times New Roman" pitchFamily="18" charset="0"/>
              </a:rPr>
              <a:t>, 2001 г.</a:t>
            </a:r>
            <a:endParaRPr lang="en-US" dirty="0" smtClean="0">
              <a:latin typeface="Times New Roman" pitchFamily="18" charset="0"/>
              <a:cs typeface="Times New Roman" pitchFamily="18" charset="0"/>
            </a:endParaRPr>
          </a:p>
          <a:p>
            <a:pPr marL="342900" indent="-342900">
              <a:buFont typeface="+mj-lt"/>
              <a:buAutoNum type="arabicPeriod"/>
            </a:pPr>
            <a:r>
              <a:rPr lang="ru-RU" dirty="0" smtClean="0">
                <a:latin typeface="Times New Roman" pitchFamily="18" charset="0"/>
                <a:cs typeface="Times New Roman" pitchFamily="18" charset="0"/>
              </a:rPr>
              <a:t>Знакомство детей с русским народным творчеством. Л.С. Куприна, Т.А. </a:t>
            </a:r>
            <a:r>
              <a:rPr lang="ru-RU" dirty="0" err="1" smtClean="0">
                <a:latin typeface="Times New Roman" pitchFamily="18" charset="0"/>
                <a:cs typeface="Times New Roman" pitchFamily="18" charset="0"/>
              </a:rPr>
              <a:t>Бударина</a:t>
            </a:r>
            <a:r>
              <a:rPr lang="ru-RU" dirty="0" smtClean="0">
                <a:latin typeface="Times New Roman" pitchFamily="18" charset="0"/>
                <a:cs typeface="Times New Roman" pitchFamily="18" charset="0"/>
              </a:rPr>
              <a:t>, СПб </a:t>
            </a:r>
            <a:r>
              <a:rPr lang="ru-RU" smtClean="0">
                <a:latin typeface="Times New Roman" pitchFamily="18" charset="0"/>
                <a:cs typeface="Times New Roman" pitchFamily="18" charset="0"/>
              </a:rPr>
              <a:t>«Детство - </a:t>
            </a:r>
            <a:r>
              <a:rPr lang="ru-RU" dirty="0" smtClean="0">
                <a:latin typeface="Times New Roman" pitchFamily="18" charset="0"/>
                <a:cs typeface="Times New Roman" pitchFamily="18" charset="0"/>
              </a:rPr>
              <a:t>пресс», 2004 г.</a:t>
            </a:r>
            <a:endParaRPr lang="en-US" dirty="0" smtClean="0">
              <a:latin typeface="Times New Roman" pitchFamily="18" charset="0"/>
              <a:cs typeface="Times New Roman" pitchFamily="18" charset="0"/>
            </a:endParaRPr>
          </a:p>
          <a:p>
            <a:pPr marL="342900" indent="-342900">
              <a:buFont typeface="+mj-lt"/>
              <a:buAutoNum type="arabicPeriod"/>
            </a:pPr>
            <a:r>
              <a:rPr lang="ru-RU" dirty="0" smtClean="0">
                <a:latin typeface="Times New Roman" pitchFamily="18" charset="0"/>
                <a:cs typeface="Times New Roman" pitchFamily="18" charset="0"/>
              </a:rPr>
              <a:t>Праздник каждый день. Программа музыкального воспитания детей дошкольного возраста «Ладушки», </a:t>
            </a:r>
            <a:r>
              <a:rPr lang="ru-RU" dirty="0" err="1" smtClean="0">
                <a:latin typeface="Times New Roman" pitchFamily="18" charset="0"/>
                <a:cs typeface="Times New Roman" pitchFamily="18" charset="0"/>
              </a:rPr>
              <a:t>Каплунова</a:t>
            </a:r>
            <a:r>
              <a:rPr lang="ru-RU" dirty="0" smtClean="0">
                <a:latin typeface="Times New Roman" pitchFamily="18" charset="0"/>
                <a:cs typeface="Times New Roman" pitchFamily="18" charset="0"/>
              </a:rPr>
              <a:t>, И., </a:t>
            </a:r>
            <a:r>
              <a:rPr lang="ru-RU" dirty="0" err="1" smtClean="0">
                <a:latin typeface="Times New Roman" pitchFamily="18" charset="0"/>
                <a:cs typeface="Times New Roman" pitchFamily="18" charset="0"/>
              </a:rPr>
              <a:t>Новоскольцева</a:t>
            </a:r>
            <a:r>
              <a:rPr lang="ru-RU" dirty="0" smtClean="0">
                <a:latin typeface="Times New Roman" pitchFamily="18" charset="0"/>
                <a:cs typeface="Times New Roman" pitchFamily="18" charset="0"/>
              </a:rPr>
              <a:t>, И. СПб.: Изд-во «Композитор», 1999 г.</a:t>
            </a:r>
            <a:endParaRPr lang="en-US" dirty="0" smtClean="0">
              <a:latin typeface="Times New Roman" pitchFamily="18" charset="0"/>
              <a:cs typeface="Times New Roman" pitchFamily="18" charset="0"/>
            </a:endParaRPr>
          </a:p>
          <a:p>
            <a:pPr marL="342900" indent="-342900">
              <a:buFont typeface="+mj-lt"/>
              <a:buAutoNum type="arabicPeriod"/>
            </a:pPr>
            <a:r>
              <a:rPr lang="ru-RU" dirty="0" smtClean="0">
                <a:latin typeface="Times New Roman" pitchFamily="18" charset="0"/>
                <a:cs typeface="Times New Roman" pitchFamily="18" charset="0"/>
              </a:rPr>
              <a:t>Вместе с семьёй. </a:t>
            </a:r>
            <a:r>
              <a:rPr lang="ru-RU" dirty="0" err="1" smtClean="0">
                <a:latin typeface="Times New Roman" pitchFamily="18" charset="0"/>
                <a:cs typeface="Times New Roman" pitchFamily="18" charset="0"/>
              </a:rPr>
              <a:t>Доронова</a:t>
            </a:r>
            <a:r>
              <a:rPr lang="ru-RU" dirty="0" smtClean="0">
                <a:latin typeface="Times New Roman" pitchFamily="18" charset="0"/>
                <a:cs typeface="Times New Roman" pitchFamily="18" charset="0"/>
              </a:rPr>
              <a:t> Т. Н. М. Просвещение, 2006 г.</a:t>
            </a:r>
            <a:endParaRPr lang="en-US" dirty="0" smtClean="0">
              <a:latin typeface="Times New Roman" pitchFamily="18" charset="0"/>
              <a:cs typeface="Times New Roman" pitchFamily="18" charset="0"/>
            </a:endParaRPr>
          </a:p>
          <a:p>
            <a:pPr marL="342900" indent="-342900">
              <a:buFont typeface="+mj-lt"/>
              <a:buAutoNum type="arabicPeriod"/>
            </a:pPr>
            <a:r>
              <a:rPr lang="ru-RU" dirty="0" smtClean="0">
                <a:latin typeface="Times New Roman" pitchFamily="18" charset="0"/>
                <a:cs typeface="Times New Roman" pitchFamily="18" charset="0"/>
              </a:rPr>
              <a:t>Русские народные праздники в детском саду. М.Ю. </a:t>
            </a:r>
            <a:r>
              <a:rPr lang="ru-RU" dirty="0" err="1" smtClean="0">
                <a:latin typeface="Times New Roman" pitchFamily="18" charset="0"/>
                <a:cs typeface="Times New Roman" pitchFamily="18" charset="0"/>
              </a:rPr>
              <a:t>Картушина</a:t>
            </a:r>
            <a:r>
              <a:rPr lang="ru-RU" dirty="0" smtClean="0">
                <a:latin typeface="Times New Roman" pitchFamily="18" charset="0"/>
                <a:cs typeface="Times New Roman" pitchFamily="18" charset="0"/>
              </a:rPr>
              <a:t>. Творческий центр «Сфера», М. 2007 г.</a:t>
            </a:r>
          </a:p>
          <a:p>
            <a:pPr marL="342900" indent="-342900">
              <a:buFont typeface="+mj-lt"/>
              <a:buAutoNum type="arabicPeriod"/>
            </a:pPr>
            <a:r>
              <a:rPr lang="ru-RU" dirty="0" smtClean="0">
                <a:latin typeface="Times New Roman" pitchFamily="18" charset="0"/>
                <a:cs typeface="Times New Roman" pitchFamily="18" charset="0"/>
              </a:rPr>
              <a:t>Интернет- ресурсы.</a:t>
            </a:r>
          </a:p>
          <a:p>
            <a:endParaRPr lang="ru-RU" dirty="0" smtClean="0">
              <a:latin typeface="Times New Roman" pitchFamily="18" charset="0"/>
              <a:cs typeface="Times New Roman" pitchFamily="18" charset="0"/>
            </a:endParaRPr>
          </a:p>
          <a:p>
            <a:pPr>
              <a:buFontTx/>
              <a:buChar char="-"/>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7787208" cy="562074"/>
          </a:xfrm>
        </p:spPr>
        <p:txBody>
          <a:bodyPr>
            <a:normAutofit fontScale="90000"/>
          </a:bodyPr>
          <a:lstStyle/>
          <a:p>
            <a:r>
              <a:rPr lang="ru-RU" dirty="0" smtClean="0"/>
              <a:t/>
            </a:r>
            <a:br>
              <a:rPr lang="ru-RU" dirty="0" smtClean="0"/>
            </a:br>
            <a:endParaRPr lang="ru-RU" dirty="0"/>
          </a:p>
        </p:txBody>
      </p:sp>
      <p:sp>
        <p:nvSpPr>
          <p:cNvPr id="5" name="Прямоугольник 4"/>
          <p:cNvSpPr/>
          <p:nvPr/>
        </p:nvSpPr>
        <p:spPr>
          <a:xfrm>
            <a:off x="0" y="0"/>
            <a:ext cx="9144000" cy="11726287"/>
          </a:xfrm>
          <a:prstGeom prst="rect">
            <a:avLst/>
          </a:prstGeom>
        </p:spPr>
        <p:txBody>
          <a:bodyPr wrap="square">
            <a:spAutoFit/>
          </a:bodyPr>
          <a:lstStyle/>
          <a:p>
            <a:pPr marL="177800">
              <a:buNone/>
            </a:pPr>
            <a:endParaRPr lang="ru-RU" b="1" i="1" dirty="0" smtClean="0">
              <a:latin typeface="Times New Roman" pitchFamily="18" charset="0"/>
              <a:cs typeface="Times New Roman" pitchFamily="18" charset="0"/>
            </a:endParaRPr>
          </a:p>
          <a:p>
            <a:pPr marL="177800">
              <a:buNone/>
            </a:pPr>
            <a:endParaRPr lang="ru-RU" b="1" i="1" dirty="0" smtClean="0">
              <a:latin typeface="Times New Roman" pitchFamily="18" charset="0"/>
              <a:cs typeface="Times New Roman" pitchFamily="18" charset="0"/>
            </a:endParaRPr>
          </a:p>
          <a:p>
            <a:pPr marL="177800" algn="just">
              <a:buNone/>
            </a:pPr>
            <a:r>
              <a:rPr lang="ru-RU" b="1" i="1" dirty="0" smtClean="0">
                <a:latin typeface="Times New Roman" pitchFamily="18" charset="0"/>
                <a:cs typeface="Times New Roman" pitchFamily="18" charset="0"/>
              </a:rPr>
              <a:t>Цель: </a:t>
            </a:r>
            <a:r>
              <a:rPr lang="ru-RU" dirty="0" smtClean="0">
                <a:latin typeface="Times New Roman" pitchFamily="18" charset="0"/>
                <a:cs typeface="Times New Roman" pitchFamily="18" charset="0"/>
              </a:rPr>
              <a:t>Приобщение детей к истокам русской народной культуры через знакомство с народными праздниками. </a:t>
            </a:r>
          </a:p>
          <a:p>
            <a:pPr marL="177800">
              <a:buNone/>
            </a:pPr>
            <a:endParaRPr lang="ru-RU" dirty="0" smtClean="0">
              <a:latin typeface="Times New Roman" pitchFamily="18" charset="0"/>
              <a:cs typeface="Times New Roman" pitchFamily="18" charset="0"/>
            </a:endParaRPr>
          </a:p>
          <a:p>
            <a:pPr marL="177800" algn="just">
              <a:buNone/>
            </a:pPr>
            <a:r>
              <a:rPr lang="ru-RU" b="1" i="1" dirty="0" smtClean="0">
                <a:latin typeface="Times New Roman" pitchFamily="18" charset="0"/>
                <a:cs typeface="Times New Roman" pitchFamily="18" charset="0"/>
              </a:rPr>
              <a:t>Задачи:</a:t>
            </a:r>
          </a:p>
          <a:p>
            <a:pPr marL="177800" algn="just"/>
            <a:r>
              <a:rPr lang="ru-RU" i="1" dirty="0" smtClean="0">
                <a:latin typeface="Times New Roman" pitchFamily="18" charset="0"/>
                <a:cs typeface="Times New Roman" pitchFamily="18" charset="0"/>
              </a:rPr>
              <a:t>Для детей: </a:t>
            </a:r>
          </a:p>
          <a:p>
            <a:pPr marL="177800" algn="just">
              <a:buFont typeface="Arial" pitchFamily="34" charset="0"/>
              <a:buChar char="•"/>
            </a:pP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Продолжать знакомить с жизнью предков и их отношением к природе.</a:t>
            </a:r>
          </a:p>
          <a:p>
            <a:pPr marL="177800" algn="just">
              <a:buFont typeface="Arial" pitchFamily="34" charset="0"/>
              <a:buChar char="•"/>
            </a:pPr>
            <a:r>
              <a:rPr lang="ru-RU" dirty="0" smtClean="0">
                <a:latin typeface="Times New Roman" pitchFamily="18" charset="0"/>
                <a:cs typeface="Times New Roman" pitchFamily="18" charset="0"/>
              </a:rPr>
              <a:t> Дать знания о том, что жизнь предков была тесно связана с  природой и строилась на основе народного календаря.</a:t>
            </a:r>
          </a:p>
          <a:p>
            <a:pPr marL="177800" algn="just">
              <a:buFont typeface="Arial" pitchFamily="34" charset="0"/>
              <a:buChar char="•"/>
            </a:pPr>
            <a:r>
              <a:rPr lang="ru-RU" dirty="0" smtClean="0">
                <a:latin typeface="Times New Roman" pitchFamily="18" charset="0"/>
                <a:cs typeface="Times New Roman" pitchFamily="18" charset="0"/>
              </a:rPr>
              <a:t> Расширять знания о народной культуре, обычаях, обрядах, праздниках, изделиях мастеров; о труде и быте крестьян.</a:t>
            </a:r>
          </a:p>
          <a:p>
            <a:pPr marL="177800" algn="just">
              <a:buFont typeface="Arial" pitchFamily="34" charset="0"/>
              <a:buChar char="•"/>
            </a:pPr>
            <a:r>
              <a:rPr lang="ru-RU" dirty="0" smtClean="0">
                <a:latin typeface="Times New Roman" pitchFamily="18" charset="0"/>
                <a:cs typeface="Times New Roman" pitchFamily="18" charset="0"/>
              </a:rPr>
              <a:t> Воспитывать патриотические чувства, гордость за свой народ.</a:t>
            </a:r>
          </a:p>
          <a:p>
            <a:pPr marL="177800" algn="just"/>
            <a:r>
              <a:rPr lang="ru-RU" i="1" dirty="0">
                <a:latin typeface="Times New Roman" pitchFamily="18" charset="0"/>
                <a:cs typeface="Times New Roman" pitchFamily="18" charset="0"/>
              </a:rPr>
              <a:t> </a:t>
            </a:r>
            <a:r>
              <a:rPr lang="ru-RU" i="1" dirty="0" smtClean="0">
                <a:latin typeface="Times New Roman" pitchFamily="18" charset="0"/>
                <a:cs typeface="Times New Roman" pitchFamily="18" charset="0"/>
              </a:rPr>
              <a:t>Для взрослых: </a:t>
            </a:r>
            <a:r>
              <a:rPr lang="ru-RU" dirty="0" smtClean="0">
                <a:latin typeface="Times New Roman" pitchFamily="18" charset="0"/>
                <a:cs typeface="Times New Roman" pitchFamily="18" charset="0"/>
              </a:rPr>
              <a:t>вовлечь взрослых в совместную деятельность по реализации проекта по приобщению детей к истокам русской национальной культуры.</a:t>
            </a:r>
          </a:p>
          <a:p>
            <a:pPr marL="177800">
              <a:buNone/>
            </a:pPr>
            <a:endParaRPr lang="ru-RU" b="1" i="1" dirty="0" smtClean="0">
              <a:latin typeface="Times New Roman" pitchFamily="18" charset="0"/>
              <a:cs typeface="Times New Roman" pitchFamily="18" charset="0"/>
            </a:endParaRPr>
          </a:p>
          <a:p>
            <a:pPr marL="177800">
              <a:buNone/>
            </a:pPr>
            <a:r>
              <a:rPr lang="ru-RU" b="1" i="1" dirty="0" smtClean="0">
                <a:latin typeface="Times New Roman" pitchFamily="18" charset="0"/>
                <a:cs typeface="Times New Roman" pitchFamily="18" charset="0"/>
              </a:rPr>
              <a:t>Ожидаемые результаты:</a:t>
            </a:r>
          </a:p>
          <a:p>
            <a:pPr marL="520700" indent="-342900">
              <a:buFont typeface="+mj-lt"/>
              <a:buAutoNum type="arabicPeriod"/>
            </a:pPr>
            <a:r>
              <a:rPr lang="ru-RU" dirty="0" smtClean="0">
                <a:latin typeface="Times New Roman" pitchFamily="18" charset="0"/>
                <a:cs typeface="Times New Roman" pitchFamily="18" charset="0"/>
              </a:rPr>
              <a:t>Устойчивый интерес к культуре русского народа.</a:t>
            </a:r>
          </a:p>
          <a:p>
            <a:pPr marL="520700" indent="-342900">
              <a:buFont typeface="+mj-lt"/>
              <a:buAutoNum type="arabicPeriod"/>
            </a:pPr>
            <a:r>
              <a:rPr lang="ru-RU" dirty="0" smtClean="0">
                <a:latin typeface="Times New Roman" pitchFamily="18" charset="0"/>
                <a:cs typeface="Times New Roman" pitchFamily="18" charset="0"/>
              </a:rPr>
              <a:t>Знание детьми устного народного творчества, народных песен, танцев, игр.</a:t>
            </a:r>
          </a:p>
          <a:p>
            <a:pPr marL="520700" indent="-342900">
              <a:buFont typeface="+mj-lt"/>
              <a:buAutoNum type="arabicPeriod"/>
            </a:pPr>
            <a:r>
              <a:rPr lang="ru-RU" dirty="0">
                <a:latin typeface="Times New Roman" pitchFamily="18" charset="0"/>
                <a:cs typeface="Times New Roman" pitchFamily="18" charset="0"/>
              </a:rPr>
              <a:t>Расширение представлений детей о народных традициях, обычаях, обрядах, народной культуре, праздниках, о том, что жизнь предков строилась на основе народного календаря.</a:t>
            </a:r>
          </a:p>
          <a:p>
            <a:pPr marL="520700" indent="-342900">
              <a:buFont typeface="+mj-lt"/>
              <a:buAutoNum type="arabicPeriod"/>
            </a:pPr>
            <a:r>
              <a:rPr lang="ru-RU" dirty="0" smtClean="0">
                <a:latin typeface="Times New Roman" pitchFamily="18" charset="0"/>
                <a:cs typeface="Times New Roman" pitchFamily="18" charset="0"/>
              </a:rPr>
              <a:t>Создание календаря праздников, состоящего из детских работ.</a:t>
            </a:r>
          </a:p>
          <a:p>
            <a:endParaRPr lang="ru-RU" dirty="0" smtClean="0">
              <a:solidFill>
                <a:srgbClr val="FF0000"/>
              </a:solidFill>
            </a:endParaRPr>
          </a:p>
          <a:p>
            <a:endParaRPr lang="ru-RU" dirty="0" smtClean="0">
              <a:solidFill>
                <a:srgbClr val="FF0000"/>
              </a:solidFill>
            </a:endParaRPr>
          </a:p>
          <a:p>
            <a:endParaRPr lang="ru-RU" dirty="0" smtClean="0">
              <a:solidFill>
                <a:srgbClr val="FF0000"/>
              </a:solidFill>
            </a:endParaRPr>
          </a:p>
          <a:p>
            <a:endParaRPr lang="ru-RU" dirty="0" smtClean="0">
              <a:solidFill>
                <a:srgbClr val="FF0000"/>
              </a:solidFill>
            </a:endParaRPr>
          </a:p>
          <a:p>
            <a:endParaRPr lang="ru-RU" dirty="0" smtClean="0">
              <a:solidFill>
                <a:srgbClr val="FF0000"/>
              </a:solidFill>
            </a:endParaRPr>
          </a:p>
          <a:p>
            <a:endParaRPr lang="ru-RU" dirty="0" smtClean="0">
              <a:solidFill>
                <a:srgbClr val="FF0000"/>
              </a:solidFill>
            </a:endParaRPr>
          </a:p>
          <a:p>
            <a:endParaRPr lang="ru-RU" dirty="0" smtClean="0">
              <a:solidFill>
                <a:srgbClr val="FF0000"/>
              </a:solidFill>
            </a:endParaRPr>
          </a:p>
          <a:p>
            <a:endParaRPr lang="ru-RU" dirty="0" smtClean="0">
              <a:solidFill>
                <a:srgbClr val="FF0000"/>
              </a:solidFill>
            </a:endParaRPr>
          </a:p>
          <a:p>
            <a:endParaRPr lang="ru-RU" dirty="0" smtClean="0"/>
          </a:p>
          <a:p>
            <a:pPr algn="just"/>
            <a:endParaRPr lang="ru-RU" dirty="0" smtClean="0"/>
          </a:p>
          <a:p>
            <a:pPr algn="just"/>
            <a:endParaRPr lang="ru-RU" dirty="0" smtClean="0">
              <a:solidFill>
                <a:srgbClr val="FF0000"/>
              </a:solidFill>
            </a:endParaRPr>
          </a:p>
          <a:p>
            <a:endParaRPr lang="ru-RU" dirty="0" smtClean="0"/>
          </a:p>
          <a:p>
            <a:endParaRPr lang="ru-RU" dirty="0" smtClean="0"/>
          </a:p>
          <a:p>
            <a:endParaRPr lang="ru-RU" dirty="0" smtClean="0"/>
          </a:p>
          <a:p>
            <a:pPr lvl="0"/>
            <a:endParaRPr lang="ru-RU" dirty="0" smtClean="0"/>
          </a:p>
          <a:p>
            <a:pPr lvl="0"/>
            <a:endParaRPr lang="ru-RU" dirty="0" smtClean="0"/>
          </a:p>
          <a:p>
            <a:pPr lvl="0"/>
            <a:endParaRPr lang="ru-RU" dirty="0" smtClean="0"/>
          </a:p>
          <a:p>
            <a:pPr lvl="0"/>
            <a:endParaRPr lang="ru-RU" dirty="0" smtClean="0"/>
          </a:p>
          <a:p>
            <a:pPr lvl="0"/>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7787208" cy="562074"/>
          </a:xfrm>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0" y="332656"/>
            <a:ext cx="9144000" cy="6048672"/>
          </a:xfrm>
        </p:spPr>
        <p:txBody>
          <a:bodyPr>
            <a:normAutofit lnSpcReduction="10000"/>
          </a:bodyPr>
          <a:lstStyle/>
          <a:p>
            <a:pPr marL="0" indent="355600" algn="ctr">
              <a:buNone/>
            </a:pPr>
            <a:r>
              <a:rPr lang="ru-RU" sz="1800" b="1" i="1" dirty="0" smtClean="0">
                <a:latin typeface="Times New Roman" pitchFamily="18" charset="0"/>
                <a:cs typeface="Times New Roman" pitchFamily="18" charset="0"/>
              </a:rPr>
              <a:t>Новизна</a:t>
            </a:r>
          </a:p>
          <a:p>
            <a:pPr marL="0" indent="355600" algn="just">
              <a:buNone/>
            </a:pPr>
            <a:r>
              <a:rPr lang="ru-RU" sz="1800" dirty="0" smtClean="0">
                <a:latin typeface="Times New Roman" pitchFamily="18" charset="0"/>
                <a:cs typeface="Times New Roman" pitchFamily="18" charset="0"/>
              </a:rPr>
              <a:t>Новизной</a:t>
            </a:r>
            <a:r>
              <a:rPr lang="ru-RU" sz="1800" b="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и отличительной особенностью проекта является приобщение детей к творческой деятельности. Создание игровых миниатюр, инсценировок народных фольклорных праздников, а также знание истоков народного творчества. Проект рассматривается как многосторонний процесс, связанный с развитием у детей музыкального восприятия, фантазии, мотивирует на творчество и расширяет кругозор. Использование в образовательной деятельности мультимедийного оборудования, отражает один из главных признаков современной непосредственной образовательной деятельности, принцип фасциации (привлекательности). На все праздники мы приглашаем детей из Московской областной Автономной некоммерческой организации содействия социальной реабилитации детей-инвалидов «Чудо-ребёнок». Дети являются не только слушателями и зрителями, но и активными участниками проводимых мероприятий.</a:t>
            </a:r>
          </a:p>
          <a:p>
            <a:pPr>
              <a:buNone/>
            </a:pPr>
            <a:endParaRPr lang="ru-RU" sz="1800" dirty="0" smtClean="0">
              <a:latin typeface="Times New Roman" pitchFamily="18" charset="0"/>
              <a:cs typeface="Times New Roman" pitchFamily="18" charset="0"/>
            </a:endParaRPr>
          </a:p>
          <a:p>
            <a:pPr algn="ctr">
              <a:buNone/>
            </a:pPr>
            <a:r>
              <a:rPr lang="ru-RU" sz="1800" b="1" i="1" dirty="0" smtClean="0">
                <a:latin typeface="Times New Roman" pitchFamily="18" charset="0"/>
                <a:cs typeface="Times New Roman" pitchFamily="18" charset="0"/>
              </a:rPr>
              <a:t>Взаимодействие с педагогами и родителями</a:t>
            </a:r>
          </a:p>
          <a:p>
            <a:pPr marL="0" indent="355600" algn="just">
              <a:buNone/>
            </a:pPr>
            <a:r>
              <a:rPr lang="ru-RU" sz="1800" dirty="0" smtClean="0">
                <a:latin typeface="Times New Roman" pitchFamily="18" charset="0"/>
                <a:cs typeface="Times New Roman" pitchFamily="18" charset="0"/>
              </a:rPr>
              <a:t>Внедрение проекта проходит более эффективно и результативно при участии всех педагогов  МБДОУ: к консультации педагога-психолога прибегаем для решения социально-нравственных проблем у детей. Советы учителя-логопеда помогают совершенствовать речевые навыки дошкольников. Воспитатели принимают участие в подготовке праздников. Родители оказывают помощь в изготовлении атрибутов, костюмов к праздникам; участвуют в качестве персонажей. Также  родители дома закрепляют знания и навыки, полученные детьми в МБДОУ и, тем самым, помогают нам  достичь желаемых результатов.</a:t>
            </a:r>
            <a:endParaRPr lang="ru-RU" sz="2600" kern="0" dirty="0" smtClean="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7787208" cy="562074"/>
          </a:xfrm>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251520" y="764704"/>
            <a:ext cx="8640960" cy="5328593"/>
          </a:xfrm>
        </p:spPr>
        <p:txBody>
          <a:bodyPr>
            <a:normAutofit/>
          </a:bodyPr>
          <a:lstStyle/>
          <a:p>
            <a:pPr algn="ctr">
              <a:buNone/>
            </a:pPr>
            <a:r>
              <a:rPr lang="ru-RU" sz="1800" b="1" i="1" dirty="0" smtClean="0">
                <a:latin typeface="Times New Roman" pitchFamily="18" charset="0"/>
                <a:cs typeface="Times New Roman" pitchFamily="18" charset="0"/>
              </a:rPr>
              <a:t>Паспорт проекта</a:t>
            </a:r>
            <a:endParaRPr lang="ru-RU" sz="1800" i="1" dirty="0" smtClean="0">
              <a:latin typeface="Times New Roman" pitchFamily="18" charset="0"/>
              <a:cs typeface="Times New Roman" pitchFamily="18" charset="0"/>
            </a:endParaRPr>
          </a:p>
          <a:p>
            <a:pPr>
              <a:buNone/>
            </a:pPr>
            <a:r>
              <a:rPr lang="ru-RU" sz="1800" i="1" dirty="0" smtClean="0">
                <a:latin typeface="Times New Roman" pitchFamily="18" charset="0"/>
                <a:cs typeface="Times New Roman" pitchFamily="18" charset="0"/>
              </a:rPr>
              <a:t>Вид проекта: </a:t>
            </a:r>
            <a:r>
              <a:rPr lang="ru-RU" sz="1800" dirty="0" smtClean="0">
                <a:latin typeface="Times New Roman" pitchFamily="18" charset="0"/>
                <a:cs typeface="Times New Roman" pitchFamily="18" charset="0"/>
              </a:rPr>
              <a:t>информационно-творческий, групповой.</a:t>
            </a:r>
          </a:p>
          <a:p>
            <a:pPr>
              <a:buNone/>
            </a:pPr>
            <a:r>
              <a:rPr lang="ru-RU" sz="1800" i="1" dirty="0" smtClean="0">
                <a:latin typeface="Times New Roman" pitchFamily="18" charset="0"/>
                <a:cs typeface="Times New Roman" pitchFamily="18" charset="0"/>
              </a:rPr>
              <a:t>Возраст детей: </a:t>
            </a:r>
            <a:r>
              <a:rPr lang="ru-RU" sz="1800" dirty="0" smtClean="0">
                <a:latin typeface="Times New Roman" pitchFamily="18" charset="0"/>
                <a:cs typeface="Times New Roman" pitchFamily="18" charset="0"/>
              </a:rPr>
              <a:t>дети 3 – 7 лет .</a:t>
            </a:r>
          </a:p>
          <a:p>
            <a:pPr>
              <a:buNone/>
            </a:pPr>
            <a:r>
              <a:rPr lang="ru-RU" sz="1800" i="1" dirty="0" smtClean="0">
                <a:latin typeface="Times New Roman" pitchFamily="18" charset="0"/>
                <a:cs typeface="Times New Roman" pitchFamily="18" charset="0"/>
              </a:rPr>
              <a:t>Участники проекта: </a:t>
            </a:r>
            <a:r>
              <a:rPr lang="ru-RU" sz="1800" dirty="0" smtClean="0">
                <a:latin typeface="Times New Roman" pitchFamily="18" charset="0"/>
                <a:cs typeface="Times New Roman" pitchFamily="18" charset="0"/>
              </a:rPr>
              <a:t>дети, в том числе дети с ОВЗ, педагоги, родители, социальные партнёры.</a:t>
            </a:r>
          </a:p>
          <a:p>
            <a:pPr>
              <a:buNone/>
            </a:pPr>
            <a:r>
              <a:rPr lang="ru-RU" sz="1800" i="1" dirty="0" smtClean="0">
                <a:latin typeface="Times New Roman" pitchFamily="18" charset="0"/>
                <a:cs typeface="Times New Roman" pitchFamily="18" charset="0"/>
              </a:rPr>
              <a:t>Срок реализации проекта: </a:t>
            </a:r>
            <a:r>
              <a:rPr lang="ru-RU" sz="1800" dirty="0" smtClean="0">
                <a:latin typeface="Times New Roman" pitchFamily="18" charset="0"/>
                <a:cs typeface="Times New Roman" pitchFamily="18" charset="0"/>
              </a:rPr>
              <a:t>2017 – 2020 гг.</a:t>
            </a:r>
          </a:p>
          <a:p>
            <a:pPr>
              <a:buNone/>
            </a:pPr>
            <a:r>
              <a:rPr lang="ru-RU" sz="1800" i="1" dirty="0" smtClean="0">
                <a:latin typeface="Times New Roman" pitchFamily="18" charset="0"/>
                <a:cs typeface="Times New Roman" pitchFamily="18" charset="0"/>
              </a:rPr>
              <a:t>Продолжительность:</a:t>
            </a:r>
            <a:r>
              <a:rPr lang="ru-RU" sz="1800" dirty="0" smtClean="0">
                <a:latin typeface="Times New Roman" pitchFamily="18" charset="0"/>
                <a:cs typeface="Times New Roman" pitchFamily="18" charset="0"/>
              </a:rPr>
              <a:t> долгосрочный.</a:t>
            </a:r>
          </a:p>
          <a:p>
            <a:endParaRPr lang="ru-RU" sz="1800" dirty="0" smtClean="0">
              <a:latin typeface="Times New Roman" pitchFamily="18" charset="0"/>
              <a:cs typeface="Times New Roman" pitchFamily="18" charset="0"/>
            </a:endParaRPr>
          </a:p>
          <a:p>
            <a:pPr algn="ctr">
              <a:buNone/>
            </a:pPr>
            <a:r>
              <a:rPr lang="ru-RU" sz="1800" b="1" i="1" dirty="0" smtClean="0">
                <a:latin typeface="Times New Roman" pitchFamily="18" charset="0"/>
                <a:cs typeface="Times New Roman" pitchFamily="18" charset="0"/>
              </a:rPr>
              <a:t>Методы работы по проекту с детьми</a:t>
            </a:r>
          </a:p>
          <a:p>
            <a:pPr lvl="0">
              <a:buFont typeface="+mj-lt"/>
              <a:buAutoNum type="arabicPeriod"/>
            </a:pPr>
            <a:r>
              <a:rPr lang="ru-RU" sz="1800" dirty="0" smtClean="0">
                <a:latin typeface="Times New Roman" pitchFamily="18" charset="0"/>
                <a:cs typeface="Times New Roman" pitchFamily="18" charset="0"/>
              </a:rPr>
              <a:t>Наглядные (наглядно - слуховые, наглядно - зрительные)– наблюдения, демонстрация реальных объектов, слайдов мультимедийных презентаций, иллюстраций и т.д.</a:t>
            </a:r>
          </a:p>
          <a:p>
            <a:pPr lvl="0">
              <a:buFont typeface="+mj-lt"/>
              <a:buAutoNum type="arabicPeriod"/>
            </a:pPr>
            <a:r>
              <a:rPr lang="ru-RU" sz="1800" dirty="0" smtClean="0">
                <a:latin typeface="Times New Roman" pitchFamily="18" charset="0"/>
                <a:cs typeface="Times New Roman" pitchFamily="18" charset="0"/>
              </a:rPr>
              <a:t>Практические – творческие задания, художественное творчество.</a:t>
            </a:r>
          </a:p>
          <a:p>
            <a:pPr lvl="0">
              <a:buFont typeface="+mj-lt"/>
              <a:buAutoNum type="arabicPeriod"/>
            </a:pPr>
            <a:r>
              <a:rPr lang="ru-RU" sz="1800" dirty="0" smtClean="0">
                <a:latin typeface="Times New Roman" pitchFamily="18" charset="0"/>
                <a:cs typeface="Times New Roman" pitchFamily="18" charset="0"/>
              </a:rPr>
              <a:t>Игровые – музыкальные игры, народные игры, театрализованные игры. </a:t>
            </a:r>
          </a:p>
          <a:p>
            <a:pPr lvl="0">
              <a:buFont typeface="+mj-lt"/>
              <a:buAutoNum type="arabicPeriod"/>
            </a:pPr>
            <a:r>
              <a:rPr lang="ru-RU" sz="1800" dirty="0" smtClean="0">
                <a:latin typeface="Times New Roman" pitchFamily="18" charset="0"/>
                <a:cs typeface="Times New Roman" pitchFamily="18" charset="0"/>
              </a:rPr>
              <a:t>Словесные – рассказ педагога, беседа, чтение художественной литературы, заучивание наизусть стихотворений, песен, </a:t>
            </a:r>
            <a:r>
              <a:rPr lang="ru-RU" sz="1800" dirty="0" err="1" smtClean="0">
                <a:latin typeface="Times New Roman" pitchFamily="18" charset="0"/>
                <a:cs typeface="Times New Roman" pitchFamily="18" charset="0"/>
              </a:rPr>
              <a:t>попевок</a:t>
            </a:r>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и т.д.</a:t>
            </a:r>
          </a:p>
          <a:p>
            <a:endParaRPr lang="ru-RU" sz="2000" dirty="0" smtClean="0"/>
          </a:p>
          <a:p>
            <a:pPr algn="just">
              <a:buNone/>
            </a:pPr>
            <a:endParaRPr lang="ru-RU"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1"/>
            <a:ext cx="8229600" cy="4032447"/>
          </a:xfrm>
        </p:spPr>
        <p:txBody>
          <a:bodyPr>
            <a:normAutofit/>
          </a:bodyPr>
          <a:lstStyle/>
          <a:p>
            <a:pPr>
              <a:buNone/>
            </a:pPr>
            <a:r>
              <a:rPr lang="ru-RU" dirty="0" smtClean="0"/>
              <a:t> </a:t>
            </a:r>
          </a:p>
          <a:p>
            <a:pPr>
              <a:buNone/>
            </a:pPr>
            <a:endParaRPr lang="ru-RU" dirty="0"/>
          </a:p>
        </p:txBody>
      </p:sp>
      <p:sp>
        <p:nvSpPr>
          <p:cNvPr id="4" name="Прямоугольник 3"/>
          <p:cNvSpPr/>
          <p:nvPr/>
        </p:nvSpPr>
        <p:spPr>
          <a:xfrm>
            <a:off x="0" y="0"/>
            <a:ext cx="9144000" cy="9233297"/>
          </a:xfrm>
          <a:prstGeom prst="rect">
            <a:avLst/>
          </a:prstGeom>
        </p:spPr>
        <p:txBody>
          <a:bodyPr wrap="square">
            <a:spAutoFit/>
          </a:bodyPr>
          <a:lstStyle/>
          <a:p>
            <a:pPr algn="ctr"/>
            <a:r>
              <a:rPr lang="ru-RU" b="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Реализация проекта:</a:t>
            </a:r>
          </a:p>
          <a:p>
            <a:pPr algn="just"/>
            <a:r>
              <a:rPr lang="ru-RU" dirty="0" smtClean="0">
                <a:latin typeface="Times New Roman" pitchFamily="18" charset="0"/>
                <a:cs typeface="Times New Roman" pitchFamily="18" charset="0"/>
              </a:rPr>
              <a:t>1. Организованная  образовательная  деятельность, включающая  различные виды деятельности: познавательную, </a:t>
            </a:r>
            <a:r>
              <a:rPr lang="ru-RU" dirty="0">
                <a:latin typeface="Times New Roman" pitchFamily="18" charset="0"/>
                <a:cs typeface="Times New Roman" pitchFamily="18" charset="0"/>
              </a:rPr>
              <a:t>музыкальную, художественно-изобразительную</a:t>
            </a:r>
            <a:r>
              <a:rPr lang="ru-RU" dirty="0" smtClean="0">
                <a:latin typeface="Times New Roman" pitchFamily="18" charset="0"/>
                <a:cs typeface="Times New Roman" pitchFamily="18" charset="0"/>
              </a:rPr>
              <a:t>, игровую и др.- на основе  единого содержания.</a:t>
            </a:r>
          </a:p>
          <a:p>
            <a:pPr algn="just"/>
            <a:r>
              <a:rPr lang="ru-RU" dirty="0" smtClean="0">
                <a:latin typeface="Times New Roman" pitchFamily="18" charset="0"/>
                <a:cs typeface="Times New Roman" pitchFamily="18" charset="0"/>
              </a:rPr>
              <a:t>2. Беседы. Нам представляется важным использовать беседы в качестве не только словесного метода на занятии, но и индивидуальной формы работы с детьми.</a:t>
            </a:r>
          </a:p>
          <a:p>
            <a:pPr algn="just"/>
            <a:r>
              <a:rPr lang="ru-RU" dirty="0" smtClean="0">
                <a:latin typeface="Times New Roman" pitchFamily="18" charset="0"/>
                <a:cs typeface="Times New Roman" pitchFamily="18" charset="0"/>
              </a:rPr>
              <a:t>3.  </a:t>
            </a:r>
            <a:r>
              <a:rPr lang="ru-RU" dirty="0" err="1" smtClean="0">
                <a:latin typeface="Times New Roman" pitchFamily="18" charset="0"/>
                <a:cs typeface="Times New Roman" pitchFamily="18" charset="0"/>
              </a:rPr>
              <a:t>Видеопросмотры</a:t>
            </a:r>
            <a:r>
              <a:rPr lang="ru-RU" dirty="0" smtClean="0">
                <a:latin typeface="Times New Roman" pitchFamily="18" charset="0"/>
                <a:cs typeface="Times New Roman" pitchFamily="18" charset="0"/>
              </a:rPr>
              <a:t>, которые могут использоваться в различных режимных моментах.</a:t>
            </a:r>
          </a:p>
          <a:p>
            <a:pPr algn="just"/>
            <a:r>
              <a:rPr lang="ru-RU" dirty="0" smtClean="0">
                <a:latin typeface="Times New Roman" pitchFamily="18" charset="0"/>
                <a:cs typeface="Times New Roman" pitchFamily="18" charset="0"/>
              </a:rPr>
              <a:t>4.  Развлечения и праздники с этнокультурной тематикой.</a:t>
            </a:r>
          </a:p>
          <a:p>
            <a:pPr algn="just"/>
            <a:r>
              <a:rPr lang="ru-RU" dirty="0" smtClean="0">
                <a:latin typeface="Times New Roman" pitchFamily="18" charset="0"/>
                <a:cs typeface="Times New Roman" pitchFamily="18" charset="0"/>
              </a:rPr>
              <a:t>5.  Фольклорные концерты и театрализованные представления.</a:t>
            </a:r>
          </a:p>
          <a:p>
            <a:pPr algn="just"/>
            <a:r>
              <a:rPr lang="ru-RU" dirty="0" smtClean="0">
                <a:latin typeface="Times New Roman" pitchFamily="18" charset="0"/>
                <a:cs typeface="Times New Roman" pitchFamily="18" charset="0"/>
              </a:rPr>
              <a:t>6.  Целевые прогулки, экскурсии.</a:t>
            </a:r>
          </a:p>
          <a:p>
            <a:endParaRPr lang="ru-RU" sz="1200" dirty="0" smtClean="0">
              <a:latin typeface="Times New Roman" pitchFamily="18" charset="0"/>
              <a:cs typeface="Times New Roman" pitchFamily="18" charset="0"/>
            </a:endParaRPr>
          </a:p>
          <a:p>
            <a:pPr algn="ctr"/>
            <a:r>
              <a:rPr lang="ru-RU" b="1" i="1" dirty="0" smtClean="0">
                <a:latin typeface="Times New Roman" pitchFamily="18" charset="0"/>
                <a:cs typeface="Times New Roman" pitchFamily="18" charset="0"/>
              </a:rPr>
              <a:t>Этапы реализации проекта: </a:t>
            </a:r>
          </a:p>
          <a:p>
            <a:r>
              <a:rPr lang="ru-RU" i="1" dirty="0" smtClean="0">
                <a:latin typeface="Times New Roman" pitchFamily="18" charset="0"/>
                <a:cs typeface="Times New Roman" pitchFamily="18" charset="0"/>
              </a:rPr>
              <a:t>I. Организационно-подготовительный</a:t>
            </a:r>
          </a:p>
          <a:p>
            <a:pPr algn="just"/>
            <a:r>
              <a:rPr lang="ru-RU" dirty="0" smtClean="0">
                <a:latin typeface="Times New Roman" pitchFamily="18" charset="0"/>
                <a:cs typeface="Times New Roman" pitchFamily="18" charset="0"/>
              </a:rPr>
              <a:t>- обоснование актуальности темы, мотивация её выбора;</a:t>
            </a:r>
          </a:p>
          <a:p>
            <a:pPr algn="just"/>
            <a:r>
              <a:rPr lang="ru-RU" dirty="0" smtClean="0">
                <a:latin typeface="Times New Roman" pitchFamily="18" charset="0"/>
                <a:cs typeface="Times New Roman" pitchFamily="18" charset="0"/>
              </a:rPr>
              <a:t>- определение цели и задач проекта;</a:t>
            </a:r>
          </a:p>
          <a:p>
            <a:pPr algn="just"/>
            <a:r>
              <a:rPr lang="ru-RU" dirty="0" smtClean="0">
                <a:latin typeface="Times New Roman" pitchFamily="18" charset="0"/>
                <a:cs typeface="Times New Roman" pitchFamily="18" charset="0"/>
              </a:rPr>
              <a:t>- подбор литературы, пособий, атрибутов;</a:t>
            </a:r>
          </a:p>
          <a:p>
            <a:pPr algn="just"/>
            <a:r>
              <a:rPr lang="ru-RU" dirty="0" smtClean="0">
                <a:latin typeface="Times New Roman" pitchFamily="18" charset="0"/>
                <a:cs typeface="Times New Roman" pitchFamily="18" charset="0"/>
              </a:rPr>
              <a:t>- обсуждение с родителями воспитанников МБДОУ вопросов, связанных с реализацией проекта.</a:t>
            </a:r>
          </a:p>
          <a:p>
            <a:pPr algn="just"/>
            <a:r>
              <a:rPr lang="ru-RU" i="1" dirty="0" smtClean="0">
                <a:latin typeface="Times New Roman" pitchFamily="18" charset="0"/>
                <a:cs typeface="Times New Roman" pitchFamily="18" charset="0"/>
              </a:rPr>
              <a:t>II. Основной</a:t>
            </a:r>
          </a:p>
          <a:p>
            <a:pPr algn="just"/>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о</a:t>
            </a:r>
            <a:r>
              <a:rPr lang="ru-RU" dirty="0" smtClean="0">
                <a:latin typeface="Times New Roman" pitchFamily="18" charset="0"/>
                <a:cs typeface="Times New Roman" pitchFamily="18" charset="0"/>
              </a:rPr>
              <a:t>рганизованная образовательная деятельность с детьми;</a:t>
            </a:r>
          </a:p>
          <a:p>
            <a:pPr algn="just"/>
            <a:r>
              <a:rPr lang="ru-RU" dirty="0" smtClean="0">
                <a:latin typeface="Times New Roman" pitchFamily="18" charset="0"/>
                <a:cs typeface="Times New Roman" pitchFamily="18" charset="0"/>
              </a:rPr>
              <a:t>- совместная деятельность;</a:t>
            </a:r>
          </a:p>
          <a:p>
            <a:pPr algn="just"/>
            <a:r>
              <a:rPr lang="ru-RU" dirty="0" smtClean="0">
                <a:latin typeface="Times New Roman" pitchFamily="18" charset="0"/>
                <a:cs typeface="Times New Roman" pitchFamily="18" charset="0"/>
              </a:rPr>
              <a:t>- самостоятельная деятельность детей.</a:t>
            </a:r>
          </a:p>
          <a:p>
            <a:pPr algn="just"/>
            <a:r>
              <a:rPr lang="ru-RU" i="1" dirty="0" smtClean="0">
                <a:latin typeface="Times New Roman" pitchFamily="18" charset="0"/>
                <a:cs typeface="Times New Roman" pitchFamily="18" charset="0"/>
              </a:rPr>
              <a:t>III. Заключительный</a:t>
            </a:r>
          </a:p>
          <a:p>
            <a:pPr algn="just"/>
            <a:r>
              <a:rPr lang="ru-RU" dirty="0" smtClean="0">
                <a:latin typeface="Times New Roman" pitchFamily="18" charset="0"/>
                <a:cs typeface="Times New Roman" pitchFamily="18" charset="0"/>
              </a:rPr>
              <a:t>- обобщение результатов работы;</a:t>
            </a:r>
          </a:p>
          <a:p>
            <a:pPr algn="just"/>
            <a:r>
              <a:rPr lang="ru-RU" dirty="0" smtClean="0">
                <a:latin typeface="Times New Roman" pitchFamily="18" charset="0"/>
                <a:cs typeface="Times New Roman" pitchFamily="18" charset="0"/>
              </a:rPr>
              <a:t>- анализ деятельности.</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565027319"/>
              </p:ext>
            </p:extLst>
          </p:nvPr>
        </p:nvGraphicFramePr>
        <p:xfrm>
          <a:off x="0" y="4"/>
          <a:ext cx="9143999" cy="6961691"/>
        </p:xfrm>
        <a:graphic>
          <a:graphicData uri="http://schemas.openxmlformats.org/drawingml/2006/table">
            <a:tbl>
              <a:tblPr/>
              <a:tblGrid>
                <a:gridCol w="82758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5004047">
                  <a:extLst>
                    <a:ext uri="{9D8B030D-6E8A-4147-A177-3AD203B41FA5}">
                      <a16:colId xmlns:a16="http://schemas.microsoft.com/office/drawing/2014/main" val="20003"/>
                    </a:ext>
                  </a:extLst>
                </a:gridCol>
              </a:tblGrid>
              <a:tr h="437264">
                <a:tc rowSpan="3">
                  <a:txBody>
                    <a:bodyPr/>
                    <a:lstStyle/>
                    <a:p>
                      <a:pPr algn="ctr">
                        <a:lnSpc>
                          <a:spcPct val="115000"/>
                        </a:lnSpc>
                        <a:spcAft>
                          <a:spcPts val="0"/>
                        </a:spcAft>
                      </a:pPr>
                      <a:endParaRPr lang="ru-RU" sz="1200" dirty="0" smtClean="0">
                        <a:latin typeface="+mn-lt"/>
                        <a:ea typeface="Times New Roman"/>
                        <a:cs typeface="Times New Roman"/>
                      </a:endParaRPr>
                    </a:p>
                    <a:p>
                      <a:pPr algn="ctr">
                        <a:lnSpc>
                          <a:spcPct val="115000"/>
                        </a:lnSpc>
                        <a:spcAft>
                          <a:spcPts val="0"/>
                        </a:spcAft>
                      </a:pPr>
                      <a:endParaRPr lang="ru-RU" sz="1200" dirty="0" smtClean="0">
                        <a:latin typeface="+mn-lt"/>
                        <a:ea typeface="Times New Roman"/>
                        <a:cs typeface="Times New Roman"/>
                      </a:endParaRPr>
                    </a:p>
                    <a:p>
                      <a:pPr algn="ctr">
                        <a:lnSpc>
                          <a:spcPct val="115000"/>
                        </a:lnSpc>
                        <a:spcAft>
                          <a:spcPts val="0"/>
                        </a:spcAft>
                      </a:pPr>
                      <a:endParaRPr lang="ru-RU" sz="1200" dirty="0" smtClean="0">
                        <a:latin typeface="+mn-lt"/>
                        <a:ea typeface="Times New Roman"/>
                        <a:cs typeface="Times New Roman"/>
                      </a:endParaRPr>
                    </a:p>
                    <a:p>
                      <a:pPr algn="ctr">
                        <a:lnSpc>
                          <a:spcPct val="115000"/>
                        </a:lnSpc>
                        <a:spcAft>
                          <a:spcPts val="0"/>
                        </a:spcAft>
                      </a:pPr>
                      <a:r>
                        <a:rPr lang="ru-RU" sz="1200" dirty="0" smtClean="0">
                          <a:latin typeface="+mn-lt"/>
                          <a:ea typeface="Times New Roman"/>
                          <a:cs typeface="Times New Roman"/>
                        </a:rPr>
                        <a:t>Осень</a:t>
                      </a:r>
                      <a:endParaRPr lang="ru-RU" sz="1200" dirty="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ru-RU" sz="1200" dirty="0" err="1" smtClean="0">
                          <a:latin typeface="+mn-lt"/>
                          <a:ea typeface="Times New Roman"/>
                          <a:cs typeface="Times New Roman"/>
                        </a:rPr>
                        <a:t>Осенины</a:t>
                      </a:r>
                      <a:r>
                        <a:rPr lang="ru-RU" sz="1200" dirty="0" smtClean="0">
                          <a:latin typeface="+mn-lt"/>
                          <a:ea typeface="Times New Roman"/>
                          <a:cs typeface="Times New Roman"/>
                        </a:rPr>
                        <a:t>. Посиделки.</a:t>
                      </a:r>
                    </a:p>
                    <a:p>
                      <a:pPr algn="ctr">
                        <a:lnSpc>
                          <a:spcPct val="115000"/>
                        </a:lnSpc>
                        <a:spcAft>
                          <a:spcPts val="0"/>
                        </a:spcAft>
                      </a:pPr>
                      <a:r>
                        <a:rPr lang="ru-RU" sz="1200" dirty="0" smtClean="0">
                          <a:latin typeface="+mn-lt"/>
                          <a:ea typeface="Calibri"/>
                          <a:cs typeface="Times New Roman"/>
                        </a:rPr>
                        <a:t>Праздники Урожая. «Капустники». «Пойдем копать картошку…»</a:t>
                      </a:r>
                      <a:endParaRPr lang="ru-RU" sz="1200" dirty="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ru-RU" sz="1200" dirty="0" smtClean="0">
                          <a:solidFill>
                            <a:schemeClr val="tx1"/>
                          </a:solidFill>
                          <a:latin typeface="+mn-lt"/>
                          <a:ea typeface="Times New Roman"/>
                          <a:cs typeface="Times New Roman"/>
                        </a:rPr>
                        <a:t>Развлечение</a:t>
                      </a:r>
                      <a:endParaRPr lang="ru-RU" sz="1200" dirty="0">
                        <a:solidFill>
                          <a:schemeClr val="tx1"/>
                        </a:solidFill>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ru-RU" sz="1200" dirty="0">
                          <a:latin typeface="+mn-lt"/>
                          <a:ea typeface="Times New Roman"/>
                          <a:cs typeface="Times New Roman"/>
                        </a:rPr>
                        <a:t>Способствовать развитию у детей </a:t>
                      </a:r>
                      <a:r>
                        <a:rPr lang="ru-RU" sz="1200" dirty="0" smtClean="0">
                          <a:latin typeface="+mn-lt"/>
                          <a:ea typeface="Times New Roman"/>
                          <a:cs typeface="Times New Roman"/>
                        </a:rPr>
                        <a:t>музыкально</a:t>
                      </a:r>
                    </a:p>
                    <a:p>
                      <a:pPr algn="ctr">
                        <a:lnSpc>
                          <a:spcPct val="115000"/>
                        </a:lnSpc>
                        <a:spcAft>
                          <a:spcPts val="0"/>
                        </a:spcAft>
                      </a:pPr>
                      <a:r>
                        <a:rPr lang="ru-RU" sz="1200" dirty="0" smtClean="0">
                          <a:latin typeface="+mn-lt"/>
                          <a:ea typeface="Times New Roman"/>
                          <a:cs typeface="Times New Roman"/>
                        </a:rPr>
                        <a:t> </a:t>
                      </a:r>
                      <a:r>
                        <a:rPr lang="ru-RU" sz="1200" dirty="0">
                          <a:latin typeface="+mn-lt"/>
                          <a:ea typeface="Times New Roman"/>
                          <a:cs typeface="Times New Roman"/>
                        </a:rPr>
                        <a:t>- эстетического вкуса и чувств.</a:t>
                      </a:r>
                      <a:endParaRPr lang="ru-RU" sz="1200" dirty="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0"/>
                  </a:ext>
                </a:extLst>
              </a:tr>
              <a:tr h="458787">
                <a:tc vMerge="1">
                  <a:txBody>
                    <a:bodyPr/>
                    <a:lstStyle/>
                    <a:p>
                      <a:endParaRPr lang="ru-RU" dirty="0"/>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ru-RU" sz="1200" dirty="0">
                          <a:latin typeface="+mn-lt"/>
                          <a:ea typeface="Calibri"/>
                          <a:cs typeface="Times New Roman"/>
                        </a:rPr>
                        <a:t>Покров</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ru-RU" sz="1200" dirty="0">
                          <a:latin typeface="+mn-lt"/>
                          <a:ea typeface="Calibri"/>
                          <a:cs typeface="Times New Roman"/>
                        </a:rPr>
                        <a:t>Праздник </a:t>
                      </a:r>
                      <a:endParaRPr lang="ru-RU" sz="1200" dirty="0" smtClean="0">
                        <a:latin typeface="+mn-lt"/>
                        <a:ea typeface="Calibri"/>
                        <a:cs typeface="Times New Roman"/>
                      </a:endParaRPr>
                    </a:p>
                    <a:p>
                      <a:pPr algn="ctr">
                        <a:lnSpc>
                          <a:spcPct val="115000"/>
                        </a:lnSpc>
                        <a:spcAft>
                          <a:spcPts val="0"/>
                        </a:spcAft>
                      </a:pPr>
                      <a:r>
                        <a:rPr lang="ru-RU" sz="1200" dirty="0" smtClean="0">
                          <a:latin typeface="+mn-lt"/>
                          <a:ea typeface="Calibri"/>
                          <a:cs typeface="Times New Roman"/>
                        </a:rPr>
                        <a:t>«</a:t>
                      </a:r>
                      <a:r>
                        <a:rPr lang="ru-RU" sz="1200" dirty="0">
                          <a:latin typeface="+mn-lt"/>
                          <a:ea typeface="Calibri"/>
                          <a:cs typeface="Times New Roman"/>
                        </a:rPr>
                        <a:t>Покровская ярмарка»</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ru-RU" sz="1200" dirty="0">
                          <a:latin typeface="+mn-lt"/>
                          <a:ea typeface="Calibri"/>
                          <a:cs typeface="Times New Roman"/>
                        </a:rPr>
                        <a:t>Сплочение коллектива воспитанников, родителей и педагогов.</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1"/>
                  </a:ext>
                </a:extLst>
              </a:tr>
              <a:tr h="662492">
                <a:tc vMerge="1">
                  <a:txBody>
                    <a:bodyPr/>
                    <a:lstStyle/>
                    <a:p>
                      <a:endParaRPr lang="ru-RU" dirty="0"/>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ru-RU" sz="1200">
                          <a:latin typeface="+mn-lt"/>
                          <a:ea typeface="Calibri"/>
                          <a:cs typeface="Times New Roman"/>
                        </a:rPr>
                        <a:t>Иванов день</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ru-RU" sz="1200" dirty="0">
                          <a:latin typeface="+mn-lt"/>
                          <a:ea typeface="Calibri"/>
                          <a:cs typeface="Times New Roman"/>
                        </a:rPr>
                        <a:t>«Приключения Антошки и </a:t>
                      </a:r>
                      <a:r>
                        <a:rPr lang="ru-RU" sz="1200" dirty="0" err="1">
                          <a:latin typeface="+mn-lt"/>
                          <a:ea typeface="Calibri"/>
                          <a:cs typeface="Times New Roman"/>
                        </a:rPr>
                        <a:t>домовёнка</a:t>
                      </a:r>
                      <a:r>
                        <a:rPr lang="ru-RU" sz="1200" dirty="0">
                          <a:latin typeface="+mn-lt"/>
                          <a:ea typeface="Calibri"/>
                          <a:cs typeface="Times New Roman"/>
                        </a:rPr>
                        <a:t> </a:t>
                      </a:r>
                      <a:r>
                        <a:rPr lang="ru-RU" sz="1200" dirty="0" err="1">
                          <a:latin typeface="+mn-lt"/>
                          <a:ea typeface="Calibri"/>
                          <a:cs typeface="Times New Roman"/>
                        </a:rPr>
                        <a:t>Прошки</a:t>
                      </a:r>
                      <a:r>
                        <a:rPr lang="ru-RU" sz="1200" dirty="0">
                          <a:latin typeface="+mn-lt"/>
                          <a:ea typeface="Calibri"/>
                          <a:cs typeface="Times New Roman"/>
                        </a:rPr>
                        <a:t>»</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ru-RU" sz="1200" dirty="0">
                          <a:latin typeface="+mn-lt"/>
                          <a:ea typeface="Calibri"/>
                          <a:cs typeface="Times New Roman"/>
                        </a:rPr>
                        <a:t>Воспитывать любовь к народному творчеству.</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2"/>
                  </a:ext>
                </a:extLst>
              </a:tr>
              <a:tr h="481042">
                <a:tc rowSpan="3">
                  <a:txBody>
                    <a:bodyPr/>
                    <a:lstStyle/>
                    <a:p>
                      <a:pPr algn="ctr">
                        <a:lnSpc>
                          <a:spcPct val="115000"/>
                        </a:lnSpc>
                        <a:spcAft>
                          <a:spcPts val="0"/>
                        </a:spcAft>
                      </a:pPr>
                      <a:endParaRPr lang="ru-RU" sz="1200" dirty="0" smtClean="0">
                        <a:latin typeface="+mn-lt"/>
                        <a:ea typeface="Calibri"/>
                        <a:cs typeface="Times New Roman"/>
                      </a:endParaRPr>
                    </a:p>
                    <a:p>
                      <a:pPr algn="ctr">
                        <a:lnSpc>
                          <a:spcPct val="115000"/>
                        </a:lnSpc>
                        <a:spcAft>
                          <a:spcPts val="0"/>
                        </a:spcAft>
                      </a:pPr>
                      <a:endParaRPr lang="ru-RU" sz="1200" dirty="0" smtClean="0">
                        <a:latin typeface="+mn-lt"/>
                        <a:ea typeface="Calibri"/>
                        <a:cs typeface="Times New Roman"/>
                      </a:endParaRPr>
                    </a:p>
                    <a:p>
                      <a:pPr algn="ctr">
                        <a:lnSpc>
                          <a:spcPct val="115000"/>
                        </a:lnSpc>
                        <a:spcAft>
                          <a:spcPts val="0"/>
                        </a:spcAft>
                      </a:pPr>
                      <a:endParaRPr lang="ru-RU" sz="1200" dirty="0" smtClean="0">
                        <a:latin typeface="+mn-lt"/>
                        <a:ea typeface="Calibri"/>
                        <a:cs typeface="Times New Roman"/>
                      </a:endParaRPr>
                    </a:p>
                    <a:p>
                      <a:pPr algn="ctr">
                        <a:lnSpc>
                          <a:spcPct val="115000"/>
                        </a:lnSpc>
                        <a:spcAft>
                          <a:spcPts val="0"/>
                        </a:spcAft>
                      </a:pPr>
                      <a:r>
                        <a:rPr lang="ru-RU" sz="1200" dirty="0" smtClean="0">
                          <a:latin typeface="+mn-lt"/>
                          <a:ea typeface="Calibri"/>
                          <a:cs typeface="Times New Roman"/>
                        </a:rPr>
                        <a:t>Зима</a:t>
                      </a:r>
                      <a:endParaRPr lang="ru-RU" sz="1200" dirty="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ru-RU" sz="1200">
                          <a:latin typeface="+mn-lt"/>
                          <a:ea typeface="Calibri"/>
                          <a:cs typeface="Times New Roman"/>
                        </a:rPr>
                        <a:t>Екатерина- санница</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ru-RU" sz="1200" dirty="0">
                          <a:latin typeface="+mn-lt"/>
                          <a:ea typeface="Calibri"/>
                          <a:cs typeface="Times New Roman"/>
                        </a:rPr>
                        <a:t>Развлечение </a:t>
                      </a:r>
                      <a:endParaRPr lang="ru-RU" sz="1200" dirty="0" smtClean="0">
                        <a:latin typeface="+mn-lt"/>
                        <a:ea typeface="Calibri"/>
                        <a:cs typeface="Times New Roman"/>
                      </a:endParaRPr>
                    </a:p>
                    <a:p>
                      <a:pPr algn="ctr">
                        <a:lnSpc>
                          <a:spcPct val="115000"/>
                        </a:lnSpc>
                        <a:spcAft>
                          <a:spcPts val="0"/>
                        </a:spcAft>
                      </a:pPr>
                      <a:r>
                        <a:rPr lang="ru-RU" sz="1200" dirty="0" smtClean="0">
                          <a:latin typeface="+mn-lt"/>
                          <a:ea typeface="Calibri"/>
                          <a:cs typeface="Times New Roman"/>
                        </a:rPr>
                        <a:t>«</a:t>
                      </a:r>
                      <a:r>
                        <a:rPr lang="ru-RU" sz="1200" dirty="0">
                          <a:latin typeface="+mn-lt"/>
                          <a:ea typeface="Calibri"/>
                          <a:cs typeface="Times New Roman"/>
                        </a:rPr>
                        <a:t>Санный праздник»</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ru-RU" sz="1200" dirty="0">
                          <a:latin typeface="+mn-lt"/>
                          <a:ea typeface="Calibri"/>
                          <a:cs typeface="Times New Roman"/>
                        </a:rPr>
                        <a:t>Вызвать эмоционально – положительное отношение к празднику. Приобщение детей к всенародному веселью.</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3"/>
                  </a:ext>
                </a:extLst>
              </a:tr>
              <a:tr h="1023727">
                <a:tc vMerge="1">
                  <a:txBody>
                    <a:bodyPr/>
                    <a:lstStyle/>
                    <a:p>
                      <a:endParaRPr lang="ru-RU"/>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1000"/>
                        </a:spcAft>
                      </a:pPr>
                      <a:r>
                        <a:rPr lang="ru-RU" sz="1200" dirty="0">
                          <a:latin typeface="+mn-lt"/>
                          <a:ea typeface="Calibri"/>
                          <a:cs typeface="Times New Roman"/>
                        </a:rPr>
                        <a:t>Рождество Христово</a:t>
                      </a:r>
                    </a:p>
                    <a:p>
                      <a:pPr algn="ctr">
                        <a:lnSpc>
                          <a:spcPct val="115000"/>
                        </a:lnSpc>
                        <a:spcAft>
                          <a:spcPts val="0"/>
                        </a:spcAft>
                      </a:pPr>
                      <a:endParaRPr lang="ru-RU" sz="1200" dirty="0" smtClean="0">
                        <a:latin typeface="+mn-lt"/>
                        <a:ea typeface="Calibri"/>
                        <a:cs typeface="Times New Roman"/>
                      </a:endParaRPr>
                    </a:p>
                    <a:p>
                      <a:pPr algn="ctr">
                        <a:lnSpc>
                          <a:spcPct val="115000"/>
                        </a:lnSpc>
                        <a:spcAft>
                          <a:spcPts val="0"/>
                        </a:spcAft>
                      </a:pPr>
                      <a:r>
                        <a:rPr lang="ru-RU" sz="1200" dirty="0" smtClean="0">
                          <a:latin typeface="+mn-lt"/>
                          <a:ea typeface="Calibri"/>
                          <a:cs typeface="Times New Roman"/>
                        </a:rPr>
                        <a:t>Крещение</a:t>
                      </a:r>
                      <a:endParaRPr lang="ru-RU" sz="1200" dirty="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1000"/>
                        </a:spcAft>
                      </a:pPr>
                      <a:r>
                        <a:rPr lang="ru-RU" sz="1200" dirty="0">
                          <a:latin typeface="+mn-lt"/>
                          <a:ea typeface="Calibri"/>
                          <a:cs typeface="Times New Roman"/>
                        </a:rPr>
                        <a:t>Театрализованное представление</a:t>
                      </a:r>
                    </a:p>
                    <a:p>
                      <a:pPr algn="ctr">
                        <a:lnSpc>
                          <a:spcPct val="115000"/>
                        </a:lnSpc>
                        <a:spcAft>
                          <a:spcPts val="0"/>
                        </a:spcAft>
                      </a:pPr>
                      <a:r>
                        <a:rPr lang="ru-RU" sz="1200" dirty="0">
                          <a:latin typeface="+mn-lt"/>
                          <a:ea typeface="Calibri"/>
                          <a:cs typeface="Times New Roman"/>
                        </a:rPr>
                        <a:t>Посещение Храма</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1000"/>
                        </a:spcAft>
                      </a:pPr>
                      <a:r>
                        <a:rPr lang="ru-RU" sz="1200" dirty="0">
                          <a:latin typeface="+mn-lt"/>
                          <a:ea typeface="Calibri"/>
                          <a:cs typeface="Times New Roman"/>
                        </a:rPr>
                        <a:t>Развивать артистические качества, раскрывать творческий потенциал детей, вовлекая их в театрализованные представления.</a:t>
                      </a:r>
                    </a:p>
                    <a:p>
                      <a:pPr algn="ctr">
                        <a:lnSpc>
                          <a:spcPct val="115000"/>
                        </a:lnSpc>
                        <a:spcAft>
                          <a:spcPts val="0"/>
                        </a:spcAft>
                      </a:pPr>
                      <a:r>
                        <a:rPr lang="ru-RU" sz="1200" dirty="0">
                          <a:latin typeface="+mn-lt"/>
                          <a:ea typeface="Calibri"/>
                          <a:cs typeface="Times New Roman"/>
                        </a:rPr>
                        <a:t>Познакомить детей с устройством храма; рассказать </a:t>
                      </a:r>
                      <a:r>
                        <a:rPr lang="ru-RU" sz="1200" dirty="0" smtClean="0">
                          <a:latin typeface="+mn-lt"/>
                          <a:ea typeface="Calibri"/>
                          <a:cs typeface="Times New Roman"/>
                        </a:rPr>
                        <a:t>детям</a:t>
                      </a:r>
                    </a:p>
                    <a:p>
                      <a:pPr algn="ctr">
                        <a:lnSpc>
                          <a:spcPct val="115000"/>
                        </a:lnSpc>
                        <a:spcAft>
                          <a:spcPts val="0"/>
                        </a:spcAft>
                      </a:pPr>
                      <a:r>
                        <a:rPr lang="ru-RU" sz="1200" dirty="0" smtClean="0">
                          <a:latin typeface="+mn-lt"/>
                          <a:ea typeface="Calibri"/>
                          <a:cs typeface="Times New Roman"/>
                        </a:rPr>
                        <a:t> </a:t>
                      </a:r>
                      <a:r>
                        <a:rPr lang="ru-RU" sz="1200" dirty="0">
                          <a:latin typeface="+mn-lt"/>
                          <a:ea typeface="Calibri"/>
                          <a:cs typeface="Times New Roman"/>
                        </a:rPr>
                        <a:t>о поведении в </a:t>
                      </a:r>
                      <a:r>
                        <a:rPr lang="ru-RU" sz="1200" dirty="0" smtClean="0">
                          <a:latin typeface="+mn-lt"/>
                          <a:ea typeface="Calibri"/>
                          <a:cs typeface="Times New Roman"/>
                        </a:rPr>
                        <a:t>храме.</a:t>
                      </a:r>
                      <a:endParaRPr lang="ru-RU" sz="1200" dirty="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4"/>
                  </a:ext>
                </a:extLst>
              </a:tr>
              <a:tr h="212035">
                <a:tc vMerge="1">
                  <a:txBody>
                    <a:bodyPr/>
                    <a:lstStyle/>
                    <a:p>
                      <a:endParaRPr lang="ru-RU"/>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ru-RU" sz="1200" dirty="0">
                          <a:latin typeface="+mn-lt"/>
                          <a:ea typeface="Calibri"/>
                          <a:cs typeface="Times New Roman"/>
                        </a:rPr>
                        <a:t>Масленица</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ru-RU" sz="1200" dirty="0">
                          <a:latin typeface="+mn-lt"/>
                          <a:ea typeface="Calibri"/>
                          <a:cs typeface="Times New Roman"/>
                        </a:rPr>
                        <a:t>Фольклорный праздник</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ru-RU" sz="1200" dirty="0">
                          <a:latin typeface="+mn-lt"/>
                          <a:ea typeface="Calibri"/>
                          <a:cs typeface="Times New Roman"/>
                        </a:rPr>
                        <a:t>Создать детям радостное, праздничное настроение.</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5"/>
                  </a:ext>
                </a:extLst>
              </a:tr>
              <a:tr h="293346">
                <a:tc rowSpan="3">
                  <a:txBody>
                    <a:bodyPr/>
                    <a:lstStyle/>
                    <a:p>
                      <a:pPr algn="ctr">
                        <a:lnSpc>
                          <a:spcPct val="115000"/>
                        </a:lnSpc>
                        <a:spcAft>
                          <a:spcPts val="0"/>
                        </a:spcAft>
                      </a:pPr>
                      <a:endParaRPr lang="ru-RU" sz="1200" dirty="0" smtClean="0">
                        <a:latin typeface="+mn-lt"/>
                        <a:ea typeface="Calibri"/>
                        <a:cs typeface="Times New Roman"/>
                      </a:endParaRPr>
                    </a:p>
                    <a:p>
                      <a:pPr algn="ctr">
                        <a:lnSpc>
                          <a:spcPct val="115000"/>
                        </a:lnSpc>
                        <a:spcAft>
                          <a:spcPts val="0"/>
                        </a:spcAft>
                      </a:pPr>
                      <a:endParaRPr lang="ru-RU" sz="1200" dirty="0" smtClean="0">
                        <a:latin typeface="+mn-lt"/>
                        <a:ea typeface="Calibri"/>
                        <a:cs typeface="Times New Roman"/>
                      </a:endParaRPr>
                    </a:p>
                    <a:p>
                      <a:pPr algn="ctr">
                        <a:lnSpc>
                          <a:spcPct val="115000"/>
                        </a:lnSpc>
                        <a:spcAft>
                          <a:spcPts val="0"/>
                        </a:spcAft>
                      </a:pPr>
                      <a:r>
                        <a:rPr lang="ru-RU" sz="1200" dirty="0" smtClean="0">
                          <a:latin typeface="+mn-lt"/>
                          <a:ea typeface="Calibri"/>
                          <a:cs typeface="Times New Roman"/>
                        </a:rPr>
                        <a:t>Весна</a:t>
                      </a:r>
                      <a:endParaRPr lang="ru-RU" sz="1200" dirty="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r>
                        <a:rPr lang="ru-RU" sz="1200" b="0" i="0" kern="1200" dirty="0" smtClean="0">
                          <a:solidFill>
                            <a:schemeClr val="tx1"/>
                          </a:solidFill>
                          <a:latin typeface="+mn-lt"/>
                          <a:ea typeface="+mn-ea"/>
                          <a:cs typeface="+mn-cs"/>
                        </a:rPr>
                        <a:t>Вербное воскресенье </a:t>
                      </a:r>
                      <a:endParaRPr lang="ru-RU" sz="1200" b="0" i="0" dirty="0"/>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r>
                        <a:rPr lang="ru-RU" sz="1200" b="0" dirty="0" smtClean="0"/>
                        <a:t>ООД</a:t>
                      </a:r>
                      <a:endParaRPr lang="ru-RU" sz="1200" b="0" dirty="0"/>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r>
                        <a:rPr lang="ru-RU" sz="1200" b="0" dirty="0" smtClean="0"/>
                        <a:t>Познакомить детей с традициями</a:t>
                      </a:r>
                      <a:r>
                        <a:rPr lang="ru-RU" sz="1200" b="0" baseline="0" dirty="0" smtClean="0"/>
                        <a:t> празднования Вербного воскресения.</a:t>
                      </a:r>
                      <a:endParaRPr lang="ru-RU" sz="1200" b="0" dirty="0"/>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6"/>
                  </a:ext>
                </a:extLst>
              </a:tr>
              <a:tr h="320415">
                <a:tc vMerge="1">
                  <a:txBody>
                    <a:bodyPr/>
                    <a:lstStyle/>
                    <a:p>
                      <a:endParaRPr lang="ru-RU"/>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ru-RU" sz="1200" dirty="0">
                          <a:latin typeface="+mn-lt"/>
                          <a:ea typeface="Calibri"/>
                          <a:cs typeface="Times New Roman"/>
                        </a:rPr>
                        <a:t>Пасха</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ru-RU" sz="1200" dirty="0" smtClean="0">
                          <a:latin typeface="+mn-lt"/>
                          <a:ea typeface="Calibri"/>
                          <a:cs typeface="Times New Roman"/>
                        </a:rPr>
                        <a:t>Праздник</a:t>
                      </a:r>
                      <a:endParaRPr lang="ru-RU" sz="1200" dirty="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0"/>
                        </a:spcAft>
                      </a:pPr>
                      <a:r>
                        <a:rPr lang="ru-RU" sz="1200" dirty="0">
                          <a:latin typeface="+mn-lt"/>
                          <a:ea typeface="Calibri"/>
                          <a:cs typeface="Times New Roman"/>
                        </a:rPr>
                        <a:t>Дать представление детям о традициях празднования праздника </a:t>
                      </a:r>
                      <a:r>
                        <a:rPr lang="ru-RU" sz="1200" dirty="0" smtClean="0">
                          <a:latin typeface="+mn-lt"/>
                          <a:ea typeface="Calibri"/>
                          <a:cs typeface="Times New Roman"/>
                        </a:rPr>
                        <a:t>Пасхи</a:t>
                      </a:r>
                      <a:r>
                        <a:rPr lang="en-US" sz="1200" dirty="0" smtClean="0">
                          <a:latin typeface="+mn-lt"/>
                          <a:ea typeface="Calibri"/>
                          <a:cs typeface="Times New Roman"/>
                        </a:rPr>
                        <a:t>.</a:t>
                      </a:r>
                      <a:endParaRPr lang="ru-RU" sz="1200" dirty="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7"/>
                  </a:ext>
                </a:extLst>
              </a:tr>
              <a:tr h="504056">
                <a:tc vMerge="1">
                  <a:txBody>
                    <a:bodyPr/>
                    <a:lstStyle/>
                    <a:p>
                      <a:endParaRPr lang="ru-RU"/>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ru-RU" sz="1200">
                          <a:latin typeface="+mn-lt"/>
                          <a:ea typeface="Calibri"/>
                          <a:cs typeface="Times New Roman"/>
                        </a:rPr>
                        <a:t>День святого Георгия Победоносца</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ru-RU" sz="1200" dirty="0">
                          <a:latin typeface="+mn-lt"/>
                          <a:ea typeface="Calibri"/>
                          <a:cs typeface="Times New Roman"/>
                        </a:rPr>
                        <a:t>Игровая </a:t>
                      </a:r>
                      <a:r>
                        <a:rPr lang="ru-RU" sz="1200" dirty="0" smtClean="0">
                          <a:latin typeface="+mn-lt"/>
                          <a:ea typeface="Calibri"/>
                          <a:cs typeface="Times New Roman"/>
                        </a:rPr>
                        <a:t>программа</a:t>
                      </a:r>
                      <a:endParaRPr lang="ru-RU" sz="1200" dirty="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ru-RU" sz="1200" dirty="0">
                          <a:latin typeface="+mn-lt"/>
                          <a:ea typeface="Calibri"/>
                          <a:cs typeface="Times New Roman"/>
                        </a:rPr>
                        <a:t>Формировать чувство причастности к истории Родины через знакомство с народными   праздниками и </a:t>
                      </a:r>
                      <a:r>
                        <a:rPr lang="ru-RU" sz="1200" dirty="0" smtClean="0">
                          <a:latin typeface="+mn-lt"/>
                          <a:ea typeface="Calibri"/>
                          <a:cs typeface="Times New Roman"/>
                        </a:rPr>
                        <a:t>традициями.</a:t>
                      </a:r>
                      <a:endParaRPr lang="ru-RU" sz="1200" dirty="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08"/>
                  </a:ext>
                </a:extLst>
              </a:tr>
              <a:tr h="280208">
                <a:tc rowSpan="3">
                  <a:txBody>
                    <a:bodyPr/>
                    <a:lstStyle/>
                    <a:p>
                      <a:pPr algn="ctr">
                        <a:lnSpc>
                          <a:spcPct val="115000"/>
                        </a:lnSpc>
                        <a:spcAft>
                          <a:spcPts val="1000"/>
                        </a:spcAft>
                      </a:pPr>
                      <a:endParaRPr lang="ru-RU" sz="1200" dirty="0" smtClean="0">
                        <a:latin typeface="+mn-lt"/>
                        <a:ea typeface="Calibri"/>
                        <a:cs typeface="Times New Roman"/>
                      </a:endParaRPr>
                    </a:p>
                    <a:p>
                      <a:pPr algn="ctr">
                        <a:lnSpc>
                          <a:spcPct val="115000"/>
                        </a:lnSpc>
                        <a:spcAft>
                          <a:spcPts val="1000"/>
                        </a:spcAft>
                      </a:pPr>
                      <a:endParaRPr lang="ru-RU" sz="1200" dirty="0" smtClean="0">
                        <a:latin typeface="+mn-lt"/>
                        <a:ea typeface="Calibri"/>
                        <a:cs typeface="Times New Roman"/>
                      </a:endParaRPr>
                    </a:p>
                    <a:p>
                      <a:pPr algn="ctr">
                        <a:lnSpc>
                          <a:spcPct val="115000"/>
                        </a:lnSpc>
                        <a:spcAft>
                          <a:spcPts val="1000"/>
                        </a:spcAft>
                      </a:pPr>
                      <a:r>
                        <a:rPr lang="ru-RU" sz="1200" dirty="0" smtClean="0">
                          <a:latin typeface="+mn-lt"/>
                          <a:ea typeface="Calibri"/>
                          <a:cs typeface="Times New Roman"/>
                        </a:rPr>
                        <a:t>Лето</a:t>
                      </a:r>
                      <a:endParaRPr lang="ru-RU" sz="1200" dirty="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ru-RU" sz="1200">
                          <a:latin typeface="+mn-lt"/>
                          <a:ea typeface="Calibri"/>
                          <a:cs typeface="Times New Roman"/>
                        </a:rPr>
                        <a:t>Троица</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ru-RU" sz="1200" dirty="0" smtClean="0">
                          <a:latin typeface="+mn-lt"/>
                          <a:ea typeface="Calibri"/>
                          <a:cs typeface="Times New Roman"/>
                        </a:rPr>
                        <a:t>Вечер хороводных игр</a:t>
                      </a:r>
                      <a:endParaRPr lang="ru-RU" sz="1200" dirty="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ru-RU" sz="1200" dirty="0">
                          <a:latin typeface="+mn-lt"/>
                          <a:ea typeface="Calibri"/>
                          <a:cs typeface="Times New Roman"/>
                        </a:rPr>
                        <a:t>Приобщать к празднованию русских народных </a:t>
                      </a:r>
                      <a:r>
                        <a:rPr lang="ru-RU" sz="1200" dirty="0" smtClean="0">
                          <a:latin typeface="+mn-lt"/>
                          <a:ea typeface="Calibri"/>
                          <a:cs typeface="Times New Roman"/>
                        </a:rPr>
                        <a:t>праздников.</a:t>
                      </a:r>
                      <a:endParaRPr lang="ru-RU" sz="1200" dirty="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09"/>
                  </a:ext>
                </a:extLst>
              </a:tr>
              <a:tr h="1087944">
                <a:tc vMerge="1">
                  <a:txBody>
                    <a:bodyPr/>
                    <a:lstStyle/>
                    <a:p>
                      <a:endParaRPr lang="ru-RU"/>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ru-RU" sz="1200" dirty="0">
                          <a:latin typeface="+mn-lt"/>
                          <a:ea typeface="Calibri"/>
                          <a:cs typeface="Times New Roman"/>
                        </a:rPr>
                        <a:t>День семьи, любви и верности, </a:t>
                      </a:r>
                      <a:r>
                        <a:rPr lang="ru-RU" sz="1200" dirty="0" smtClean="0">
                          <a:latin typeface="+mn-lt"/>
                          <a:ea typeface="Calibri"/>
                          <a:cs typeface="Times New Roman"/>
                        </a:rPr>
                        <a:t>День </a:t>
                      </a:r>
                      <a:r>
                        <a:rPr lang="ru-RU" sz="1200" dirty="0">
                          <a:latin typeface="+mn-lt"/>
                          <a:ea typeface="Calibri"/>
                          <a:cs typeface="Times New Roman"/>
                        </a:rPr>
                        <a:t>святых Петра и </a:t>
                      </a:r>
                      <a:r>
                        <a:rPr lang="ru-RU" sz="1200" dirty="0" err="1" smtClean="0">
                          <a:latin typeface="+mn-lt"/>
                          <a:ea typeface="Calibri"/>
                          <a:cs typeface="Times New Roman"/>
                        </a:rPr>
                        <a:t>Февронии</a:t>
                      </a:r>
                      <a:endParaRPr lang="ru-RU" sz="1200" dirty="0" smtClean="0">
                        <a:latin typeface="+mn-lt"/>
                        <a:ea typeface="Calibri"/>
                        <a:cs typeface="Times New Roman"/>
                      </a:endParaRPr>
                    </a:p>
                    <a:p>
                      <a:pPr marL="0" marR="0" indent="0" algn="ctr" defTabSz="914400" rtl="0" eaLnBrk="1" fontAlgn="auto" latinLnBrk="0" hangingPunct="1">
                        <a:lnSpc>
                          <a:spcPct val="115000"/>
                        </a:lnSpc>
                        <a:spcBef>
                          <a:spcPts val="0"/>
                        </a:spcBef>
                        <a:spcAft>
                          <a:spcPts val="1000"/>
                        </a:spcAft>
                        <a:buClrTx/>
                        <a:buSzTx/>
                        <a:buFontTx/>
                        <a:buNone/>
                        <a:tabLst/>
                        <a:defRPr/>
                      </a:pPr>
                      <a:r>
                        <a:rPr lang="ru-RU" sz="1200" kern="1200" dirty="0" err="1" smtClean="0">
                          <a:solidFill>
                            <a:schemeClr val="tx1"/>
                          </a:solidFill>
                          <a:latin typeface="+mn-lt"/>
                          <a:ea typeface="+mn-ea"/>
                          <a:cs typeface="+mn-cs"/>
                        </a:rPr>
                        <a:t>Берегиния</a:t>
                      </a:r>
                      <a:endParaRPr lang="ru-RU" sz="1200" kern="1200" dirty="0" smtClean="0">
                        <a:solidFill>
                          <a:schemeClr val="tx1"/>
                        </a:solidFill>
                        <a:latin typeface="+mn-lt"/>
                        <a:ea typeface="+mn-ea"/>
                        <a:cs typeface="+mn-cs"/>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1000"/>
                        </a:spcAft>
                      </a:pPr>
                      <a:r>
                        <a:rPr lang="ru-RU" sz="1200" dirty="0">
                          <a:latin typeface="+mn-lt"/>
                          <a:ea typeface="Calibri"/>
                          <a:cs typeface="Times New Roman"/>
                        </a:rPr>
                        <a:t>Музыкально- игровое </a:t>
                      </a:r>
                      <a:r>
                        <a:rPr lang="ru-RU" sz="1200" dirty="0" smtClean="0">
                          <a:latin typeface="+mn-lt"/>
                          <a:ea typeface="Calibri"/>
                          <a:cs typeface="Times New Roman"/>
                        </a:rPr>
                        <a:t>развлечение</a:t>
                      </a:r>
                      <a:endParaRPr lang="ru-RU" sz="800" dirty="0" smtClean="0">
                        <a:latin typeface="+mn-lt"/>
                        <a:ea typeface="Calibri"/>
                        <a:cs typeface="Times New Roman"/>
                      </a:endParaRPr>
                    </a:p>
                    <a:p>
                      <a:pPr algn="ctr">
                        <a:lnSpc>
                          <a:spcPct val="115000"/>
                        </a:lnSpc>
                        <a:spcAft>
                          <a:spcPts val="1000"/>
                        </a:spcAft>
                      </a:pPr>
                      <a:r>
                        <a:rPr lang="ru-RU" sz="1200" dirty="0" smtClean="0">
                          <a:latin typeface="+mn-lt"/>
                          <a:ea typeface="Calibri"/>
                          <a:cs typeface="Times New Roman"/>
                        </a:rPr>
                        <a:t>Экологический</a:t>
                      </a:r>
                      <a:r>
                        <a:rPr lang="ru-RU" sz="1200" baseline="0" dirty="0" smtClean="0">
                          <a:latin typeface="+mn-lt"/>
                          <a:ea typeface="Calibri"/>
                          <a:cs typeface="Times New Roman"/>
                        </a:rPr>
                        <a:t> праздник</a:t>
                      </a:r>
                      <a:endParaRPr lang="ru-RU" sz="1200" dirty="0" smtClean="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1000"/>
                        </a:spcAft>
                      </a:pPr>
                      <a:r>
                        <a:rPr lang="ru-RU" sz="1200" dirty="0">
                          <a:latin typeface="+mn-lt"/>
                          <a:ea typeface="Calibri"/>
                          <a:cs typeface="Times New Roman"/>
                        </a:rPr>
                        <a:t>Воспитание у детей чувства любви и уважения к родителям, гордости за свою семью. Создать атмосферу эмоционального комфорта</a:t>
                      </a:r>
                      <a:r>
                        <a:rPr lang="ru-RU" sz="1200" dirty="0" smtClean="0">
                          <a:latin typeface="+mn-lt"/>
                          <a:ea typeface="Calibri"/>
                          <a:cs typeface="Times New Roman"/>
                        </a:rPr>
                        <a:t>.</a:t>
                      </a:r>
                      <a:endParaRPr lang="ru-RU" sz="800" dirty="0" smtClean="0"/>
                    </a:p>
                    <a:p>
                      <a:pPr algn="ctr">
                        <a:lnSpc>
                          <a:spcPct val="115000"/>
                        </a:lnSpc>
                        <a:spcAft>
                          <a:spcPts val="1000"/>
                        </a:spcAft>
                      </a:pPr>
                      <a:r>
                        <a:rPr lang="ru-RU" sz="1200" dirty="0" smtClean="0"/>
                        <a:t>Обогащение знаний детей о природе, формирование навыков экологической культуры</a:t>
                      </a:r>
                      <a:endParaRPr lang="ru-RU" sz="1200" dirty="0">
                        <a:latin typeface="+mn-lt"/>
                        <a:ea typeface="Calibri"/>
                        <a:cs typeface="Times New Roman"/>
                      </a:endParaRP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10010"/>
                  </a:ext>
                </a:extLst>
              </a:tr>
              <a:tr h="796391">
                <a:tc vMerge="1">
                  <a:txBody>
                    <a:bodyPr/>
                    <a:lstStyle/>
                    <a:p>
                      <a:endParaRPr lang="ru-RU" dirty="0"/>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ru-RU" sz="1200" dirty="0">
                          <a:latin typeface="+mn-lt"/>
                          <a:ea typeface="Calibri"/>
                          <a:cs typeface="Times New Roman"/>
                        </a:rPr>
                        <a:t>Яблочный Спас, Медовый Спас, Хлебный Спас</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ru-RU" sz="1200" dirty="0">
                          <a:latin typeface="+mn-lt"/>
                          <a:ea typeface="Calibri"/>
                          <a:cs typeface="Times New Roman"/>
                        </a:rPr>
                        <a:t>Экологический праздник</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ru-RU" sz="1200" dirty="0">
                          <a:latin typeface="+mn-lt"/>
                          <a:ea typeface="Calibri"/>
                          <a:cs typeface="Times New Roman"/>
                        </a:rPr>
                        <a:t>Познакомить детей с народными праздниками – Спасом: Медовым, Яблочным, Хлебным (Ореховый). познакомить с обрядовыми играми, приметами и обычаями.</a:t>
                      </a:r>
                    </a:p>
                  </a:txBody>
                  <a:tcPr marL="39436" marR="3943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332656"/>
            <a:ext cx="8640960" cy="5078313"/>
          </a:xfrm>
          <a:prstGeom prst="rect">
            <a:avLst/>
          </a:prstGeom>
        </p:spPr>
        <p:txBody>
          <a:bodyPr wrap="square">
            <a:spAutoFit/>
          </a:bodyPr>
          <a:lstStyle/>
          <a:p>
            <a:pPr indent="355600" algn="just"/>
            <a:r>
              <a:rPr lang="ru-RU" b="1" dirty="0" smtClean="0"/>
              <a:t> </a:t>
            </a:r>
            <a:r>
              <a:rPr lang="ru-RU" dirty="0" smtClean="0">
                <a:latin typeface="Times New Roman" pitchFamily="18" charset="0"/>
                <a:cs typeface="Times New Roman" pitchFamily="18" charset="0"/>
              </a:rPr>
              <a:t>У каждого народа есть свои праздники, пришедшие из глубины веков. Все без исключения народные праздники России наполнены традициями, ритуалами, обрядами.</a:t>
            </a:r>
          </a:p>
          <a:p>
            <a:pPr indent="355600" algn="just"/>
            <a:r>
              <a:rPr lang="ru-RU" dirty="0" smtClean="0">
                <a:latin typeface="Times New Roman" pitchFamily="18" charset="0"/>
                <a:cs typeface="Times New Roman" pitchFamily="18" charset="0"/>
              </a:rPr>
              <a:t>В русской деревне все праздники включались в единую многоступенчатую последовательность. Они справлялись из века в век, из года в год в определенном порядке. Среди них главный праздник, обладавший, с точки зрения крестьян, наибольшей сакральной силой, — Пасха. Великие праздники: Рождество, Троица, Масленица, Иванов и Петров дни и малые праздники, еще их называли </a:t>
            </a:r>
            <a:r>
              <a:rPr lang="ru-RU" dirty="0" err="1" smtClean="0">
                <a:latin typeface="Times New Roman" pitchFamily="18" charset="0"/>
                <a:cs typeface="Times New Roman" pitchFamily="18" charset="0"/>
              </a:rPr>
              <a:t>полупраздники</a:t>
            </a:r>
            <a:r>
              <a:rPr lang="ru-RU" dirty="0" smtClean="0">
                <a:latin typeface="Times New Roman" pitchFamily="18" charset="0"/>
                <a:cs typeface="Times New Roman" pitchFamily="18" charset="0"/>
              </a:rPr>
              <a:t>, связанны с началом разного рода крестьянских работ: первый день сева зерновых, заготовка на зиму капусты и другие. </a:t>
            </a:r>
          </a:p>
          <a:p>
            <a:pPr indent="355600" algn="just"/>
            <a:r>
              <a:rPr lang="ru-RU" dirty="0" smtClean="0">
                <a:latin typeface="Times New Roman" pitchFamily="18" charset="0"/>
                <a:cs typeface="Times New Roman" pitchFamily="18" charset="0"/>
              </a:rPr>
              <a:t>Праздники в русской деревне прошлого составляли важную сторону общественной и семейной жизни. С глубокой древности наши предки соизмеряли свою жизнь с солнцем, почитание которого являлось важнейшей частью славянской культурной традиции. </a:t>
            </a:r>
          </a:p>
          <a:p>
            <a:pPr indent="355600" algn="just">
              <a:buNone/>
            </a:pPr>
            <a:r>
              <a:rPr lang="ru-RU" dirty="0" smtClean="0">
                <a:latin typeface="Times New Roman" pitchFamily="18" charset="0"/>
                <a:cs typeface="Times New Roman" pitchFamily="18" charset="0"/>
              </a:rPr>
              <a:t>Начавшись с зимних праздников — Рождества и Святок, открывающих календарный цикл, наше путешествие в мир старой русской деревни также заканчивается зимой. Таким образом, время как бы замыкается в годичный круг солнечного календаря.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1394</TotalTime>
  <Words>1722</Words>
  <Application>Microsoft Office PowerPoint</Application>
  <PresentationFormat>Экран (4:3)</PresentationFormat>
  <Paragraphs>281</Paragraphs>
  <Slides>34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34</vt:i4>
      </vt:variant>
    </vt:vector>
  </HeadingPairs>
  <TitlesOfParts>
    <vt:vector size="42" baseType="lpstr">
      <vt:lpstr>Arabic Typesetting</vt:lpstr>
      <vt:lpstr>Arial</vt:lpstr>
      <vt:lpstr>Calibri</vt:lpstr>
      <vt:lpstr>Century Gothic</vt:lpstr>
      <vt:lpstr>MS PMincho</vt:lpstr>
      <vt:lpstr>PTSans</vt:lpstr>
      <vt:lpstr>Times New Roman</vt:lpstr>
      <vt:lpstr>Тема Office</vt:lpstr>
      <vt:lpstr>        ПРОЕКТ « праздники народного календаря » </vt:lpstr>
      <vt:lpstr>Презентация PowerPoint</vt:lpstr>
      <vt:lpstr> </vt:lpstr>
      <vt:lpstr> </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MUZ</dc:creator>
  <cp:lastModifiedBy>Пользователь Windows</cp:lastModifiedBy>
  <cp:revision>180</cp:revision>
  <dcterms:created xsi:type="dcterms:W3CDTF">2019-01-10T12:47:30Z</dcterms:created>
  <dcterms:modified xsi:type="dcterms:W3CDTF">2020-04-25T09:54:00Z</dcterms:modified>
</cp:coreProperties>
</file>