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96" r:id="rId3"/>
    <p:sldId id="257" r:id="rId4"/>
    <p:sldId id="259" r:id="rId5"/>
    <p:sldId id="258" r:id="rId6"/>
    <p:sldId id="260" r:id="rId7"/>
    <p:sldId id="262" r:id="rId8"/>
    <p:sldId id="267" r:id="rId9"/>
    <p:sldId id="268" r:id="rId10"/>
    <p:sldId id="263" r:id="rId11"/>
    <p:sldId id="270" r:id="rId12"/>
    <p:sldId id="264" r:id="rId13"/>
    <p:sldId id="276" r:id="rId14"/>
    <p:sldId id="277" r:id="rId15"/>
    <p:sldId id="281" r:id="rId16"/>
    <p:sldId id="271" r:id="rId17"/>
    <p:sldId id="283" r:id="rId18"/>
    <p:sldId id="282" r:id="rId19"/>
    <p:sldId id="285" r:id="rId20"/>
    <p:sldId id="284" r:id="rId21"/>
    <p:sldId id="294" r:id="rId22"/>
    <p:sldId id="280" r:id="rId23"/>
    <p:sldId id="297" r:id="rId24"/>
    <p:sldId id="298" r:id="rId25"/>
    <p:sldId id="29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4F557C0-C061-4747-A408-6E03845A8F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13A3B0-ECDF-4DCF-A18E-9C3355D702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2C9C4F5-56CD-4C3F-A797-1438C19490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9B9FB-9CB0-4FB6-A05A-FFCF7B1E8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B9B40F-8877-49D3-A1B2-8B161EE1BE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679D168B-770B-4AF2-9727-06B2E90CD7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0FD30D-4476-48E7-9EFC-66308BF557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BA728F-4A23-411C-B11B-4A340D9E6D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6FE0F1-C072-48BD-91CE-4E2C0C26D3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7EF6DC-330E-4402-9F11-71AE9F7C19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DA6A7F-5B45-4AC9-B55B-16E3AAF3AD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90E12C-800D-4339-B80F-0D0ACD31E7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6790746-0BD7-4605-8958-A22A54E61E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7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4663" y="1052513"/>
            <a:ext cx="4859337" cy="3019429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accent2"/>
                </a:solidFill>
              </a:rPr>
              <a:t>«ЧЕМ ЗАНЯТЬ ДЕТЕЙ В НЕПОГОДУ?»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6380" y="5000637"/>
            <a:ext cx="3389309" cy="92869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Подготовила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err="1" smtClean="0">
                <a:solidFill>
                  <a:schemeClr val="accent2"/>
                </a:solidFill>
              </a:rPr>
              <a:t>Хайритдинова</a:t>
            </a:r>
            <a:r>
              <a:rPr lang="ru-RU" sz="2400" dirty="0" smtClean="0">
                <a:solidFill>
                  <a:schemeClr val="accent2"/>
                </a:solidFill>
              </a:rPr>
              <a:t> Э.Ж.,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воспитатель средней группы «Гномики»</a:t>
            </a:r>
          </a:p>
        </p:txBody>
      </p:sp>
      <p:pic>
        <p:nvPicPr>
          <p:cNvPr id="2053" name="Picture 10" descr="img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4060825" cy="34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4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571480"/>
            <a:ext cx="8229600" cy="379414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Так как материал для работы относится к категории бросового, при его подборе предъявляются определённые требования. Он должен быть: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Безопасным для детей (не токсичным, не вызывать аллергию);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Тщательно промытым и высушенным;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Доступным в обработке (вырезаться, протыкаться, склеиваться);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Не вызывать чувство брезгливости у детей.</a:t>
            </a:r>
          </a:p>
        </p:txBody>
      </p:sp>
      <p:pic>
        <p:nvPicPr>
          <p:cNvPr id="11268" name="Picture 6" descr="img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724400"/>
            <a:ext cx="216217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" descr="img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4724400"/>
            <a:ext cx="15716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img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157788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4" descr="img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581525"/>
            <a:ext cx="4381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7" descr="средство ковр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508500"/>
            <a:ext cx="6683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Дополнительные материалы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539750" y="1357298"/>
            <a:ext cx="417671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• Бумага. 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• Фольга. Употребляется для украшения поделок, переплетов. 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• Пластилин. Этот материал применяется для скрепления частей игрушек. 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• Проволока является необходимым материалом для скрепления частей игрушки. 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• Нитки. 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• Клей ПВА. 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• Цветные лоскуты — обрезки различных тканей — также пригодятся для оформления поделок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3317" name="Picture 4" descr="i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37084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Практическое применение поделок</a:t>
            </a:r>
          </a:p>
        </p:txBody>
      </p:sp>
      <p:sp>
        <p:nvSpPr>
          <p:cNvPr id="14340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Поделки, изготовленные детьми из бросового материала, могут иметь разное назначение: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accent2"/>
                </a:solidFill>
              </a:rPr>
              <a:t> можно использовать в качестве подарков, сувениров;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accent2"/>
                </a:solidFill>
              </a:rPr>
              <a:t>участия в выставках;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accent2"/>
                </a:solidFill>
              </a:rPr>
              <a:t>для украшения интерьера комнаты, кабинета;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accent2"/>
                </a:solidFill>
              </a:rPr>
              <a:t> для игры;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accent2"/>
                </a:solidFill>
              </a:rPr>
              <a:t>использования по назначению: </a:t>
            </a:r>
            <a:r>
              <a:rPr lang="ru-RU" sz="2800" dirty="0" err="1" smtClean="0">
                <a:solidFill>
                  <a:schemeClr val="accent2"/>
                </a:solidFill>
              </a:rPr>
              <a:t>карандашница</a:t>
            </a:r>
            <a:r>
              <a:rPr lang="ru-RU" sz="2800" dirty="0" smtClean="0">
                <a:solidFill>
                  <a:schemeClr val="accent2"/>
                </a:solidFill>
              </a:rPr>
              <a:t>, игольница, подставка под горячее и т.п.;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accent2"/>
                </a:solidFill>
              </a:rPr>
              <a:t>коррекционно-развивающих упражнений.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47050" cy="112553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Мебель для кукол из бросового материала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981075"/>
            <a:ext cx="9144000" cy="387668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Одной из самых простых методик конструирования мебели для кукол является создание мебели из спичечных коробков. Для этого необходимо взять пару спичечных коробков и склеить их между собой клеем ПВА. Склеивать необходимо так, чтобы выдвигающиеся ящички были схожи с ящиками настоящего комода.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Материалы, которые точно пригодятся для создания мебели: коробки из под спичек, картон, фольга, а еще ножницы, клей и карандаш. Также можно использовать подручные материалы – коробки от обуви, чая, мелкой бытовой техники. Что же можно сделать из мебели? Практически все, что угодно – диван, кресла, шкаф, зеркала, стол и пуфики. Чтобы получился шкаф, нужно взять коробку, например, из под чая, выкрасить ее в однотонный цвет, вырезать дверцы, которые будут открываться и закрываться. На одну из дверей можно повесить фольгу, которая будет имитировать зеркало, продумать перекладину для вешалок. Шкаф готов!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</a:pPr>
            <a:endParaRPr lang="ru-RU" sz="1600" dirty="0" smtClean="0"/>
          </a:p>
        </p:txBody>
      </p:sp>
      <p:pic>
        <p:nvPicPr>
          <p:cNvPr id="15365" name="Picture 13" descr="i?id=320fb5453b35676105cfdec7b021725a-06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084763"/>
            <a:ext cx="2286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5" descr="Картонная упаков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5019675"/>
            <a:ext cx="316865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7" descr="Пакетированный / Бахетле / Заказ Цент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5084763"/>
            <a:ext cx="15176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мебель для кукол своими ру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43211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1310091543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60350"/>
            <a:ext cx="38100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1310091543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500438"/>
            <a:ext cx="43211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1310091543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4813"/>
            <a:ext cx="3959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1310091613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04813"/>
            <a:ext cx="40322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34349bbfccc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625850"/>
            <a:ext cx="39592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поделки из бумаги для детей 10 лет Сделай са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573463"/>
            <a:ext cx="401320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Транспорт из бросового материала</a:t>
            </a:r>
          </a:p>
        </p:txBody>
      </p:sp>
      <p:pic>
        <p:nvPicPr>
          <p:cNvPr id="18436" name="Picture 16" descr="m39e0e16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836613"/>
            <a:ext cx="26463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8" descr="2b5ae9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836613"/>
            <a:ext cx="25558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2" descr="Большие цветы из пластиковых бутылок - Изготавлимаем цвет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3933825"/>
            <a:ext cx="3432175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4" descr="Декорации с морским настроением. Дети мастерят. Детям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836613"/>
            <a:ext cx="3478213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6" descr="Флюгер из пластиковых бутылок своими руками - фото, видео ма…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3933825"/>
            <a:ext cx="36718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Машинки из спичечных коробков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765175"/>
            <a:ext cx="5148262" cy="559278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2"/>
                </a:solidFill>
              </a:rPr>
              <a:t>Дети сразу не в состоянии производить действующие модели машин, поэтому сначала конструируют макеты. Макеты - это недействующие модели, которые передают только форму машины или сооружения.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2"/>
                </a:solidFill>
              </a:rPr>
              <a:t>Прежде чем приступить к конструированию машин, рассматривают рисунки и образцы машин разных конструкций. Выясняют основные части легкового и грузового автомобилей и кораблика.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2"/>
                </a:solidFill>
              </a:rPr>
              <a:t> Составляют макет, соединяя отдельные части с помощью пластилина.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2"/>
                </a:solidFill>
              </a:rPr>
              <a:t>Вместе со взрослыми, необходимо доделать макеты автомобилей, превратив их в действующие модели. Из прямых круглых веток изготовить оси и закрепить на них картонные колеса, подвижно присоединив их с помощью полоски из плотной бумаги с шасси игрушечных автомобилей.</a:t>
            </a:r>
          </a:p>
        </p:txBody>
      </p:sp>
      <p:sp>
        <p:nvSpPr>
          <p:cNvPr id="19461" name="AutoShape 9" descr="67-e1403872062802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2" name="Picture 11" descr="67-e14038720628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765175"/>
            <a:ext cx="3810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Пожарная машина из пакета от молока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idx="1"/>
          </p:nvPr>
        </p:nvSpPr>
        <p:spPr>
          <a:xfrm>
            <a:off x="4500563" y="836613"/>
            <a:ext cx="446405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Необходимые предметы для  поделки: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dirty="0" smtClean="0">
                <a:solidFill>
                  <a:schemeClr val="accent2"/>
                </a:solidFill>
              </a:rPr>
              <a:t>пакет от молока,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dirty="0" smtClean="0">
                <a:solidFill>
                  <a:schemeClr val="accent2"/>
                </a:solidFill>
              </a:rPr>
              <a:t>картон,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dirty="0" smtClean="0">
                <a:solidFill>
                  <a:schemeClr val="accent2"/>
                </a:solidFill>
              </a:rPr>
              <a:t>пластиковые крышки,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dirty="0" smtClean="0">
                <a:solidFill>
                  <a:schemeClr val="accent2"/>
                </a:solidFill>
              </a:rPr>
              <a:t>фольга, 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dirty="0" err="1" smtClean="0">
                <a:solidFill>
                  <a:schemeClr val="accent2"/>
                </a:solidFill>
              </a:rPr>
              <a:t>коктейльные</a:t>
            </a:r>
            <a:r>
              <a:rPr lang="ru-RU" sz="1800" dirty="0" smtClean="0">
                <a:solidFill>
                  <a:schemeClr val="accent2"/>
                </a:solidFill>
              </a:rPr>
              <a:t> трубочки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-    ножницы, клей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Что вы будете делать: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-  Обклейте пакет от молоко фольгой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-  Сделайте шасси автомобиля из </a:t>
            </a:r>
            <a:r>
              <a:rPr lang="ru-RU" sz="1800" dirty="0" err="1" smtClean="0">
                <a:solidFill>
                  <a:schemeClr val="accent2"/>
                </a:solidFill>
              </a:rPr>
              <a:t>коктейльных</a:t>
            </a:r>
            <a:r>
              <a:rPr lang="ru-RU" sz="1800" dirty="0" smtClean="0">
                <a:solidFill>
                  <a:schemeClr val="accent2"/>
                </a:solidFill>
              </a:rPr>
              <a:t> трубочек и пластиковых крышек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dirty="0" smtClean="0">
                <a:solidFill>
                  <a:schemeClr val="accent2"/>
                </a:solidFill>
              </a:rPr>
              <a:t>Вырежьте окна, двери и приклейте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dirty="0" smtClean="0">
                <a:solidFill>
                  <a:schemeClr val="accent2"/>
                </a:solidFill>
              </a:rPr>
              <a:t>Приклейте на крышу части от распылителя</a:t>
            </a:r>
          </a:p>
        </p:txBody>
      </p:sp>
      <p:pic>
        <p:nvPicPr>
          <p:cNvPr id="20484" name="Picture 6" descr="detskaya-podelka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08050"/>
            <a:ext cx="380682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 descr="detskaya-podelka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929198"/>
            <a:ext cx="21367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Животные из бросового материала</a:t>
            </a:r>
          </a:p>
        </p:txBody>
      </p:sp>
      <p:sp>
        <p:nvSpPr>
          <p:cNvPr id="21508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81075"/>
            <a:ext cx="4038600" cy="3168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solidFill>
                  <a:schemeClr val="accent2"/>
                </a:solidFill>
              </a:rPr>
              <a:t>Интересное направление творчества для детей — конструирование животных из коробок, например из под соков, из-под круп или спичек. Помогите ребенку начать фантазировать, а дальше он сам продолжит.  Вы сами удивитесь его фантазии.</a:t>
            </a:r>
          </a:p>
        </p:txBody>
      </p:sp>
      <p:pic>
        <p:nvPicPr>
          <p:cNvPr id="21509" name="Picture 19" descr="Конструирование пожарной машины из спичечных коробков конспе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292600"/>
            <a:ext cx="316865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3" descr="Что сделать из киндер-сюрпризов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908050"/>
            <a:ext cx="37512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7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4663" y="1428736"/>
            <a:ext cx="4859337" cy="4214842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chemeClr val="accent2"/>
                </a:solidFill>
              </a:rPr>
              <a:t>Когда погода не позволяет выйти с детьми на прогулку, можно придумать и провести различные подвижные игры, вспомнить все детские песни и пропеть их, а можно провести практическую деятельность, например изготовление разных поделок из бросового материала.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6380" y="5786454"/>
            <a:ext cx="3389309" cy="142876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chemeClr val="accent2"/>
              </a:solidFill>
            </a:endParaRPr>
          </a:p>
        </p:txBody>
      </p:sp>
      <p:pic>
        <p:nvPicPr>
          <p:cNvPr id="2053" name="Picture 10" descr="img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1071546"/>
            <a:ext cx="3714776" cy="34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Животные из спичечных коробков</a:t>
            </a:r>
          </a:p>
        </p:txBody>
      </p:sp>
      <p:pic>
        <p:nvPicPr>
          <p:cNvPr id="22532" name="Picture 10" descr="Поделки из спичечных коробков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08050"/>
            <a:ext cx="31686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3" descr="Поделки из спичечных коробков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908050"/>
            <a:ext cx="19050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5" descr="2d38409aa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908050"/>
            <a:ext cx="28575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6" descr="i?id=4c368c21cddb1f7b8570a00342cf4e3f-04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5429250"/>
            <a:ext cx="2295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7" descr="i?id=fcdef436d0ee3573a81addbd60be23c2-60-144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5429250"/>
            <a:ext cx="2247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404813"/>
            <a:ext cx="4176712" cy="2447925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00CC"/>
                </a:solidFill>
              </a:rPr>
              <a:t>Мы вместе с мамой, с папой</a:t>
            </a:r>
            <a:br>
              <a:rPr lang="ru-RU" sz="2400" dirty="0" smtClean="0">
                <a:solidFill>
                  <a:srgbClr val="0000CC"/>
                </a:solidFill>
              </a:rPr>
            </a:br>
            <a:r>
              <a:rPr lang="ru-RU" sz="2400" dirty="0" smtClean="0">
                <a:solidFill>
                  <a:srgbClr val="0000CC"/>
                </a:solidFill>
              </a:rPr>
              <a:t>Поделки мастерим,</a:t>
            </a:r>
            <a:br>
              <a:rPr lang="ru-RU" sz="2400" dirty="0" smtClean="0">
                <a:solidFill>
                  <a:srgbClr val="0000CC"/>
                </a:solidFill>
              </a:rPr>
            </a:br>
            <a:r>
              <a:rPr lang="ru-RU" sz="2400" dirty="0" smtClean="0">
                <a:solidFill>
                  <a:srgbClr val="0000CC"/>
                </a:solidFill>
              </a:rPr>
              <a:t>Мы ничего не выбросим -Ведь всем мы дорожим!</a:t>
            </a:r>
          </a:p>
        </p:txBody>
      </p:sp>
      <p:sp>
        <p:nvSpPr>
          <p:cNvPr id="23557" name="AutoShape 11" descr="Самодельные - Самодельны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58" name="Picture 13" descr="Поделки из бумаги и картона Записи в рубрике Поделки из бумаги и картона Копилочка рукоделия : LiveInternet - Российский Серви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3960813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9" descr="Поделки из бросового материала своими руками для детей и их родителей - поделки из карто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852738"/>
            <a:ext cx="4897437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5" descr="СП Кроха-Форум для приятного общения и совместных покупок в Приморье: Лесозаводск, Дальнереченск, Лучегорск, Бикин, Кировский *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716338"/>
            <a:ext cx="33131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5003800" y="404813"/>
            <a:ext cx="360045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</a:rPr>
              <a:t>Люблю свою я Родину,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Ей очень дорожу!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Весь мусор, каждый фантик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Я в дело приложу: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Красивые картины,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Шкатулки, зеркала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Из пробок и из семечек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Умею сделать я.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Природа мной довольна,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И я любуюсь ей,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Красивой, чистой, яркой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При помощи моей!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4580" name="Picture 9" descr="Картонный домик &quot;В ДОМЕ ДОМ&quot; Наше всЁ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500438"/>
            <a:ext cx="44704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1" descr="Наши внуки Жизнь семейная Форум молодых пенсионер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33375"/>
            <a:ext cx="360045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Мастер-класс\ЭЖ 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358114" cy="6170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Мастер-класс\IMG_20191111_1402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7500990" cy="5884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latin typeface="Batang" pitchFamily="18" charset="-127"/>
                <a:ea typeface="Batang" pitchFamily="18" charset="-127"/>
              </a:rPr>
              <a:t>СПАСИБО ЗА ВНИМАНИЕ!</a:t>
            </a:r>
            <a:r>
              <a:rPr lang="ru-RU" sz="4400" b="1" dirty="0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</a:t>
            </a:r>
            <a:endParaRPr lang="ru-RU" sz="44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8636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Бросовый материал – что это?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000364" y="1071546"/>
            <a:ext cx="5857884" cy="202247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   </a:t>
            </a:r>
            <a:r>
              <a:rPr lang="ru-RU" sz="2400" i="1" dirty="0" smtClean="0">
                <a:solidFill>
                  <a:schemeClr val="accent2"/>
                </a:solidFill>
              </a:rPr>
              <a:t>Всегда найдется дело для умелых рук,      Если хорошенько посмотреть вокруг…</a:t>
            </a:r>
            <a:br>
              <a:rPr lang="ru-RU" sz="2400" i="1" dirty="0" smtClean="0">
                <a:solidFill>
                  <a:schemeClr val="accent2"/>
                </a:solidFill>
              </a:rPr>
            </a:br>
            <a:r>
              <a:rPr lang="ru-RU" sz="2400" i="1" dirty="0" smtClean="0">
                <a:solidFill>
                  <a:schemeClr val="accent2"/>
                </a:solidFill>
              </a:rPr>
              <a:t>А тот, кто дела не найдет,</a:t>
            </a:r>
            <a:br>
              <a:rPr lang="ru-RU" sz="2400" i="1" dirty="0" smtClean="0">
                <a:solidFill>
                  <a:schemeClr val="accent2"/>
                </a:solidFill>
              </a:rPr>
            </a:br>
            <a:r>
              <a:rPr lang="ru-RU" sz="2400" i="1" dirty="0" smtClean="0">
                <a:solidFill>
                  <a:schemeClr val="accent2"/>
                </a:solidFill>
              </a:rPr>
              <a:t>Пускай скучает целый год.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i="1" dirty="0" smtClean="0">
                <a:solidFill>
                  <a:schemeClr val="accent2"/>
                </a:solidFill>
              </a:rPr>
              <a:t>                                         М. </a:t>
            </a:r>
            <a:r>
              <a:rPr lang="ru-RU" sz="2400" i="1" dirty="0" err="1" smtClean="0">
                <a:solidFill>
                  <a:schemeClr val="accent2"/>
                </a:solidFill>
              </a:rPr>
              <a:t>Ивенсен</a:t>
            </a:r>
            <a:endParaRPr lang="ru-RU" sz="2400" i="1" dirty="0" smtClean="0">
              <a:solidFill>
                <a:schemeClr val="accent2"/>
              </a:solidFill>
            </a:endParaRPr>
          </a:p>
        </p:txBody>
      </p:sp>
      <p:pic>
        <p:nvPicPr>
          <p:cNvPr id="3077" name="Picture 10" descr="im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26273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2" descr="краска для воло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143512"/>
            <a:ext cx="6873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4" descr="img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857760"/>
            <a:ext cx="5603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6" descr="средство ковр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4941888"/>
            <a:ext cx="6683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8" descr="img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2786058"/>
            <a:ext cx="26638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0" descr="img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3429000"/>
            <a:ext cx="223202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22" descr="img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3429000"/>
            <a:ext cx="11525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24" descr="img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14612" y="4572008"/>
            <a:ext cx="18716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6" descr="bi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3306" y="5572140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28" descr="img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9338" y="4400550"/>
            <a:ext cx="3919537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9" descr="средство ковр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5214950"/>
            <a:ext cx="6683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925513" y="0"/>
            <a:ext cx="8218487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>
                <a:solidFill>
                  <a:srgbClr val="0000CC"/>
                </a:solidFill>
              </a:rPr>
              <a:t/>
            </a:r>
            <a:br>
              <a:rPr lang="ru-RU" sz="3200" dirty="0" smtClean="0">
                <a:solidFill>
                  <a:srgbClr val="0000CC"/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Значение конструирования из бросового материала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282" y="3786190"/>
            <a:ext cx="8929718" cy="307181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Конструирование из бросового материала очень интересное и полезное занятие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развития мелкой моторики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Бросовый материал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даёт детям чувство независимости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взрослых, так как его можно использовать по своему усмотрению, а главное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этот материал всегда можно найти, он разнообразен, развивает детскую фантазию и воображение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Использование «бытового мусора»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приучает ребёнка к бережливости,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 никогда не сломает игрушку сделанную своими руками, к изготовлению которой приложил усилия и старание, а в дальнейшем станет уважать и труд других людей. </a:t>
            </a:r>
          </a:p>
        </p:txBody>
      </p:sp>
      <p:sp>
        <p:nvSpPr>
          <p:cNvPr id="4101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16463" y="1571611"/>
            <a:ext cx="3859212" cy="185738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i="1" dirty="0" smtClean="0"/>
              <a:t>      </a:t>
            </a:r>
            <a:r>
              <a:rPr lang="ru-RU" sz="2400" i="1" dirty="0" smtClean="0">
                <a:solidFill>
                  <a:srgbClr val="0000CC"/>
                </a:solidFill>
              </a:rPr>
              <a:t>Лучшей игрушкой                                                        для ребёнка будет та,                                            которую он создал                                      своими руками.             </a:t>
            </a:r>
            <a:r>
              <a:rPr lang="ru-RU" sz="2400" dirty="0" smtClean="0">
                <a:solidFill>
                  <a:srgbClr val="0000CC"/>
                </a:solidFill>
              </a:rPr>
              <a:t>		</a:t>
            </a:r>
            <a:r>
              <a:rPr lang="ru-RU" sz="2400" i="1" dirty="0" smtClean="0">
                <a:solidFill>
                  <a:srgbClr val="0000CC"/>
                </a:solidFill>
              </a:rPr>
              <a:t>             </a:t>
            </a:r>
            <a:r>
              <a:rPr lang="ru-RU" sz="1600" i="1" dirty="0" smtClean="0">
                <a:solidFill>
                  <a:srgbClr val="0000CC"/>
                </a:solidFill>
              </a:rPr>
              <a:t>Джон Локк</a:t>
            </a:r>
          </a:p>
        </p:txBody>
      </p:sp>
      <p:pic>
        <p:nvPicPr>
          <p:cNvPr id="4102" name="Picture 8" descr="img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3246432" cy="231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0" descr="Весенние поделки из бросового материала - Подел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000504"/>
            <a:ext cx="705269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00063"/>
            <a:ext cx="8643938" cy="345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Работая с разными материалами, дети знакомятся с их свойствами, разнообразной структурой, приобретают трудовые навыки и умения, учатся мыслить. Ещё Сухомлинский писал: «Чем больше мастерства в детской руке, тем умнее ребёнок».                                                              Мыслительная деятельность невозможна без речи. Овладев навыками конструирования, ребенок овладевает и знаниями о предметах, признаках, действиях и отношениях, запечатленными в соответствующих словах. При этом он не только приобретает знания, но и учится мыслить, поскольку думать это значит говорить про себя вслух, а говорить- значит думать.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8"/>
          <p:cNvSpPr>
            <a:spLocks noGrp="1" noChangeArrowheads="1"/>
          </p:cNvSpPr>
          <p:nvPr>
            <p:ph idx="1"/>
          </p:nvPr>
        </p:nvSpPr>
        <p:spPr>
          <a:xfrm>
            <a:off x="4714876" y="1785926"/>
            <a:ext cx="3983037" cy="307183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писал И. П. Павлов 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«Руки учат голову, затем поумневшая голова учит руки, а умелые руки способствуют развитию мозга»  </a:t>
            </a:r>
          </a:p>
        </p:txBody>
      </p:sp>
      <p:pic>
        <p:nvPicPr>
          <p:cNvPr id="6148" name="Picture 10" descr="C:\Users\HP\Pictures\20131025_0852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65175"/>
            <a:ext cx="385765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29600" cy="62071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Организация деятельности детей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071546"/>
            <a:ext cx="8229600" cy="5434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При работе с бросовым материалом необходимо: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учитывать возрастные особенности детей;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правильно распределять время работы в сочетании с кратковременным отдыхом;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продумывать тематику предстоящей поделки с учетом имеющихся навыков и умений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процесс труда должен вызывать у детей только положительные эмоции;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дети должны быть уверены в помощи педагога, если у них возникают какие-либо трудности с выполнением работы;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если работа требует  сложных манипуляций в подготовительной стадии, например, проколоть отверстия нагретым шилом, необходимо, чтобы эту предварительную работу выполнил взрослый.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187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 конструктивной деятельности используется, как индивидуальная, так и коллективная форма организации работы, в ходе которой несложные детские поделки превращаются в довольно красочные композиции. </a:t>
            </a:r>
          </a:p>
        </p:txBody>
      </p:sp>
      <p:pic>
        <p:nvPicPr>
          <p:cNvPr id="9220" name="Picture 9" descr="C:\Users\HP\Pictures\20131105_1313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781300"/>
            <a:ext cx="26765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1" descr="C:\Users\HP\Pictures\20131025_1718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349500"/>
            <a:ext cx="24479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4" descr="C:\Users\HP\Pictures\20131105_1019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2349500"/>
            <a:ext cx="28956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Презентация к уроку русского языка (3,4 класс) по теме: Вопросы от Русалочки (Flash)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Требования к подбору материала</a:t>
            </a:r>
            <a:r>
              <a:rPr lang="ru-RU" sz="3200" dirty="0" smtClean="0">
                <a:solidFill>
                  <a:srgbClr val="0000CC"/>
                </a:solidFill>
              </a:rPr>
              <a:t/>
            </a:r>
            <a:br>
              <a:rPr lang="ru-RU" sz="3200" dirty="0" smtClean="0">
                <a:solidFill>
                  <a:srgbClr val="0000CC"/>
                </a:solidFill>
              </a:rPr>
            </a:br>
            <a:endParaRPr lang="ru-RU" sz="3200" dirty="0" smtClean="0">
              <a:solidFill>
                <a:srgbClr val="0000CC"/>
              </a:solidFill>
            </a:endParaRPr>
          </a:p>
        </p:txBody>
      </p:sp>
      <p:sp>
        <p:nvSpPr>
          <p:cNvPr id="1024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7610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1. Ножницы с закругленными концами.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2. Нож с твердым лезвием – работает только взрослый.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3. Шило – работает взрослый или под его строгим контролем.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4. Клеи. Используется клей ПВА. «Момент» применяет только взрослый.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5. Пластиковые пищевые контейнеры: разного объема, цвета,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нео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бычной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формы. Должны быть пустые и чистые.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6. Цветной пластик. Должен быть промыт, высушен и заранее нарезан на кусочки.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7. Контейнеры от шоколадных яиц -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киндерсюрпризы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. Используется как полный контейнер, так и его части (половинки).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8. Проволока: медная, алюминиевая, покрытая цветной оболочкой.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9. Пробки.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Пробки-стандарт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от пластиковых бутылок с газированной, минеральной водой и пробки малые меньшего диаметра от емкостей с подсолнечным маслом и соком.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10. Колпачки. Малых размеров от тюбиков с зубной пастой, кремов.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11. Крышки. Крышки большого размера от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ёмкостей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из-под шоколадной пасты, майонеза и т.д.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12. Бусинки: округлые, овальные бусинки от старых бус, резинок для волос.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13. Пластилин. Используются ранее использованные в лепке кусочки.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14. Фломастеры, которые отслужили срок использования в рисовании.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587</TotalTime>
  <Words>1135</Words>
  <Application>Microsoft Office PowerPoint</Application>
  <PresentationFormat>Экран (4:3)</PresentationFormat>
  <Paragraphs>93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«ЧЕМ ЗАНЯТЬ ДЕТЕЙ В НЕПОГОДУ?»</vt:lpstr>
      <vt:lpstr>Когда погода не позволяет выйти с детьми на прогулку, можно придумать и провести различные подвижные игры, вспомнить все детские песни и пропеть их, а можно провести практическую деятельность, например изготовление разных поделок из бросового материала.</vt:lpstr>
      <vt:lpstr>Бросовый материал – что это?</vt:lpstr>
      <vt:lpstr> Значение конструирования из бросового материала</vt:lpstr>
      <vt:lpstr>Слайд 5</vt:lpstr>
      <vt:lpstr>Слайд 6</vt:lpstr>
      <vt:lpstr>Организация деятельности детей</vt:lpstr>
      <vt:lpstr>Слайд 8</vt:lpstr>
      <vt:lpstr>Требования к подбору материала </vt:lpstr>
      <vt:lpstr>Слайд 10</vt:lpstr>
      <vt:lpstr>Дополнительные материалы</vt:lpstr>
      <vt:lpstr>Практическое применение поделок</vt:lpstr>
      <vt:lpstr>Мебель для кукол из бросового материала</vt:lpstr>
      <vt:lpstr>Слайд 14</vt:lpstr>
      <vt:lpstr>Слайд 15</vt:lpstr>
      <vt:lpstr>Транспорт из бросового материала</vt:lpstr>
      <vt:lpstr>Машинки из спичечных коробков</vt:lpstr>
      <vt:lpstr>Пожарная машина из пакета от молока</vt:lpstr>
      <vt:lpstr>Животные из бросового материала</vt:lpstr>
      <vt:lpstr>Животные из спичечных коробков</vt:lpstr>
      <vt:lpstr>Слайд 21</vt:lpstr>
      <vt:lpstr>Слайд 22</vt:lpstr>
      <vt:lpstr>Слайд 23</vt:lpstr>
      <vt:lpstr>Слайд 24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из бросового материала</dc:title>
  <dc:creator>юзверь</dc:creator>
  <cp:lastModifiedBy>Admin</cp:lastModifiedBy>
  <cp:revision>12</cp:revision>
  <dcterms:created xsi:type="dcterms:W3CDTF">2015-01-03T10:33:47Z</dcterms:created>
  <dcterms:modified xsi:type="dcterms:W3CDTF">2020-04-28T08:12:31Z</dcterms:modified>
</cp:coreProperties>
</file>