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2" r:id="rId4"/>
    <p:sldId id="264" r:id="rId5"/>
    <p:sldId id="266" r:id="rId6"/>
    <p:sldId id="267" r:id="rId7"/>
    <p:sldId id="268" r:id="rId8"/>
    <p:sldId id="269" r:id="rId9"/>
    <p:sldId id="280" r:id="rId10"/>
    <p:sldId id="283" r:id="rId11"/>
    <p:sldId id="270" r:id="rId12"/>
    <p:sldId id="284" r:id="rId13"/>
    <p:sldId id="271" r:id="rId14"/>
    <p:sldId id="272" r:id="rId15"/>
    <p:sldId id="279" r:id="rId16"/>
    <p:sldId id="278" r:id="rId17"/>
    <p:sldId id="277" r:id="rId18"/>
    <p:sldId id="273" r:id="rId19"/>
    <p:sldId id="290" r:id="rId20"/>
    <p:sldId id="292" r:id="rId21"/>
    <p:sldId id="28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sz="2000" dirty="0">
              <a:latin typeface="+mn-lt"/>
            </a:endParaRPr>
          </a:p>
        </p:txBody>
      </p:sp>
      <p:pic>
        <p:nvPicPr>
          <p:cNvPr id="2050" name="Picture 2" descr="https://office-apps.net/uploads/posts/2019-08/1565519339_002.jpg"/>
          <p:cNvPicPr>
            <a:picLocks noChangeAspect="1" noChangeArrowheads="1"/>
          </p:cNvPicPr>
          <p:nvPr/>
        </p:nvPicPr>
        <p:blipFill>
          <a:blip r:embed="rId2" cstate="print"/>
          <a:srcRect/>
          <a:stretch>
            <a:fillRect/>
          </a:stretch>
        </p:blipFill>
        <p:spPr bwMode="auto">
          <a:xfrm>
            <a:off x="0" y="0"/>
            <a:ext cx="9345118" cy="6858000"/>
          </a:xfrm>
          <a:prstGeom prst="rect">
            <a:avLst/>
          </a:prstGeom>
          <a:noFill/>
        </p:spPr>
      </p:pic>
      <p:sp>
        <p:nvSpPr>
          <p:cNvPr id="3" name="Содержимое 2"/>
          <p:cNvSpPr>
            <a:spLocks noGrp="1"/>
          </p:cNvSpPr>
          <p:nvPr>
            <p:ph idx="1"/>
          </p:nvPr>
        </p:nvSpPr>
        <p:spPr>
          <a:xfrm>
            <a:off x="1259632" y="764704"/>
            <a:ext cx="7884368" cy="6974235"/>
          </a:xfrm>
        </p:spPr>
        <p:txBody>
          <a:bodyPr>
            <a:normAutofit/>
          </a:bodyPr>
          <a:lstStyle/>
          <a:p>
            <a:pPr algn="ctr">
              <a:buNone/>
            </a:pPr>
            <a:r>
              <a:rPr lang="ru-RU" sz="1400" b="1" dirty="0" smtClean="0"/>
              <a:t>Муниципальное бюджетное общеобразовательное учреждение среднего</a:t>
            </a:r>
          </a:p>
          <a:p>
            <a:pPr algn="ctr">
              <a:buNone/>
            </a:pPr>
            <a:r>
              <a:rPr lang="ru-RU" sz="1400" b="1" dirty="0" smtClean="0"/>
              <a:t>Общего образования «Школа №15» пос. </a:t>
            </a:r>
            <a:r>
              <a:rPr lang="ru-RU" sz="1400" b="1" dirty="0" err="1" smtClean="0"/>
              <a:t>Биракан</a:t>
            </a:r>
            <a:endParaRPr lang="ru-RU" sz="1400" b="1" dirty="0" smtClean="0"/>
          </a:p>
          <a:p>
            <a:pPr algn="ctr">
              <a:buNone/>
            </a:pPr>
            <a:endParaRPr lang="ru-RU" sz="2000" b="1" dirty="0" smtClean="0"/>
          </a:p>
          <a:p>
            <a:pPr algn="ctr">
              <a:buNone/>
            </a:pPr>
            <a:r>
              <a:rPr lang="ru-RU" sz="2000" b="1" dirty="0" smtClean="0"/>
              <a:t>Исследовательская работа</a:t>
            </a:r>
          </a:p>
          <a:p>
            <a:pPr>
              <a:buNone/>
            </a:pPr>
            <a:endParaRPr lang="ru-RU" sz="2000" dirty="0"/>
          </a:p>
        </p:txBody>
      </p:sp>
      <p:sp>
        <p:nvSpPr>
          <p:cNvPr id="5" name="Прямоугольник 4"/>
          <p:cNvSpPr/>
          <p:nvPr/>
        </p:nvSpPr>
        <p:spPr>
          <a:xfrm>
            <a:off x="1259632" y="1844824"/>
            <a:ext cx="7632848" cy="954107"/>
          </a:xfrm>
          <a:prstGeom prst="rect">
            <a:avLst/>
          </a:prstGeom>
          <a:noFill/>
        </p:spPr>
        <p:txBody>
          <a:bodyPr wrap="square" lIns="91440" tIns="45720" rIns="91440" bIns="45720">
            <a:spAutoFit/>
          </a:bodyPr>
          <a:lstStyle/>
          <a:p>
            <a:pPr algn="ctr"/>
            <a:r>
              <a:rPr lang="ru-RU" sz="2800" b="1" i="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«Мой прадедушка – участник Великой Отечественной войны»</a:t>
            </a:r>
            <a:endParaRPr lang="ru-RU"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4139952" y="3717032"/>
            <a:ext cx="5009103" cy="830997"/>
          </a:xfrm>
          <a:prstGeom prst="rect">
            <a:avLst/>
          </a:prstGeom>
          <a:noFill/>
        </p:spPr>
        <p:txBody>
          <a:bodyPr wrap="square" rtlCol="0">
            <a:spAutoFit/>
          </a:bodyPr>
          <a:lstStyle/>
          <a:p>
            <a:r>
              <a:rPr lang="ru-RU" sz="1600" b="1" dirty="0" smtClean="0"/>
              <a:t>Участник: воспитанник дошкольной группы Кузнецова Валерия (7 лет)</a:t>
            </a:r>
          </a:p>
          <a:p>
            <a:r>
              <a:rPr lang="ru-RU" sz="1600" b="1" dirty="0" smtClean="0"/>
              <a:t>Выполнила старший воспитатель: Волкова Е.В. </a:t>
            </a:r>
            <a:endParaRPr lang="ru-RU"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rot.info/uploads/posts/2020-01/1579435837_4-8.jpg"/>
          <p:cNvPicPr>
            <a:picLocks noChangeAspect="1" noChangeArrowheads="1"/>
          </p:cNvPicPr>
          <p:nvPr/>
        </p:nvPicPr>
        <p:blipFill>
          <a:blip r:embed="rId2" cstate="print"/>
          <a:srcRect/>
          <a:stretch>
            <a:fillRect/>
          </a:stretch>
        </p:blipFill>
        <p:spPr bwMode="auto">
          <a:xfrm>
            <a:off x="63500" y="-136525"/>
            <a:ext cx="11430000" cy="7934325"/>
          </a:xfrm>
          <a:prstGeom prst="rect">
            <a:avLst/>
          </a:prstGeom>
          <a:noFill/>
        </p:spPr>
      </p:pic>
      <p:sp>
        <p:nvSpPr>
          <p:cNvPr id="3" name="Прямоугольник 2"/>
          <p:cNvSpPr/>
          <p:nvPr/>
        </p:nvSpPr>
        <p:spPr>
          <a:xfrm>
            <a:off x="467544" y="1196751"/>
            <a:ext cx="10585176" cy="5324535"/>
          </a:xfrm>
          <a:prstGeom prst="rect">
            <a:avLst/>
          </a:prstGeom>
        </p:spPr>
        <p:txBody>
          <a:bodyPr wrap="square">
            <a:spAutoFit/>
          </a:bodyPr>
          <a:lstStyle/>
          <a:p>
            <a:pPr algn="ctr"/>
            <a:endPar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КРАТКАЯ БИОГРАФИЯ</a:t>
            </a:r>
          </a:p>
          <a:p>
            <a:pPr algn="ctr"/>
            <a:endParaRPr lang="ru-RU" sz="1400" dirty="0" smtClean="0">
              <a:ln w="12700">
                <a:solidFill>
                  <a:schemeClr val="tx2">
                    <a:satMod val="155000"/>
                  </a:schemeClr>
                </a:solidFill>
                <a:prstDash val="solid"/>
              </a:ln>
            </a:endParaRPr>
          </a:p>
          <a:p>
            <a:pPr>
              <a:lnSpc>
                <a:spcPct val="150000"/>
              </a:lnSpc>
            </a:pPr>
            <a:r>
              <a:rPr lang="ru-RU" sz="1600" dirty="0" smtClean="0">
                <a:ln w="12700">
                  <a:solidFill>
                    <a:schemeClr val="tx2">
                      <a:satMod val="155000"/>
                    </a:schemeClr>
                  </a:solidFill>
                  <a:prstDash val="solid"/>
                </a:ln>
              </a:rPr>
              <a:t>За время боевых действий тов.Березкин А.А.обеспечивал бесперебойную работу  материальной части танка .Командования 11-гот гвардейского Краснознаменного  танкового  корпуса, что дало возможность при взятии г.Берлин </a:t>
            </a:r>
            <a:r>
              <a:rPr lang="ru-RU" sz="1600" dirty="0" err="1" smtClean="0">
                <a:ln w="12700">
                  <a:solidFill>
                    <a:schemeClr val="tx2">
                      <a:satMod val="155000"/>
                    </a:schemeClr>
                  </a:solidFill>
                  <a:prstDash val="solid"/>
                </a:ln>
              </a:rPr>
              <a:t>безприпятственное</a:t>
            </a:r>
            <a:r>
              <a:rPr lang="ru-RU" sz="1600" dirty="0" smtClean="0">
                <a:ln w="12700">
                  <a:solidFill>
                    <a:schemeClr val="tx2">
                      <a:satMod val="155000"/>
                    </a:schemeClr>
                  </a:solidFill>
                  <a:prstDash val="solid"/>
                </a:ln>
              </a:rPr>
              <a:t> управление бригадами  по радио, а так же будучи командиром орудия  т.Березкин А.А. несмотря на трудные условия  вовремя боя обеспечивал танк быстрым текущим ремонтом , что не давало возможности  в задержке  при выполнении боевых заданий командования .Все задания командования выполнил четко  и своевременно , как дисциплинированный  преданный делу, партии Ленина- Сталина и нашей родины тов.Березкин А.А. заслуживает награждения Орденом «Красная Звезда»04.08.1945г.</a:t>
            </a:r>
          </a:p>
          <a:p>
            <a:pPr>
              <a:lnSpc>
                <a:spcPct val="150000"/>
              </a:lnSpc>
            </a:pPr>
            <a:r>
              <a:rPr lang="ru-RU" sz="1600" dirty="0" smtClean="0">
                <a:ln w="12700">
                  <a:solidFill>
                    <a:schemeClr val="tx2">
                      <a:satMod val="155000"/>
                    </a:schemeClr>
                  </a:solidFill>
                  <a:prstDash val="solid"/>
                </a:ln>
              </a:rPr>
              <a:t>Во исполнении Указа Президиума Верховного Совета Союза ССР от 8мая 1945года,комендантом 153 укрепленного Мазурского  района , генералом –майором Игнатьевым С.А. в период 18-20 августа 1945года вручена медаль «ЗА ПОБЕДУ НАД ГЕРМАНИЕЙ В ВЕЛИКОЙ ОТЕЧЕСТВЕННОЙ ВОЙНЕ 1941-1945Г.»</a:t>
            </a:r>
          </a:p>
          <a:p>
            <a:pPr algn="ctr"/>
            <a:endParaRPr lang="ru-RU" sz="1600" dirty="0" smtClean="0">
              <a:ln w="12700">
                <a:solidFill>
                  <a:schemeClr val="tx2">
                    <a:satMod val="155000"/>
                  </a:schemeClr>
                </a:solidFill>
                <a:prstDash val="solid"/>
              </a:ln>
            </a:endParaRPr>
          </a:p>
          <a:p>
            <a:pPr algn="ctr"/>
            <a:endParaRPr lang="ru-RU" sz="1400" dirty="0" smtClean="0">
              <a:ln w="12700">
                <a:solidFill>
                  <a:schemeClr val="tx2">
                    <a:satMod val="155000"/>
                  </a:schemeClr>
                </a:solidFill>
                <a:prstDash val="solid"/>
              </a:l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rot="10800000" flipV="1">
            <a:off x="251520" y="1030469"/>
            <a:ext cx="7848872" cy="4770537"/>
          </a:xfrm>
          <a:prstGeom prst="rect">
            <a:avLst/>
          </a:prstGeom>
        </p:spPr>
        <p:txBody>
          <a:bodyPr wrap="square">
            <a:spAutoFit/>
          </a:bodyPr>
          <a:lstStyle/>
          <a:p>
            <a:pPr algn="ctr"/>
            <a:endParaRPr lang="ru-RU" sz="1600" dirty="0" smtClean="0">
              <a:ln w="12700">
                <a:solidFill>
                  <a:schemeClr val="tx2">
                    <a:satMod val="155000"/>
                  </a:schemeClr>
                </a:solidFill>
                <a:prstDash val="solid"/>
              </a:ln>
            </a:endParaRPr>
          </a:p>
          <a:p>
            <a:pPr algn="ctr"/>
            <a:r>
              <a:rPr lang="ru-RU" sz="1600" dirty="0" smtClean="0">
                <a:ln w="12700">
                  <a:solidFill>
                    <a:schemeClr val="tx2">
                      <a:satMod val="155000"/>
                    </a:schemeClr>
                  </a:solidFill>
                  <a:prstDash val="solid"/>
                </a:ln>
              </a:rPr>
              <a:t>В сентябре 1945 года он вернулся домой живой и невредимый .Вся деревня встречала  победителей хлебом –солью со слезами на глазах. Отдыхать было некогда, надо было пахать и сеять, помогать отцу и матери по хозяйству .В 1948году женился, в то время он работал вальщиком на заготовки леса. Он воспитал шестерых детей. За трудовую деятельность в 1967году был награжден «Орденом Ленина»</a:t>
            </a:r>
          </a:p>
          <a:p>
            <a:pPr algn="ctr"/>
            <a:r>
              <a:rPr lang="ru-RU" sz="1600" dirty="0" smtClean="0">
                <a:ln w="12700">
                  <a:solidFill>
                    <a:schemeClr val="tx2">
                      <a:satMod val="155000"/>
                    </a:schemeClr>
                  </a:solidFill>
                  <a:prstDash val="solid"/>
                </a:ln>
              </a:rPr>
              <a:t>      Пусть не будет войны никогда!</a:t>
            </a:r>
          </a:p>
          <a:p>
            <a:pPr algn="ctr"/>
            <a:r>
              <a:rPr lang="ru-RU" sz="1600" dirty="0" smtClean="0">
                <a:ln w="12700">
                  <a:solidFill>
                    <a:schemeClr val="tx2">
                      <a:satMod val="155000"/>
                    </a:schemeClr>
                  </a:solidFill>
                  <a:prstDash val="solid"/>
                </a:ln>
              </a:rPr>
              <a:t>      Пусть спокойно заснут города.</a:t>
            </a:r>
          </a:p>
          <a:p>
            <a:pPr algn="ctr"/>
            <a:r>
              <a:rPr lang="ru-RU" sz="1600" dirty="0" smtClean="0">
                <a:ln w="12700">
                  <a:solidFill>
                    <a:schemeClr val="tx2">
                      <a:satMod val="155000"/>
                    </a:schemeClr>
                  </a:solidFill>
                  <a:prstDash val="solid"/>
                </a:ln>
              </a:rPr>
              <a:t>             Пусть сирены пронзительный вой</a:t>
            </a:r>
          </a:p>
          <a:p>
            <a:pPr algn="ctr"/>
            <a:r>
              <a:rPr lang="ru-RU" sz="1600" dirty="0" smtClean="0">
                <a:ln w="12700">
                  <a:solidFill>
                    <a:schemeClr val="tx2">
                      <a:satMod val="155000"/>
                    </a:schemeClr>
                  </a:solidFill>
                  <a:prstDash val="solid"/>
                </a:ln>
              </a:rPr>
              <a:t>     Не звучит над моей головой.</a:t>
            </a:r>
          </a:p>
          <a:p>
            <a:pPr algn="ctr"/>
            <a:r>
              <a:rPr lang="ru-RU" sz="1600" dirty="0" smtClean="0">
                <a:ln w="12700">
                  <a:solidFill>
                    <a:schemeClr val="tx2">
                      <a:satMod val="155000"/>
                    </a:schemeClr>
                  </a:solidFill>
                  <a:prstDash val="solid"/>
                </a:ln>
              </a:rPr>
              <a:t>             Ни один пусть не рвется снаряд,</a:t>
            </a:r>
          </a:p>
          <a:p>
            <a:pPr algn="ctr"/>
            <a:r>
              <a:rPr lang="ru-RU" sz="1600" dirty="0" smtClean="0">
                <a:ln w="12700">
                  <a:solidFill>
                    <a:schemeClr val="tx2">
                      <a:satMod val="155000"/>
                    </a:schemeClr>
                  </a:solidFill>
                  <a:prstDash val="solid"/>
                </a:ln>
              </a:rPr>
              <a:t>     Ни один не строчит автомат.</a:t>
            </a:r>
          </a:p>
          <a:p>
            <a:pPr algn="ctr"/>
            <a:r>
              <a:rPr lang="ru-RU" sz="1600" dirty="0" smtClean="0">
                <a:ln w="12700">
                  <a:solidFill>
                    <a:schemeClr val="tx2">
                      <a:satMod val="155000"/>
                    </a:schemeClr>
                  </a:solidFill>
                  <a:prstDash val="solid"/>
                </a:ln>
              </a:rPr>
              <a:t>  Оглашают пусть наши леса</a:t>
            </a:r>
          </a:p>
          <a:p>
            <a:pPr algn="ctr"/>
            <a:r>
              <a:rPr lang="ru-RU" sz="1600" dirty="0" smtClean="0">
                <a:ln w="12700">
                  <a:solidFill>
                    <a:schemeClr val="tx2">
                      <a:satMod val="155000"/>
                    </a:schemeClr>
                  </a:solidFill>
                  <a:prstDash val="solid"/>
                </a:ln>
              </a:rPr>
              <a:t>    Только птиц и детей голоса.</a:t>
            </a:r>
          </a:p>
          <a:p>
            <a:pPr algn="ctr"/>
            <a:r>
              <a:rPr lang="ru-RU" sz="1600" dirty="0" smtClean="0">
                <a:ln w="12700">
                  <a:solidFill>
                    <a:schemeClr val="tx2">
                      <a:satMod val="155000"/>
                    </a:schemeClr>
                  </a:solidFill>
                  <a:prstDash val="solid"/>
                </a:ln>
              </a:rPr>
              <a:t>     Пусть мирно проходят года,</a:t>
            </a:r>
          </a:p>
          <a:p>
            <a:pPr algn="ctr"/>
            <a:r>
              <a:rPr lang="ru-RU" sz="1600" dirty="0" smtClean="0">
                <a:ln w="12700">
                  <a:solidFill>
                    <a:schemeClr val="tx2">
                      <a:satMod val="155000"/>
                    </a:schemeClr>
                  </a:solidFill>
                  <a:prstDash val="solid"/>
                </a:ln>
              </a:rPr>
              <a:t>           Пусть не будет войны никогда!</a:t>
            </a:r>
          </a:p>
          <a:p>
            <a:pPr algn="ctr"/>
            <a:r>
              <a:rPr lang="ru-RU" sz="1600" dirty="0" smtClean="0">
                <a:ln w="12700">
                  <a:solidFill>
                    <a:schemeClr val="tx2">
                      <a:satMod val="155000"/>
                    </a:schemeClr>
                  </a:solidFill>
                  <a:prstDash val="solid"/>
                </a:ln>
              </a:rPr>
              <a:t>Добрая и вечная память моему деду и всем, кто преумножил вклад в Победу над врагом и восстановление страны в мирное время.</a:t>
            </a:r>
          </a:p>
          <a:p>
            <a:pPr algn="ctr"/>
            <a:r>
              <a:rPr lang="ru-RU" sz="1600" b="1" dirty="0" smtClean="0">
                <a:ln w="12700">
                  <a:solidFill>
                    <a:schemeClr val="tx2">
                      <a:satMod val="155000"/>
                    </a:schemeClr>
                  </a:solidFill>
                  <a:prstDash val="solid"/>
                </a:ln>
              </a:rPr>
              <a:t>Я горжусь своим прадедом!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rot.info/uploads/posts/2020-01/1579435837_4-8.jpg"/>
          <p:cNvPicPr>
            <a:picLocks noChangeAspect="1" noChangeArrowheads="1"/>
          </p:cNvPicPr>
          <p:nvPr/>
        </p:nvPicPr>
        <p:blipFill>
          <a:blip r:embed="rId2" cstate="print"/>
          <a:srcRect/>
          <a:stretch>
            <a:fillRect/>
          </a:stretch>
        </p:blipFill>
        <p:spPr bwMode="auto">
          <a:xfrm>
            <a:off x="63500" y="-136525"/>
            <a:ext cx="11430000" cy="7934325"/>
          </a:xfrm>
          <a:prstGeom prst="rect">
            <a:avLst/>
          </a:prstGeom>
          <a:noFill/>
        </p:spPr>
      </p:pic>
      <p:sp>
        <p:nvSpPr>
          <p:cNvPr id="3" name="Прямоугольник 2"/>
          <p:cNvSpPr/>
          <p:nvPr/>
        </p:nvSpPr>
        <p:spPr>
          <a:xfrm>
            <a:off x="395536" y="1844824"/>
            <a:ext cx="9793088" cy="1754326"/>
          </a:xfrm>
          <a:prstGeom prst="rect">
            <a:avLst/>
          </a:prstGeom>
        </p:spPr>
        <p:txBody>
          <a:bodyPr wrap="square">
            <a:spAutoFit/>
          </a:bodyPr>
          <a:lstStyle/>
          <a:p>
            <a:pPr algn="ctr"/>
            <a:r>
              <a:rPr lang="ru-RU" dirty="0" smtClean="0">
                <a:ln w="12700">
                  <a:solidFill>
                    <a:schemeClr val="tx2">
                      <a:satMod val="155000"/>
                    </a:schemeClr>
                  </a:solidFill>
                  <a:prstDash val="solid"/>
                </a:ln>
              </a:rPr>
              <a:t>Карта –начало пути</a:t>
            </a:r>
          </a:p>
          <a:p>
            <a:pPr algn="ctr"/>
            <a:endParaRPr lang="ru-RU" dirty="0" smtClean="0">
              <a:ln w="12700">
                <a:solidFill>
                  <a:schemeClr val="tx2">
                    <a:satMod val="155000"/>
                  </a:schemeClr>
                </a:solidFill>
                <a:prstDash val="solid"/>
              </a:ln>
            </a:endParaRPr>
          </a:p>
          <a:p>
            <a:pPr algn="ctr"/>
            <a:endParaRPr lang="ru-RU" dirty="0" smtClean="0">
              <a:ln w="12700">
                <a:solidFill>
                  <a:schemeClr val="tx2">
                    <a:satMod val="155000"/>
                  </a:schemeClr>
                </a:solidFill>
                <a:prstDash val="solid"/>
              </a:ln>
            </a:endParaRPr>
          </a:p>
          <a:p>
            <a:pPr algn="ctr"/>
            <a:endParaRPr lang="ru-RU" dirty="0" smtClean="0">
              <a:ln w="12700">
                <a:solidFill>
                  <a:schemeClr val="tx2">
                    <a:satMod val="155000"/>
                  </a:schemeClr>
                </a:solidFill>
                <a:prstDash val="solid"/>
              </a:ln>
            </a:endParaRPr>
          </a:p>
          <a:p>
            <a:pPr algn="ctr"/>
            <a:endParaRPr lang="ru-RU" dirty="0" smtClean="0">
              <a:ln w="12700">
                <a:solidFill>
                  <a:schemeClr val="tx2">
                    <a:satMod val="155000"/>
                  </a:schemeClr>
                </a:solidFill>
                <a:prstDash val="solid"/>
              </a:ln>
            </a:endParaRPr>
          </a:p>
          <a:p>
            <a:pPr algn="ctr"/>
            <a:endParaRPr lang="ru-RU" dirty="0" smtClean="0">
              <a:ln w="12700">
                <a:solidFill>
                  <a:schemeClr val="tx2">
                    <a:satMod val="155000"/>
                  </a:schemeClr>
                </a:solidFill>
                <a:prstDash val="solid"/>
              </a:ln>
            </a:endParaRPr>
          </a:p>
        </p:txBody>
      </p:sp>
      <p:pic>
        <p:nvPicPr>
          <p:cNvPr id="4" name="Рисунок 3" descr="D:\седых\IMG-20200426-WA0062.jpg"/>
          <p:cNvPicPr/>
          <p:nvPr/>
        </p:nvPicPr>
        <p:blipFill>
          <a:blip r:embed="rId3" cstate="print"/>
          <a:srcRect/>
          <a:stretch>
            <a:fillRect/>
          </a:stretch>
        </p:blipFill>
        <p:spPr bwMode="auto">
          <a:xfrm>
            <a:off x="755576" y="2348880"/>
            <a:ext cx="4320480" cy="3816424"/>
          </a:xfrm>
          <a:prstGeom prst="rect">
            <a:avLst/>
          </a:prstGeom>
          <a:noFill/>
          <a:ln w="9525">
            <a:noFill/>
            <a:miter lim="800000"/>
            <a:headEnd/>
            <a:tailEnd/>
          </a:ln>
        </p:spPr>
      </p:pic>
      <p:pic>
        <p:nvPicPr>
          <p:cNvPr id="5" name="Рисунок 4" descr="D:\седых\IMG-20200426-WA0063.jpg"/>
          <p:cNvPicPr/>
          <p:nvPr/>
        </p:nvPicPr>
        <p:blipFill>
          <a:blip r:embed="rId4" cstate="print"/>
          <a:srcRect/>
          <a:stretch>
            <a:fillRect/>
          </a:stretch>
        </p:blipFill>
        <p:spPr bwMode="auto">
          <a:xfrm>
            <a:off x="5148064" y="2348880"/>
            <a:ext cx="5112568" cy="38164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krot.info/uploads/posts/2020-01/1579435837_4-8.jpg"/>
          <p:cNvPicPr>
            <a:picLocks noChangeAspect="1" noChangeArrowheads="1"/>
          </p:cNvPicPr>
          <p:nvPr/>
        </p:nvPicPr>
        <p:blipFill>
          <a:blip r:embed="rId2" cstate="print"/>
          <a:srcRect/>
          <a:stretch>
            <a:fillRect/>
          </a:stretch>
        </p:blipFill>
        <p:spPr bwMode="auto">
          <a:xfrm>
            <a:off x="0" y="0"/>
            <a:ext cx="9192790" cy="6858000"/>
          </a:xfrm>
          <a:prstGeom prst="rect">
            <a:avLst/>
          </a:prstGeom>
          <a:noFill/>
        </p:spPr>
      </p:pic>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8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митьбю</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Рисунок 6" descr="C:\Users\user\Desktop\седых\IMG-20200426-WA0065.jpeg"/>
          <p:cNvPicPr/>
          <p:nvPr/>
        </p:nvPicPr>
        <p:blipFill>
          <a:blip r:embed="rId3" cstate="print"/>
          <a:srcRect l="21582" t="17664" r="61382" b="42165"/>
          <a:stretch>
            <a:fillRect/>
          </a:stretch>
        </p:blipFill>
        <p:spPr bwMode="auto">
          <a:xfrm rot="5400000">
            <a:off x="683565" y="980730"/>
            <a:ext cx="3168355" cy="4176463"/>
          </a:xfrm>
          <a:prstGeom prst="rect">
            <a:avLst/>
          </a:prstGeom>
          <a:noFill/>
          <a:ln w="57150">
            <a:noFill/>
            <a:miter lim="800000"/>
            <a:headEnd/>
            <a:tailEnd/>
          </a:ln>
        </p:spPr>
      </p:pic>
      <p:sp>
        <p:nvSpPr>
          <p:cNvPr id="8" name="Прямоугольник 7"/>
          <p:cNvSpPr/>
          <p:nvPr/>
        </p:nvSpPr>
        <p:spPr>
          <a:xfrm>
            <a:off x="4427984" y="1124744"/>
            <a:ext cx="4320480" cy="4396075"/>
          </a:xfrm>
          <a:prstGeom prst="rect">
            <a:avLst/>
          </a:prstGeom>
        </p:spPr>
        <p:txBody>
          <a:bodyPr wrap="square">
            <a:spAutoFit/>
          </a:bodyPr>
          <a:lstStyle/>
          <a:p>
            <a:pPr algn="just">
              <a:spcAft>
                <a:spcPts val="1000"/>
              </a:spcAft>
            </a:pPr>
            <a:endParaRPr lang="ru-RU" sz="1400" dirty="0" smtClean="0">
              <a:solidFill>
                <a:srgbClr val="0000CC"/>
              </a:solidFill>
              <a:ea typeface="Calibri"/>
              <a:cs typeface="Times New Roman"/>
            </a:endParaRPr>
          </a:p>
          <a:p>
            <a:pPr>
              <a:spcAft>
                <a:spcPts val="1000"/>
              </a:spcAft>
            </a:pPr>
            <a:r>
              <a:rPr lang="ru-RU" sz="1600" b="1" dirty="0" smtClean="0">
                <a:solidFill>
                  <a:srgbClr val="0000CC"/>
                </a:solidFill>
                <a:ea typeface="Calibri"/>
                <a:cs typeface="Times New Roman"/>
              </a:rPr>
              <a:t>Мой прадедушка был на войне</a:t>
            </a:r>
          </a:p>
          <a:p>
            <a:pPr>
              <a:spcAft>
                <a:spcPts val="1000"/>
              </a:spcAft>
            </a:pPr>
            <a:r>
              <a:rPr lang="ru-RU" sz="1600" b="1" dirty="0" smtClean="0">
                <a:solidFill>
                  <a:srgbClr val="0000CC"/>
                </a:solidFill>
                <a:ea typeface="Calibri"/>
                <a:cs typeface="Times New Roman"/>
              </a:rPr>
              <a:t>И про нее рассказывал он много,</a:t>
            </a:r>
          </a:p>
          <a:p>
            <a:pPr>
              <a:spcAft>
                <a:spcPts val="1000"/>
              </a:spcAft>
            </a:pPr>
            <a:r>
              <a:rPr lang="ru-RU" sz="1600" b="1" dirty="0" smtClean="0">
                <a:solidFill>
                  <a:srgbClr val="0000CC"/>
                </a:solidFill>
                <a:ea typeface="Calibri"/>
                <a:cs typeface="Times New Roman"/>
              </a:rPr>
              <a:t>Как танк сумел гранатой подорвать</a:t>
            </a:r>
          </a:p>
          <a:p>
            <a:pPr>
              <a:spcAft>
                <a:spcPts val="1000"/>
              </a:spcAft>
            </a:pPr>
            <a:r>
              <a:rPr lang="ru-RU" sz="1600" b="1" dirty="0" smtClean="0">
                <a:solidFill>
                  <a:srgbClr val="0000CC"/>
                </a:solidFill>
                <a:ea typeface="Calibri"/>
                <a:cs typeface="Times New Roman"/>
              </a:rPr>
              <a:t>И как ходил в атаку из окопа;</a:t>
            </a:r>
          </a:p>
          <a:p>
            <a:pPr>
              <a:spcAft>
                <a:spcPts val="1000"/>
              </a:spcAft>
            </a:pPr>
            <a:r>
              <a:rPr lang="ru-RU" sz="1600" b="1" dirty="0" smtClean="0">
                <a:solidFill>
                  <a:srgbClr val="0000CC"/>
                </a:solidFill>
                <a:ea typeface="Calibri"/>
                <a:cs typeface="Times New Roman"/>
              </a:rPr>
              <a:t>Как Белоруссию пришлось освобождать ,</a:t>
            </a:r>
          </a:p>
          <a:p>
            <a:pPr>
              <a:spcAft>
                <a:spcPts val="1000"/>
              </a:spcAft>
            </a:pPr>
            <a:r>
              <a:rPr lang="ru-RU" sz="1600" b="1" dirty="0" smtClean="0">
                <a:solidFill>
                  <a:srgbClr val="0000CC"/>
                </a:solidFill>
                <a:ea typeface="Calibri"/>
                <a:cs typeface="Times New Roman"/>
              </a:rPr>
              <a:t>И как с боями шли через Европу.</a:t>
            </a:r>
          </a:p>
          <a:p>
            <a:pPr>
              <a:spcAft>
                <a:spcPts val="1000"/>
              </a:spcAft>
            </a:pPr>
            <a:r>
              <a:rPr lang="ru-RU" sz="1600" b="1" dirty="0" smtClean="0">
                <a:solidFill>
                  <a:srgbClr val="0000CC"/>
                </a:solidFill>
                <a:ea typeface="Calibri"/>
                <a:cs typeface="Times New Roman"/>
              </a:rPr>
              <a:t>Как побеждали в тех они боях</a:t>
            </a:r>
          </a:p>
          <a:p>
            <a:pPr>
              <a:spcAft>
                <a:spcPts val="1000"/>
              </a:spcAft>
            </a:pPr>
            <a:r>
              <a:rPr lang="ru-RU" sz="1600" b="1" dirty="0" smtClean="0">
                <a:solidFill>
                  <a:srgbClr val="0000CC"/>
                </a:solidFill>
                <a:ea typeface="Calibri"/>
                <a:cs typeface="Times New Roman"/>
              </a:rPr>
              <a:t>И как Берлин солдаты наши брали:</a:t>
            </a:r>
          </a:p>
          <a:p>
            <a:pPr>
              <a:spcAft>
                <a:spcPts val="1000"/>
              </a:spcAft>
            </a:pPr>
            <a:r>
              <a:rPr lang="ru-RU" sz="1600" b="1" dirty="0" smtClean="0">
                <a:solidFill>
                  <a:srgbClr val="0000CC"/>
                </a:solidFill>
                <a:ea typeface="Calibri"/>
                <a:cs typeface="Times New Roman"/>
              </a:rPr>
              <a:t>Как над рейхстагом водрузили флаг</a:t>
            </a:r>
          </a:p>
          <a:p>
            <a:pPr>
              <a:spcAft>
                <a:spcPts val="1000"/>
              </a:spcAft>
            </a:pPr>
            <a:r>
              <a:rPr lang="ru-RU" sz="1600" b="1" dirty="0" smtClean="0">
                <a:solidFill>
                  <a:srgbClr val="0000CC"/>
                </a:solidFill>
                <a:ea typeface="Calibri"/>
                <a:cs typeface="Times New Roman"/>
              </a:rPr>
              <a:t>И как в тот день все люди ликовали!</a:t>
            </a:r>
          </a:p>
          <a:p>
            <a:pPr algn="just">
              <a:spcAft>
                <a:spcPts val="1000"/>
              </a:spcAft>
            </a:pPr>
            <a:endParaRPr lang="ru-RU" sz="1400" dirty="0">
              <a:solidFill>
                <a:srgbClr val="0000CC"/>
              </a:solidFill>
              <a:ea typeface="Calibri"/>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C:\Users\user\Desktop\седых\IMG-20200426-WA0065.jpeg"/>
          <p:cNvPicPr/>
          <p:nvPr/>
        </p:nvPicPr>
        <p:blipFill>
          <a:blip r:embed="rId3" cstate="print"/>
          <a:srcRect l="49546" t="3989" r="28968" b="39886"/>
          <a:stretch>
            <a:fillRect/>
          </a:stretch>
        </p:blipFill>
        <p:spPr bwMode="auto">
          <a:xfrm>
            <a:off x="323528" y="1196752"/>
            <a:ext cx="2592288" cy="4392488"/>
          </a:xfrm>
          <a:prstGeom prst="rect">
            <a:avLst/>
          </a:prstGeom>
          <a:noFill/>
          <a:ln w="57150">
            <a:noFill/>
            <a:miter lim="800000"/>
            <a:headEnd/>
            <a:tailEnd/>
          </a:ln>
        </p:spPr>
      </p:pic>
      <p:sp>
        <p:nvSpPr>
          <p:cNvPr id="4" name="Прямоугольник 3"/>
          <p:cNvSpPr/>
          <p:nvPr/>
        </p:nvSpPr>
        <p:spPr>
          <a:xfrm>
            <a:off x="3131840" y="1124744"/>
            <a:ext cx="5760640" cy="646331"/>
          </a:xfrm>
          <a:prstGeom prst="rect">
            <a:avLst/>
          </a:prstGeom>
        </p:spPr>
        <p:txBody>
          <a:bodyPr wrap="square">
            <a:spAutoFit/>
          </a:bodyPr>
          <a:lstStyle/>
          <a:p>
            <a:pPr algn="ctr"/>
            <a:r>
              <a:rPr lang="ru-RU" b="1" dirty="0" smtClean="0"/>
              <a:t>ПОДВИГИ ПРАДЕДА</a:t>
            </a:r>
            <a:br>
              <a:rPr lang="ru-RU" b="1" dirty="0" smtClean="0"/>
            </a:br>
            <a:r>
              <a:rPr lang="ru-RU" b="1" dirty="0" smtClean="0"/>
              <a:t> (по материалам сайта «Подвиг народа»)</a:t>
            </a:r>
            <a:endParaRPr lang="ru-RU" dirty="0"/>
          </a:p>
        </p:txBody>
      </p:sp>
      <p:pic>
        <p:nvPicPr>
          <p:cNvPr id="10" name="Рисунок 9" descr="C:\Users\user\Desktop\седых\IMG-20200426-WA0042.jpg"/>
          <p:cNvPicPr/>
          <p:nvPr/>
        </p:nvPicPr>
        <p:blipFill>
          <a:blip r:embed="rId4" cstate="print"/>
          <a:srcRect b="49526"/>
          <a:stretch>
            <a:fillRect/>
          </a:stretch>
        </p:blipFill>
        <p:spPr bwMode="auto">
          <a:xfrm>
            <a:off x="3131840" y="1916832"/>
            <a:ext cx="2808312" cy="3744416"/>
          </a:xfrm>
          <a:prstGeom prst="rect">
            <a:avLst/>
          </a:prstGeom>
          <a:noFill/>
          <a:ln w="9525">
            <a:noFill/>
            <a:miter lim="800000"/>
            <a:headEnd/>
            <a:tailEnd/>
          </a:ln>
        </p:spPr>
      </p:pic>
      <p:pic>
        <p:nvPicPr>
          <p:cNvPr id="11" name="Рисунок 10" descr="C:\Users\user\Desktop\седых\IMG-20200426-WA0042.jpg"/>
          <p:cNvPicPr/>
          <p:nvPr/>
        </p:nvPicPr>
        <p:blipFill>
          <a:blip r:embed="rId4" cstate="print"/>
          <a:srcRect t="50701"/>
          <a:stretch>
            <a:fillRect/>
          </a:stretch>
        </p:blipFill>
        <p:spPr bwMode="auto">
          <a:xfrm>
            <a:off x="6156176" y="1916832"/>
            <a:ext cx="2736304" cy="374441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8674" name="Picture 2"/>
          <p:cNvPicPr>
            <a:picLocks noChangeAspect="1" noChangeArrowheads="1"/>
          </p:cNvPicPr>
          <p:nvPr/>
        </p:nvPicPr>
        <p:blipFill>
          <a:blip r:embed="rId3" cstate="print"/>
          <a:srcRect/>
          <a:stretch>
            <a:fillRect/>
          </a:stretch>
        </p:blipFill>
        <p:spPr bwMode="auto">
          <a:xfrm>
            <a:off x="323528" y="1124744"/>
            <a:ext cx="4079959" cy="4549819"/>
          </a:xfrm>
          <a:prstGeom prst="rect">
            <a:avLst/>
          </a:prstGeom>
          <a:noFill/>
          <a:ln w="9525">
            <a:noFill/>
            <a:miter lim="800000"/>
            <a:headEnd/>
            <a:tailEnd/>
          </a:ln>
        </p:spPr>
      </p:pic>
      <p:pic>
        <p:nvPicPr>
          <p:cNvPr id="4" name="Рисунок 3" descr="C:\Users\user\Desktop\00000128.jpg"/>
          <p:cNvPicPr/>
          <p:nvPr/>
        </p:nvPicPr>
        <p:blipFill>
          <a:blip r:embed="rId4" cstate="print"/>
          <a:srcRect t="1664" b="13810"/>
          <a:stretch>
            <a:fillRect/>
          </a:stretch>
        </p:blipFill>
        <p:spPr bwMode="auto">
          <a:xfrm>
            <a:off x="4788024" y="1124744"/>
            <a:ext cx="3816424" cy="45365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Рисунок 3" descr="C:\Users\user\Desktop\00000128.jpg"/>
          <p:cNvPicPr/>
          <p:nvPr/>
        </p:nvPicPr>
        <p:blipFill>
          <a:blip r:embed="rId3" cstate="print"/>
          <a:srcRect t="1664" b="13810"/>
          <a:stretch>
            <a:fillRect/>
          </a:stretch>
        </p:blipFill>
        <p:spPr bwMode="auto">
          <a:xfrm>
            <a:off x="467544" y="1124744"/>
            <a:ext cx="3816424" cy="4608512"/>
          </a:xfrm>
          <a:prstGeom prst="rect">
            <a:avLst/>
          </a:prstGeom>
          <a:noFill/>
          <a:ln w="9525">
            <a:noFill/>
            <a:miter lim="800000"/>
            <a:headEnd/>
            <a:tailEnd/>
          </a:ln>
        </p:spPr>
      </p:pic>
      <p:pic>
        <p:nvPicPr>
          <p:cNvPr id="5" name="Рисунок 4" descr="D:\00000525.jpg"/>
          <p:cNvPicPr/>
          <p:nvPr/>
        </p:nvPicPr>
        <p:blipFill>
          <a:blip r:embed="rId4" cstate="print"/>
          <a:srcRect/>
          <a:stretch>
            <a:fillRect/>
          </a:stretch>
        </p:blipFill>
        <p:spPr bwMode="auto">
          <a:xfrm>
            <a:off x="4860032" y="1124744"/>
            <a:ext cx="3888432" cy="46085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Рисунок 2" descr="D:\седых\IMG-20200426-WA0050.jpg"/>
          <p:cNvPicPr/>
          <p:nvPr/>
        </p:nvPicPr>
        <p:blipFill>
          <a:blip r:embed="rId3" cstate="print"/>
          <a:srcRect b="53629"/>
          <a:stretch>
            <a:fillRect/>
          </a:stretch>
        </p:blipFill>
        <p:spPr bwMode="auto">
          <a:xfrm>
            <a:off x="251520" y="1052736"/>
            <a:ext cx="4104456" cy="4824536"/>
          </a:xfrm>
          <a:prstGeom prst="rect">
            <a:avLst/>
          </a:prstGeom>
          <a:noFill/>
          <a:ln w="9525">
            <a:noFill/>
            <a:miter lim="800000"/>
            <a:headEnd/>
            <a:tailEnd/>
          </a:ln>
        </p:spPr>
      </p:pic>
      <p:pic>
        <p:nvPicPr>
          <p:cNvPr id="4" name="Рисунок 3" descr="D:\седых\IMG-20200426-WA0051.jpg"/>
          <p:cNvPicPr/>
          <p:nvPr/>
        </p:nvPicPr>
        <p:blipFill>
          <a:blip r:embed="rId4" cstate="print"/>
          <a:srcRect l="6093" t="27438" b="30045"/>
          <a:stretch>
            <a:fillRect/>
          </a:stretch>
        </p:blipFill>
        <p:spPr bwMode="auto">
          <a:xfrm>
            <a:off x="4427984" y="1052736"/>
            <a:ext cx="4536504" cy="489654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krot.info/uploads/posts/2020-01/1579435837_4-8.jpg"/>
          <p:cNvPicPr>
            <a:picLocks noChangeAspect="1" noChangeArrowheads="1"/>
          </p:cNvPicPr>
          <p:nvPr/>
        </p:nvPicPr>
        <p:blipFill>
          <a:blip r:embed="rId2" cstate="print"/>
          <a:srcRect/>
          <a:stretch>
            <a:fillRect/>
          </a:stretch>
        </p:blipFill>
        <p:spPr bwMode="auto">
          <a:xfrm>
            <a:off x="63500" y="-136525"/>
            <a:ext cx="11430000" cy="7934325"/>
          </a:xfrm>
          <a:prstGeom prst="rect">
            <a:avLst/>
          </a:prstGeom>
          <a:noFill/>
        </p:spPr>
      </p:pic>
      <p:pic>
        <p:nvPicPr>
          <p:cNvPr id="3" name="Рисунок 2" descr="D:\седых\IMG-20200426-WA0052.jpg"/>
          <p:cNvPicPr/>
          <p:nvPr/>
        </p:nvPicPr>
        <p:blipFill>
          <a:blip r:embed="rId3" cstate="print"/>
          <a:srcRect b="43622"/>
          <a:stretch>
            <a:fillRect/>
          </a:stretch>
        </p:blipFill>
        <p:spPr bwMode="auto">
          <a:xfrm>
            <a:off x="323528" y="1052736"/>
            <a:ext cx="5256584" cy="5616624"/>
          </a:xfrm>
          <a:prstGeom prst="rect">
            <a:avLst/>
          </a:prstGeom>
          <a:noFill/>
          <a:ln w="9525">
            <a:noFill/>
            <a:miter lim="800000"/>
            <a:headEnd/>
            <a:tailEnd/>
          </a:ln>
        </p:spPr>
      </p:pic>
      <p:pic>
        <p:nvPicPr>
          <p:cNvPr id="4" name="Рисунок 3" descr="D:\седых\IMG-20200426-WA0037.jpg"/>
          <p:cNvPicPr/>
          <p:nvPr/>
        </p:nvPicPr>
        <p:blipFill>
          <a:blip r:embed="rId4" cstate="print"/>
          <a:srcRect b="62901"/>
          <a:stretch>
            <a:fillRect/>
          </a:stretch>
        </p:blipFill>
        <p:spPr bwMode="auto">
          <a:xfrm>
            <a:off x="5580112" y="1052736"/>
            <a:ext cx="5832648" cy="561662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krot.info/uploads/posts/2020-01/1579435837_4-8.jpg"/>
          <p:cNvPicPr>
            <a:picLocks noChangeAspect="1" noChangeArrowheads="1"/>
          </p:cNvPicPr>
          <p:nvPr/>
        </p:nvPicPr>
        <p:blipFill>
          <a:blip r:embed="rId2" cstate="print"/>
          <a:srcRect/>
          <a:stretch>
            <a:fillRect/>
          </a:stretch>
        </p:blipFill>
        <p:spPr bwMode="auto">
          <a:xfrm>
            <a:off x="63500" y="-136525"/>
            <a:ext cx="11430000" cy="7934325"/>
          </a:xfrm>
          <a:prstGeom prst="rect">
            <a:avLst/>
          </a:prstGeom>
          <a:noFill/>
        </p:spPr>
      </p:pic>
      <p:sp>
        <p:nvSpPr>
          <p:cNvPr id="3" name="Прямоугольник 2"/>
          <p:cNvSpPr/>
          <p:nvPr/>
        </p:nvSpPr>
        <p:spPr>
          <a:xfrm>
            <a:off x="467544" y="1412776"/>
            <a:ext cx="10801200" cy="4524315"/>
          </a:xfrm>
          <a:prstGeom prst="rect">
            <a:avLst/>
          </a:prstGeom>
        </p:spPr>
        <p:txBody>
          <a:bodyPr wrap="square">
            <a:spAutoFit/>
          </a:bodyPr>
          <a:lstStyle/>
          <a:p>
            <a:pPr algn="ctr">
              <a:spcAft>
                <a:spcPts val="0"/>
              </a:spcAft>
            </a:pPr>
            <a:r>
              <a:rPr lang="ru-RU" b="1" dirty="0" smtClean="0">
                <a:solidFill>
                  <a:srgbClr val="6600FF"/>
                </a:solidFill>
                <a:latin typeface="Times New Roman"/>
                <a:ea typeface="Times New Roman"/>
                <a:cs typeface="Times New Roman"/>
              </a:rPr>
              <a:t>Заключение</a:t>
            </a:r>
            <a:endParaRPr lang="ru-RU" dirty="0" smtClean="0">
              <a:solidFill>
                <a:srgbClr val="6600FF"/>
              </a:solidFill>
              <a:ea typeface="Calibri"/>
              <a:cs typeface="Times New Roman"/>
            </a:endParaRPr>
          </a:p>
          <a:p>
            <a:pPr indent="449580">
              <a:spcAft>
                <a:spcPts val="0"/>
              </a:spcAft>
            </a:pPr>
            <a:endParaRPr lang="ru-RU" dirty="0" smtClean="0">
              <a:solidFill>
                <a:srgbClr val="6600FF"/>
              </a:solidFill>
              <a:latin typeface="Times New Roman"/>
              <a:ea typeface="Times New Roman"/>
              <a:cs typeface="Times New Roman"/>
            </a:endParaRPr>
          </a:p>
          <a:p>
            <a:pPr indent="449580">
              <a:spcAft>
                <a:spcPts val="0"/>
              </a:spcAft>
            </a:pPr>
            <a:r>
              <a:rPr lang="ru-RU" dirty="0" smtClean="0">
                <a:solidFill>
                  <a:srgbClr val="6600FF"/>
                </a:solidFill>
                <a:latin typeface="Times New Roman"/>
                <a:ea typeface="Times New Roman"/>
                <a:cs typeface="Times New Roman"/>
              </a:rPr>
              <a:t>Память </a:t>
            </a:r>
            <a:r>
              <a:rPr lang="ru-RU" dirty="0" smtClean="0">
                <a:solidFill>
                  <a:srgbClr val="6600FF"/>
                </a:solidFill>
                <a:latin typeface="Times New Roman"/>
                <a:ea typeface="Times New Roman"/>
                <a:cs typeface="Times New Roman"/>
              </a:rPr>
              <a:t>о </a:t>
            </a:r>
            <a:r>
              <a:rPr lang="ru-RU" dirty="0" smtClean="0">
                <a:solidFill>
                  <a:srgbClr val="6600FF"/>
                </a:solidFill>
                <a:latin typeface="Times New Roman"/>
                <a:ea typeface="Times New Roman"/>
                <a:cs typeface="Times New Roman"/>
              </a:rPr>
              <a:t>прадедушке </a:t>
            </a:r>
            <a:r>
              <a:rPr lang="ru-RU" dirty="0" smtClean="0">
                <a:solidFill>
                  <a:srgbClr val="6600FF"/>
                </a:solidFill>
                <a:latin typeface="Times New Roman"/>
                <a:ea typeface="Times New Roman"/>
                <a:cs typeface="Times New Roman"/>
              </a:rPr>
              <a:t>живёт в сердцах его детей, внуков и правнуков. Мы не имеем права его забыть. Потому что его жизнь – это пример честного служения своему отечеству, народу, нам!</a:t>
            </a:r>
            <a:endParaRPr lang="ru-RU" dirty="0" smtClean="0">
              <a:solidFill>
                <a:srgbClr val="6600FF"/>
              </a:solidFill>
              <a:ea typeface="Calibri"/>
              <a:cs typeface="Times New Roman"/>
            </a:endParaRPr>
          </a:p>
          <a:p>
            <a:pPr indent="449580">
              <a:spcAft>
                <a:spcPts val="0"/>
              </a:spcAft>
            </a:pPr>
            <a:r>
              <a:rPr lang="ru-RU" dirty="0" smtClean="0">
                <a:solidFill>
                  <a:srgbClr val="6600FF"/>
                </a:solidFill>
                <a:latin typeface="Times New Roman"/>
                <a:ea typeface="Times New Roman"/>
                <a:cs typeface="Times New Roman"/>
              </a:rPr>
              <a:t>Мы благодарны тебе, солдат – победитель! И земле нашей, израненной, всё вынесшей, но так буйно цветущей этой семидесяти пятой мирной весной.</a:t>
            </a:r>
            <a:endParaRPr lang="ru-RU" dirty="0" smtClean="0">
              <a:solidFill>
                <a:srgbClr val="6600FF"/>
              </a:solidFill>
              <a:ea typeface="Calibri"/>
              <a:cs typeface="Times New Roman"/>
            </a:endParaRPr>
          </a:p>
          <a:p>
            <a:pPr>
              <a:spcAft>
                <a:spcPts val="0"/>
              </a:spcAft>
            </a:pPr>
            <a:r>
              <a:rPr lang="ru-RU" dirty="0" smtClean="0">
                <a:solidFill>
                  <a:srgbClr val="6600FF"/>
                </a:solidFill>
                <a:latin typeface="Times New Roman"/>
                <a:ea typeface="Times New Roman"/>
                <a:cs typeface="Times New Roman"/>
              </a:rPr>
              <a:t>Отгремели взрывы, отгремели,</a:t>
            </a:r>
            <a:endParaRPr lang="ru-RU" dirty="0" smtClean="0">
              <a:solidFill>
                <a:srgbClr val="6600FF"/>
              </a:solidFill>
              <a:ea typeface="Calibri"/>
              <a:cs typeface="Times New Roman"/>
            </a:endParaRPr>
          </a:p>
          <a:p>
            <a:pPr>
              <a:spcAft>
                <a:spcPts val="0"/>
              </a:spcAft>
            </a:pPr>
            <a:r>
              <a:rPr lang="ru-RU" dirty="0" smtClean="0">
                <a:solidFill>
                  <a:srgbClr val="6600FF"/>
                </a:solidFill>
                <a:latin typeface="Times New Roman"/>
                <a:ea typeface="Times New Roman"/>
                <a:cs typeface="Times New Roman"/>
              </a:rPr>
              <a:t>Родину спасти они сумели.</a:t>
            </a:r>
            <a:endParaRPr lang="ru-RU" dirty="0" smtClean="0">
              <a:solidFill>
                <a:srgbClr val="6600FF"/>
              </a:solidFill>
              <a:ea typeface="Calibri"/>
              <a:cs typeface="Times New Roman"/>
            </a:endParaRPr>
          </a:p>
          <a:p>
            <a:pPr>
              <a:spcAft>
                <a:spcPts val="0"/>
              </a:spcAft>
            </a:pPr>
            <a:r>
              <a:rPr lang="ru-RU" dirty="0" smtClean="0">
                <a:solidFill>
                  <a:srgbClr val="6600FF"/>
                </a:solidFill>
                <a:latin typeface="Times New Roman"/>
                <a:ea typeface="Times New Roman"/>
                <a:cs typeface="Times New Roman"/>
              </a:rPr>
              <a:t>Нелегко далась им та победа,</a:t>
            </a:r>
            <a:endParaRPr lang="ru-RU" dirty="0" smtClean="0">
              <a:solidFill>
                <a:srgbClr val="6600FF"/>
              </a:solidFill>
              <a:ea typeface="Calibri"/>
              <a:cs typeface="Times New Roman"/>
            </a:endParaRPr>
          </a:p>
          <a:p>
            <a:pPr>
              <a:spcAft>
                <a:spcPts val="0"/>
              </a:spcAft>
            </a:pPr>
            <a:r>
              <a:rPr lang="ru-RU" dirty="0" smtClean="0">
                <a:solidFill>
                  <a:srgbClr val="6600FF"/>
                </a:solidFill>
                <a:latin typeface="Times New Roman"/>
                <a:ea typeface="Times New Roman"/>
                <a:cs typeface="Times New Roman"/>
              </a:rPr>
              <a:t>За неё «спасибо» скажем дедам.</a:t>
            </a:r>
            <a:endParaRPr lang="ru-RU" dirty="0" smtClean="0">
              <a:solidFill>
                <a:srgbClr val="6600FF"/>
              </a:solidFill>
              <a:ea typeface="Calibri"/>
              <a:cs typeface="Times New Roman"/>
            </a:endParaRPr>
          </a:p>
          <a:p>
            <a:pPr indent="449580">
              <a:spcAft>
                <a:spcPts val="0"/>
              </a:spcAft>
            </a:pPr>
            <a:r>
              <a:rPr lang="ru-RU" dirty="0" smtClean="0">
                <a:solidFill>
                  <a:srgbClr val="6600FF"/>
                </a:solidFill>
                <a:latin typeface="Times New Roman"/>
                <a:ea typeface="Times New Roman"/>
                <a:cs typeface="Times New Roman"/>
              </a:rPr>
              <a:t>Мы, дети XXI века, не хотим жить для войны. Мы хотим учиться в школе, играть с друзьями, петь, веселиться, пускать кораблики по весенним лужам, рисовать, запускать в чистое голубое небо воздушного змея, сажать деревца – словом, светло и радостно жить на Земле</a:t>
            </a:r>
            <a:r>
              <a:rPr lang="ru-RU" dirty="0" smtClean="0">
                <a:solidFill>
                  <a:srgbClr val="6600FF"/>
                </a:solidFill>
                <a:latin typeface="Times New Roman"/>
                <a:ea typeface="Times New Roman"/>
                <a:cs typeface="Times New Roman"/>
              </a:rPr>
              <a:t>.</a:t>
            </a:r>
          </a:p>
          <a:p>
            <a:pPr indent="449580">
              <a:spcAft>
                <a:spcPts val="0"/>
              </a:spcAft>
            </a:pPr>
            <a:r>
              <a:rPr lang="ru-RU" dirty="0" smtClean="0">
                <a:solidFill>
                  <a:srgbClr val="6600FF"/>
                </a:solidFill>
                <a:latin typeface="Times New Roman"/>
                <a:ea typeface="Times New Roman"/>
                <a:cs typeface="Times New Roman"/>
              </a:rPr>
              <a:t>В заключении нашей исследовательской работы оформили буклет «Мы памяти своей верны», что позволит через информацию поделиться биографией  прадедушки Березкина Александра </a:t>
            </a:r>
            <a:r>
              <a:rPr lang="ru-RU" dirty="0" err="1" smtClean="0">
                <a:solidFill>
                  <a:srgbClr val="6600FF"/>
                </a:solidFill>
                <a:latin typeface="Times New Roman"/>
                <a:ea typeface="Times New Roman"/>
                <a:cs typeface="Times New Roman"/>
              </a:rPr>
              <a:t>Арсентьевича</a:t>
            </a:r>
            <a:r>
              <a:rPr lang="ru-RU" dirty="0" smtClean="0">
                <a:solidFill>
                  <a:srgbClr val="6600FF"/>
                </a:solidFill>
                <a:latin typeface="Times New Roman"/>
                <a:ea typeface="Times New Roman"/>
                <a:cs typeface="Times New Roman"/>
              </a:rPr>
              <a:t>.</a:t>
            </a:r>
            <a:endParaRPr lang="ru-RU" dirty="0" smtClean="0">
              <a:solidFill>
                <a:srgbClr val="6600FF"/>
              </a:solidFill>
              <a:latin typeface="Times New Roman"/>
              <a:ea typeface="Times New Roman"/>
              <a:cs typeface="Times New Roman"/>
            </a:endParaRPr>
          </a:p>
          <a:p>
            <a:pPr indent="449580">
              <a:spcAft>
                <a:spcPts val="0"/>
              </a:spcAft>
            </a:pPr>
            <a:endParaRPr lang="ru-RU" dirty="0">
              <a:solidFill>
                <a:srgbClr val="6600FF"/>
              </a:solidFill>
              <a:ea typeface="Calibri"/>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435837_4-8.jpg"/>
          <p:cNvPicPr>
            <a:picLocks noChangeAspect="1" noChangeArrowheads="1"/>
          </p:cNvPicPr>
          <p:nvPr/>
        </p:nvPicPr>
        <p:blipFill>
          <a:blip r:embed="rId2" cstate="print"/>
          <a:srcRect/>
          <a:stretch>
            <a:fillRect/>
          </a:stretch>
        </p:blipFill>
        <p:spPr bwMode="auto">
          <a:xfrm>
            <a:off x="0" y="-25801"/>
            <a:ext cx="9195834" cy="6883801"/>
          </a:xfrm>
          <a:prstGeom prst="rect">
            <a:avLst/>
          </a:prstGeom>
          <a:noFill/>
        </p:spPr>
      </p:pic>
      <p:sp>
        <p:nvSpPr>
          <p:cNvPr id="3" name="Прямоугольник 2"/>
          <p:cNvSpPr/>
          <p:nvPr/>
        </p:nvSpPr>
        <p:spPr>
          <a:xfrm>
            <a:off x="395536" y="0"/>
            <a:ext cx="8748464" cy="6370975"/>
          </a:xfrm>
          <a:prstGeom prst="rect">
            <a:avLst/>
          </a:prstGeom>
        </p:spPr>
        <p:txBody>
          <a:bodyPr wrap="square">
            <a:spAutoFit/>
          </a:bodyPr>
          <a:lstStyle/>
          <a:p>
            <a:pPr algn="r">
              <a:spcAft>
                <a:spcPts val="0"/>
              </a:spcAft>
            </a:pPr>
            <a:endParaRPr lang="en-US" dirty="0" smtClean="0">
              <a:solidFill>
                <a:srgbClr val="0000CC"/>
              </a:solidFill>
              <a:latin typeface="Times New Roman"/>
              <a:ea typeface="Times New Roman"/>
              <a:cs typeface="Times New Roman"/>
            </a:endParaRPr>
          </a:p>
          <a:p>
            <a:pPr algn="r">
              <a:spcAft>
                <a:spcPts val="0"/>
              </a:spcAft>
            </a:pPr>
            <a:endParaRPr lang="en-US" dirty="0" smtClean="0">
              <a:solidFill>
                <a:srgbClr val="0000CC"/>
              </a:solidFill>
              <a:latin typeface="Times New Roman"/>
              <a:ea typeface="Times New Roman"/>
              <a:cs typeface="Times New Roman"/>
            </a:endParaRPr>
          </a:p>
          <a:p>
            <a:pPr algn="r">
              <a:spcAft>
                <a:spcPts val="0"/>
              </a:spcAft>
            </a:pPr>
            <a:endParaRPr lang="ru-RU" dirty="0" smtClean="0">
              <a:solidFill>
                <a:srgbClr val="0000CC"/>
              </a:solidFill>
              <a:latin typeface="Times New Roman"/>
              <a:ea typeface="Times New Roman"/>
              <a:cs typeface="Times New Roman"/>
            </a:endParaRPr>
          </a:p>
          <a:p>
            <a:pPr algn="r">
              <a:spcAft>
                <a:spcPts val="0"/>
              </a:spcAft>
            </a:pPr>
            <a:endParaRPr lang="ru-RU" dirty="0" smtClean="0">
              <a:solidFill>
                <a:srgbClr val="0000CC"/>
              </a:solidFill>
              <a:latin typeface="Times New Roman"/>
              <a:ea typeface="Times New Roman"/>
              <a:cs typeface="Times New Roman"/>
            </a:endParaRPr>
          </a:p>
          <a:p>
            <a:pPr algn="r">
              <a:spcAft>
                <a:spcPts val="0"/>
              </a:spcAft>
            </a:pPr>
            <a:r>
              <a:rPr lang="ru-RU" b="1" dirty="0" smtClean="0">
                <a:solidFill>
                  <a:srgbClr val="0000CC"/>
                </a:solidFill>
                <a:latin typeface="Times New Roman"/>
                <a:ea typeface="Times New Roman"/>
                <a:cs typeface="Times New Roman"/>
              </a:rPr>
              <a:t>Прошла война, прошла страда,</a:t>
            </a:r>
            <a:endParaRPr lang="ru-RU" b="1" dirty="0" smtClean="0">
              <a:solidFill>
                <a:srgbClr val="0000CC"/>
              </a:solidFill>
              <a:ea typeface="Calibri"/>
              <a:cs typeface="Times New Roman"/>
            </a:endParaRPr>
          </a:p>
          <a:p>
            <a:pPr algn="r">
              <a:spcAft>
                <a:spcPts val="0"/>
              </a:spcAft>
            </a:pPr>
            <a:r>
              <a:rPr lang="ru-RU" b="1" dirty="0" smtClean="0">
                <a:solidFill>
                  <a:srgbClr val="0000CC"/>
                </a:solidFill>
                <a:latin typeface="Times New Roman"/>
                <a:ea typeface="Times New Roman"/>
                <a:cs typeface="Times New Roman"/>
              </a:rPr>
              <a:t>                                                                 Но боль взывает к людям.</a:t>
            </a:r>
            <a:endParaRPr lang="ru-RU" b="1" dirty="0" smtClean="0">
              <a:solidFill>
                <a:srgbClr val="0000CC"/>
              </a:solidFill>
              <a:ea typeface="Calibri"/>
              <a:cs typeface="Times New Roman"/>
            </a:endParaRPr>
          </a:p>
          <a:p>
            <a:pPr algn="r">
              <a:spcAft>
                <a:spcPts val="0"/>
              </a:spcAft>
            </a:pPr>
            <a:r>
              <a:rPr lang="ru-RU" b="1" dirty="0" smtClean="0">
                <a:solidFill>
                  <a:srgbClr val="0000CC"/>
                </a:solidFill>
                <a:latin typeface="Times New Roman"/>
                <a:ea typeface="Times New Roman"/>
                <a:cs typeface="Times New Roman"/>
              </a:rPr>
              <a:t>                                                                   Давайте, люди, никогда</a:t>
            </a:r>
            <a:endParaRPr lang="ru-RU" b="1" dirty="0" smtClean="0">
              <a:solidFill>
                <a:srgbClr val="0000CC"/>
              </a:solidFill>
              <a:ea typeface="Calibri"/>
              <a:cs typeface="Times New Roman"/>
            </a:endParaRPr>
          </a:p>
          <a:p>
            <a:pPr algn="r">
              <a:spcAft>
                <a:spcPts val="0"/>
              </a:spcAft>
            </a:pPr>
            <a:r>
              <a:rPr lang="ru-RU" b="1" dirty="0" smtClean="0">
                <a:solidFill>
                  <a:srgbClr val="0000CC"/>
                </a:solidFill>
                <a:latin typeface="Times New Roman"/>
                <a:ea typeface="Times New Roman"/>
                <a:cs typeface="Times New Roman"/>
              </a:rPr>
              <a:t>                                                                 Об этом не забудем.</a:t>
            </a:r>
            <a:endParaRPr lang="ru-RU" b="1" dirty="0" smtClean="0">
              <a:solidFill>
                <a:srgbClr val="0000CC"/>
              </a:solidFill>
              <a:ea typeface="Calibri"/>
              <a:cs typeface="Times New Roman"/>
            </a:endParaRPr>
          </a:p>
          <a:p>
            <a:pPr algn="r">
              <a:spcAft>
                <a:spcPts val="0"/>
              </a:spcAft>
            </a:pPr>
            <a:r>
              <a:rPr lang="ru-RU" b="1" dirty="0" smtClean="0">
                <a:solidFill>
                  <a:srgbClr val="0000CC"/>
                </a:solidFill>
                <a:latin typeface="Times New Roman"/>
                <a:ea typeface="Times New Roman"/>
                <a:cs typeface="Times New Roman"/>
              </a:rPr>
              <a:t>(А. Твардовский)</a:t>
            </a:r>
            <a:endParaRPr lang="ru-RU" b="1" dirty="0" smtClean="0">
              <a:solidFill>
                <a:srgbClr val="0000CC"/>
              </a:solidFill>
              <a:ea typeface="Calibri"/>
              <a:cs typeface="Times New Roman"/>
            </a:endParaRPr>
          </a:p>
          <a:p>
            <a:pPr indent="449580">
              <a:spcAft>
                <a:spcPts val="0"/>
              </a:spcAft>
            </a:pPr>
            <a:endParaRPr lang="en-US" dirty="0" smtClean="0">
              <a:solidFill>
                <a:srgbClr val="0000CC"/>
              </a:solidFill>
              <a:latin typeface="Times New Roman"/>
              <a:ea typeface="Times New Roman"/>
              <a:cs typeface="Times New Roman"/>
            </a:endParaRPr>
          </a:p>
          <a:p>
            <a:pPr indent="449580">
              <a:spcAft>
                <a:spcPts val="0"/>
              </a:spcAft>
            </a:pPr>
            <a:endParaRPr lang="en-US" dirty="0" smtClean="0">
              <a:solidFill>
                <a:srgbClr val="0000CC"/>
              </a:solidFill>
              <a:latin typeface="Times New Roman"/>
              <a:ea typeface="Times New Roman"/>
              <a:cs typeface="Times New Roman"/>
            </a:endParaRPr>
          </a:p>
          <a:p>
            <a:r>
              <a:rPr lang="ru-RU" sz="1600" b="1" dirty="0" smtClean="0">
                <a:solidFill>
                  <a:srgbClr val="7030A0"/>
                </a:solidFill>
              </a:rPr>
              <a:t>Приближается 75-ая годовщина Великой Победы. У многих родителей возникает вопрос о том, нужно ли рассказывать ребёнку о войне и о значении этого великого праздника? Рассказывать нужно – в этом нет никаких сомнений.</a:t>
            </a:r>
            <a:endParaRPr lang="ru-RU" sz="1600" dirty="0" smtClean="0">
              <a:solidFill>
                <a:srgbClr val="7030A0"/>
              </a:solidFill>
            </a:endParaRPr>
          </a:p>
          <a:p>
            <a:r>
              <a:rPr lang="ru-RU" sz="1600" b="1" dirty="0" smtClean="0">
                <a:solidFill>
                  <a:srgbClr val="7030A0"/>
                </a:solidFill>
              </a:rPr>
              <a:t>Человек, который не знает истории своего народа,  не имеет будущего ни для себя, ни для своих детей, он обречен на внутреннюю пустоту. Россия имеет богатейшую историю, важной частью которой является Великая Отечественная война. Дедушки и бабушки, помнящие и знающие войну, к большому сожалению, уходят от нас. С каждым годом наша страна всё больше и больше теряет ветеранов той войны. С их уходом мы теряем прямую связь с тем временем. </a:t>
            </a:r>
            <a:endParaRPr lang="ru-RU" sz="1600" dirty="0" smtClean="0">
              <a:solidFill>
                <a:srgbClr val="7030A0"/>
              </a:solidFill>
            </a:endParaRPr>
          </a:p>
          <a:p>
            <a:r>
              <a:rPr lang="ru-RU" sz="1600" b="1" dirty="0" smtClean="0">
                <a:solidFill>
                  <a:srgbClr val="7030A0"/>
                </a:solidFill>
              </a:rPr>
              <a:t>Поэтому очень важно, пусть по крупицам, но зёрнышко к зёрнышку давать детям знания о той </a:t>
            </a:r>
            <a:r>
              <a:rPr lang="ru-RU" sz="1600" b="1" dirty="0" smtClean="0"/>
              <a:t>великой войне. </a:t>
            </a:r>
            <a:endParaRPr lang="ru-RU" sz="1600" dirty="0" smtClean="0"/>
          </a:p>
          <a:p>
            <a:r>
              <a:rPr lang="ru-RU" sz="1600" b="1" dirty="0" smtClean="0"/>
              <a:t> </a:t>
            </a:r>
            <a:endParaRPr lang="ru-RU" sz="1600" dirty="0" smtClean="0"/>
          </a:p>
          <a:p>
            <a:pPr indent="449580">
              <a:spcAft>
                <a:spcPts val="0"/>
              </a:spcAft>
            </a:pPr>
            <a:endParaRPr lang="ru-RU" dirty="0" smtClean="0">
              <a:solidFill>
                <a:srgbClr val="0000CC"/>
              </a:solidFill>
              <a:latin typeface="Times New Roman"/>
              <a:ea typeface="Times New Roman"/>
              <a:cs typeface="Times New Roman"/>
            </a:endParaRPr>
          </a:p>
        </p:txBody>
      </p:sp>
      <p:pic>
        <p:nvPicPr>
          <p:cNvPr id="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476672"/>
            <a:ext cx="2880320" cy="24578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krot.info/uploads/posts/2020-01/1579435837_4-8.jpg"/>
          <p:cNvPicPr>
            <a:picLocks noChangeAspect="1" noChangeArrowheads="1"/>
          </p:cNvPicPr>
          <p:nvPr/>
        </p:nvPicPr>
        <p:blipFill>
          <a:blip r:embed="rId2" cstate="print"/>
          <a:srcRect/>
          <a:stretch>
            <a:fillRect/>
          </a:stretch>
        </p:blipFill>
        <p:spPr bwMode="auto">
          <a:xfrm>
            <a:off x="63500" y="-136525"/>
            <a:ext cx="11430000" cy="7934325"/>
          </a:xfrm>
          <a:prstGeom prst="rect">
            <a:avLst/>
          </a:prstGeom>
          <a:noFill/>
        </p:spPr>
      </p:pic>
      <p:pic>
        <p:nvPicPr>
          <p:cNvPr id="5" name="Рисунок 4" descr="C:\Users\user\AppData\Local\Microsoft\Windows\INetCache\Content.Word\IMG-20200429-WA0068.jpeg"/>
          <p:cNvPicPr/>
          <p:nvPr/>
        </p:nvPicPr>
        <p:blipFill>
          <a:blip r:embed="rId3" cstate="print"/>
          <a:srcRect l="8177" t="6838" r="19188" b="3989"/>
          <a:stretch>
            <a:fillRect/>
          </a:stretch>
        </p:blipFill>
        <p:spPr bwMode="auto">
          <a:xfrm>
            <a:off x="539552" y="1196752"/>
            <a:ext cx="4608512" cy="4968552"/>
          </a:xfrm>
          <a:prstGeom prst="rect">
            <a:avLst/>
          </a:prstGeom>
          <a:noFill/>
          <a:ln w="9525">
            <a:noFill/>
            <a:miter lim="800000"/>
            <a:headEnd/>
            <a:tailEnd/>
          </a:ln>
        </p:spPr>
      </p:pic>
      <p:pic>
        <p:nvPicPr>
          <p:cNvPr id="6" name="Рисунок 5" descr="C:\Users\user\AppData\Local\Microsoft\Windows\INetCache\Content.Word\IMG-20200429-WA0070.jpeg"/>
          <p:cNvPicPr/>
          <p:nvPr/>
        </p:nvPicPr>
        <p:blipFill>
          <a:blip r:embed="rId4" cstate="print"/>
          <a:srcRect l="6895" t="7123" r="19829" b="3134"/>
          <a:stretch>
            <a:fillRect/>
          </a:stretch>
        </p:blipFill>
        <p:spPr bwMode="auto">
          <a:xfrm>
            <a:off x="5796136" y="1196752"/>
            <a:ext cx="4824536" cy="489654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krot.info/uploads/posts/2020-01/1579435837_4-8.jpg"/>
          <p:cNvPicPr>
            <a:picLocks noChangeAspect="1" noChangeArrowheads="1"/>
          </p:cNvPicPr>
          <p:nvPr/>
        </p:nvPicPr>
        <p:blipFill>
          <a:blip r:embed="rId2" cstate="print"/>
          <a:srcRect/>
          <a:stretch>
            <a:fillRect/>
          </a:stretch>
        </p:blipFill>
        <p:spPr bwMode="auto">
          <a:xfrm>
            <a:off x="63500" y="-136525"/>
            <a:ext cx="11430000" cy="7934325"/>
          </a:xfrm>
          <a:prstGeom prst="rect">
            <a:avLst/>
          </a:prstGeom>
          <a:noFill/>
        </p:spPr>
      </p:pic>
      <p:pic>
        <p:nvPicPr>
          <p:cNvPr id="3" name="Picture 2" descr="F:\картинки\288234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143712"/>
            <a:ext cx="10657184" cy="54716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krot.info/uploads/posts/2020-01/1579435837_4-8.jpg"/>
          <p:cNvPicPr>
            <a:picLocks noChangeAspect="1" noChangeArrowheads="1"/>
          </p:cNvPicPr>
          <p:nvPr/>
        </p:nvPicPr>
        <p:blipFill>
          <a:blip r:embed="rId2" cstate="print"/>
          <a:srcRect/>
          <a:stretch>
            <a:fillRect/>
          </a:stretch>
        </p:blipFill>
        <p:spPr bwMode="auto">
          <a:xfrm>
            <a:off x="-5689" y="1"/>
            <a:ext cx="9149689" cy="6857999"/>
          </a:xfrm>
          <a:prstGeom prst="rect">
            <a:avLst/>
          </a:prstGeom>
          <a:noFill/>
        </p:spPr>
      </p:pic>
      <p:sp>
        <p:nvSpPr>
          <p:cNvPr id="3" name="Прямоугольник 2"/>
          <p:cNvSpPr/>
          <p:nvPr/>
        </p:nvSpPr>
        <p:spPr>
          <a:xfrm>
            <a:off x="179512" y="1268760"/>
            <a:ext cx="8784976" cy="3447098"/>
          </a:xfrm>
          <a:prstGeom prst="rect">
            <a:avLst/>
          </a:prstGeom>
        </p:spPr>
        <p:txBody>
          <a:bodyPr wrap="square">
            <a:spAutoFit/>
          </a:bodyPr>
          <a:lstStyle/>
          <a:p>
            <a:pPr algn="ctr">
              <a:spcAft>
                <a:spcPts val="0"/>
              </a:spcAft>
            </a:pPr>
            <a:r>
              <a:rPr lang="tt-RU" b="1" dirty="0" smtClean="0">
                <a:solidFill>
                  <a:srgbClr val="6600FF"/>
                </a:solidFill>
                <a:latin typeface="Times New Roman"/>
                <a:ea typeface="Times New Roman"/>
                <a:cs typeface="Times New Roman"/>
              </a:rPr>
              <a:t>Актуальность.</a:t>
            </a:r>
            <a:endParaRPr lang="ru-RU" dirty="0" smtClean="0">
              <a:solidFill>
                <a:srgbClr val="6600FF"/>
              </a:solidFill>
              <a:ea typeface="Calibri"/>
              <a:cs typeface="Times New Roman"/>
            </a:endParaRPr>
          </a:p>
          <a:p>
            <a:pPr indent="449580" algn="just">
              <a:spcAft>
                <a:spcPts val="0"/>
              </a:spcAft>
            </a:pPr>
            <a:endParaRPr lang="ru-RU" dirty="0" smtClean="0">
              <a:solidFill>
                <a:srgbClr val="6600FF"/>
              </a:solidFill>
              <a:latin typeface="Times New Roman"/>
              <a:ea typeface="Times New Roman"/>
              <a:cs typeface="Times New Roman"/>
            </a:endParaRPr>
          </a:p>
          <a:p>
            <a:pPr indent="449580" algn="just">
              <a:spcAft>
                <a:spcPts val="0"/>
              </a:spcAft>
            </a:pPr>
            <a:r>
              <a:rPr lang="ru-RU" dirty="0" smtClean="0">
                <a:solidFill>
                  <a:srgbClr val="6600FF"/>
                </a:solidFill>
                <a:latin typeface="Times New Roman"/>
                <a:ea typeface="Times New Roman"/>
                <a:cs typeface="Times New Roman"/>
              </a:rPr>
              <a:t>Я считаю, что данная тема является </a:t>
            </a:r>
            <a:r>
              <a:rPr lang="ru-RU" b="1" dirty="0" smtClean="0">
                <a:solidFill>
                  <a:srgbClr val="6600FF"/>
                </a:solidFill>
                <a:latin typeface="Times New Roman"/>
                <a:ea typeface="Times New Roman"/>
                <a:cs typeface="Times New Roman"/>
              </a:rPr>
              <a:t>актуальной</a:t>
            </a:r>
            <a:r>
              <a:rPr lang="ru-RU" dirty="0" smtClean="0">
                <a:solidFill>
                  <a:srgbClr val="6600FF"/>
                </a:solidFill>
                <a:latin typeface="Times New Roman"/>
                <a:ea typeface="Times New Roman"/>
                <a:cs typeface="Times New Roman"/>
              </a:rPr>
              <a:t> по нескольким причинам.</a:t>
            </a:r>
            <a:endParaRPr lang="ru-RU" dirty="0" smtClean="0">
              <a:solidFill>
                <a:srgbClr val="6600FF"/>
              </a:solidFill>
              <a:ea typeface="Calibri"/>
              <a:cs typeface="Times New Roman"/>
            </a:endParaRPr>
          </a:p>
          <a:p>
            <a:pPr algn="just">
              <a:spcAft>
                <a:spcPts val="0"/>
              </a:spcAft>
            </a:pPr>
            <a:r>
              <a:rPr lang="ru-RU" dirty="0" smtClean="0">
                <a:solidFill>
                  <a:srgbClr val="6600FF"/>
                </a:solidFill>
                <a:latin typeface="Times New Roman"/>
                <a:ea typeface="Times New Roman"/>
                <a:cs typeface="Times New Roman"/>
              </a:rPr>
              <a:t>Во-первых, каждый год 9 мая наша страна празднует День Победы, это тот самый день, когда советский народ одержал великую победу над фашистами в годы Великой Отечественной войны.</a:t>
            </a:r>
            <a:endParaRPr lang="ru-RU" dirty="0" smtClean="0">
              <a:solidFill>
                <a:srgbClr val="6600FF"/>
              </a:solidFill>
              <a:ea typeface="Calibri"/>
              <a:cs typeface="Times New Roman"/>
            </a:endParaRPr>
          </a:p>
          <a:p>
            <a:pPr indent="449580" algn="just">
              <a:spcAft>
                <a:spcPts val="0"/>
              </a:spcAft>
            </a:pPr>
            <a:r>
              <a:rPr lang="ru-RU" dirty="0" smtClean="0">
                <a:solidFill>
                  <a:srgbClr val="6600FF"/>
                </a:solidFill>
                <a:latin typeface="Times New Roman"/>
                <a:ea typeface="Times New Roman"/>
                <a:cs typeface="Times New Roman"/>
              </a:rPr>
              <a:t>Во-вторых, к сожалению, все меньше остается в живых ветеранов, поэтому наша задача – собирать, изучать, хранить материалы о людях, защищавших нашу Родину.</a:t>
            </a:r>
            <a:endParaRPr lang="ru-RU" dirty="0" smtClean="0">
              <a:solidFill>
                <a:srgbClr val="6600FF"/>
              </a:solidFill>
              <a:ea typeface="Calibri"/>
              <a:cs typeface="Times New Roman"/>
            </a:endParaRPr>
          </a:p>
          <a:p>
            <a:pPr indent="449580" algn="just">
              <a:spcAft>
                <a:spcPts val="0"/>
              </a:spcAft>
            </a:pPr>
            <a:r>
              <a:rPr lang="ru-RU" dirty="0" smtClean="0">
                <a:solidFill>
                  <a:srgbClr val="6600FF"/>
                </a:solidFill>
                <a:latin typeface="Times New Roman"/>
                <a:ea typeface="Times New Roman"/>
                <a:cs typeface="Times New Roman"/>
              </a:rPr>
              <a:t>В-третьих, я считаю, что каждый человек должен знать свою родословную: судьбу своих дедов и прадедов, а затем свои знания передавать будущим поколениям. Для меня очень важно, чтобы осталась память о прадедушке не только в виде нескольких фотографий, а целый рассказ, построенный на основе документов и воспоминаний</a:t>
            </a:r>
            <a:r>
              <a:rPr lang="ru-RU" sz="2000" dirty="0" smtClean="0">
                <a:solidFill>
                  <a:srgbClr val="6600FF"/>
                </a:solidFill>
                <a:latin typeface="Times New Roman"/>
                <a:ea typeface="Times New Roman"/>
                <a:cs typeface="Times New Roman"/>
              </a:rPr>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611560" y="1268760"/>
            <a:ext cx="8136904" cy="1446550"/>
          </a:xfrm>
          <a:prstGeom prst="rect">
            <a:avLst/>
          </a:prstGeom>
        </p:spPr>
        <p:txBody>
          <a:bodyPr wrap="square">
            <a:spAutoFit/>
          </a:bodyPr>
          <a:lstStyle/>
          <a:p>
            <a:pPr algn="ctr"/>
            <a:r>
              <a:rPr lang="ru-RU" sz="2000" b="1" dirty="0" smtClean="0">
                <a:solidFill>
                  <a:srgbClr val="FF0000"/>
                </a:solidFill>
                <a:latin typeface="Times New Roman"/>
                <a:ea typeface="Times New Roman"/>
              </a:rPr>
              <a:t>Гипотеза: </a:t>
            </a:r>
          </a:p>
          <a:p>
            <a:r>
              <a:rPr lang="ru-RU" b="1" dirty="0" smtClean="0">
                <a:solidFill>
                  <a:srgbClr val="0000CC"/>
                </a:solidFill>
                <a:latin typeface="Times New Roman"/>
                <a:ea typeface="Times New Roman"/>
              </a:rPr>
              <a:t>Наши деды и прадеды отстояли мир, мы должны сохранять его! Только народ, который знает и помнит свою историю, традиции, героев достоин свободы и независимости</a:t>
            </a:r>
            <a:r>
              <a:rPr lang="ru-RU" sz="3200" b="1" dirty="0" smtClean="0">
                <a:solidFill>
                  <a:srgbClr val="0000CC"/>
                </a:solidFill>
                <a:latin typeface="Times New Roman"/>
                <a:ea typeface="Times New Roman"/>
              </a:rPr>
              <a:t>.</a:t>
            </a:r>
            <a:endParaRPr lang="ru-RU" sz="3200" b="1" dirty="0">
              <a:solidFill>
                <a:srgbClr val="0000CC"/>
              </a:solidFill>
            </a:endParaRPr>
          </a:p>
        </p:txBody>
      </p:sp>
      <p:pic>
        <p:nvPicPr>
          <p:cNvPr id="4" name="Picture 2" descr="http://www.playcast.ru/uploads/2019/05/06/27014529.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2852936"/>
            <a:ext cx="5413784" cy="298027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467544" y="980728"/>
            <a:ext cx="8352928" cy="1941557"/>
          </a:xfrm>
          <a:prstGeom prst="rect">
            <a:avLst/>
          </a:prstGeom>
        </p:spPr>
        <p:txBody>
          <a:bodyPr wrap="square">
            <a:spAutoFit/>
          </a:bodyPr>
          <a:lstStyle/>
          <a:p>
            <a:pPr indent="449580" algn="just">
              <a:lnSpc>
                <a:spcPct val="115000"/>
              </a:lnSpc>
              <a:spcAft>
                <a:spcPts val="1000"/>
              </a:spcAft>
            </a:pPr>
            <a:endParaRPr lang="ru-RU" b="1" dirty="0" smtClean="0">
              <a:solidFill>
                <a:srgbClr val="6600FF"/>
              </a:solidFill>
              <a:latin typeface="Times New Roman"/>
              <a:ea typeface="Times New Roman"/>
              <a:cs typeface="Times New Roman"/>
            </a:endParaRPr>
          </a:p>
          <a:p>
            <a:pPr indent="449580" algn="just">
              <a:lnSpc>
                <a:spcPct val="115000"/>
              </a:lnSpc>
              <a:spcAft>
                <a:spcPts val="1000"/>
              </a:spcAft>
            </a:pPr>
            <a:endParaRPr lang="ru-RU" b="1" dirty="0" smtClean="0">
              <a:solidFill>
                <a:srgbClr val="6600FF"/>
              </a:solidFill>
              <a:latin typeface="Times New Roman"/>
              <a:ea typeface="Times New Roman"/>
              <a:cs typeface="Times New Roman"/>
            </a:endParaRPr>
          </a:p>
          <a:p>
            <a:pPr indent="449580" algn="just">
              <a:lnSpc>
                <a:spcPct val="115000"/>
              </a:lnSpc>
              <a:spcAft>
                <a:spcPts val="1000"/>
              </a:spcAft>
            </a:pPr>
            <a:r>
              <a:rPr lang="ru-RU" b="1" dirty="0" smtClean="0">
                <a:solidFill>
                  <a:srgbClr val="6600FF"/>
                </a:solidFill>
                <a:latin typeface="Times New Roman"/>
                <a:ea typeface="Times New Roman"/>
                <a:cs typeface="Times New Roman"/>
              </a:rPr>
              <a:t>Цель исследовательской  работы</a:t>
            </a:r>
            <a:r>
              <a:rPr lang="ru-RU" dirty="0" smtClean="0">
                <a:solidFill>
                  <a:srgbClr val="6600FF"/>
                </a:solidFill>
                <a:latin typeface="Times New Roman"/>
                <a:ea typeface="Times New Roman"/>
                <a:cs typeface="Times New Roman"/>
              </a:rPr>
              <a:t>: </a:t>
            </a:r>
            <a:r>
              <a:rPr lang="ru-RU" dirty="0" smtClean="0">
                <a:solidFill>
                  <a:srgbClr val="6600FF"/>
                </a:solidFill>
                <a:latin typeface="Times New Roman"/>
                <a:ea typeface="Calibri"/>
                <a:cs typeface="Times New Roman"/>
              </a:rPr>
              <a:t>сохранить память об участниках Великой Отечественной войны, </a:t>
            </a:r>
            <a:r>
              <a:rPr lang="ru-RU" dirty="0" smtClean="0">
                <a:solidFill>
                  <a:srgbClr val="6600FF"/>
                </a:solidFill>
                <a:latin typeface="Times New Roman"/>
                <a:ea typeface="Times New Roman"/>
                <a:cs typeface="Times New Roman"/>
              </a:rPr>
              <a:t>изучение биографию и жизненный путь </a:t>
            </a:r>
            <a:r>
              <a:rPr lang="ru-RU" dirty="0" smtClean="0">
                <a:solidFill>
                  <a:srgbClr val="7030A0"/>
                </a:solidFill>
                <a:latin typeface="Times New Roman"/>
                <a:ea typeface="Times New Roman"/>
                <a:cs typeface="Times New Roman"/>
              </a:rPr>
              <a:t>в</a:t>
            </a:r>
            <a:r>
              <a:rPr lang="ru-RU" dirty="0" smtClean="0">
                <a:solidFill>
                  <a:srgbClr val="FF0000"/>
                </a:solidFill>
                <a:latin typeface="Times New Roman"/>
                <a:ea typeface="Times New Roman"/>
                <a:cs typeface="Times New Roman"/>
              </a:rPr>
              <a:t> </a:t>
            </a:r>
            <a:r>
              <a:rPr lang="ru-RU" dirty="0" smtClean="0">
                <a:solidFill>
                  <a:srgbClr val="6600FF"/>
                </a:solidFill>
                <a:latin typeface="Times New Roman"/>
                <a:ea typeface="Times New Roman"/>
                <a:cs typeface="Times New Roman"/>
              </a:rPr>
              <a:t>Великой Отечественной войны Березкина Александра </a:t>
            </a:r>
            <a:r>
              <a:rPr lang="ru-RU" dirty="0" err="1" smtClean="0">
                <a:solidFill>
                  <a:srgbClr val="6600FF"/>
                </a:solidFill>
                <a:latin typeface="Times New Roman"/>
                <a:ea typeface="Times New Roman"/>
                <a:cs typeface="Times New Roman"/>
              </a:rPr>
              <a:t>Арсентьевича</a:t>
            </a:r>
            <a:r>
              <a:rPr lang="ru-RU" dirty="0" smtClean="0">
                <a:solidFill>
                  <a:srgbClr val="6600FF"/>
                </a:solidFill>
                <a:latin typeface="Times New Roman"/>
                <a:ea typeface="Times New Roman"/>
                <a:cs typeface="Times New Roman"/>
              </a:rPr>
              <a:t>.</a:t>
            </a:r>
            <a:endParaRPr lang="ru-RU" dirty="0">
              <a:solidFill>
                <a:srgbClr val="6600FF"/>
              </a:solidFill>
              <a:ea typeface="Calibri"/>
              <a:cs typeface="Times New Roman"/>
            </a:endParaRPr>
          </a:p>
        </p:txBody>
      </p:sp>
      <p:sp>
        <p:nvSpPr>
          <p:cNvPr id="4" name="Прямоугольник 3"/>
          <p:cNvSpPr/>
          <p:nvPr/>
        </p:nvSpPr>
        <p:spPr>
          <a:xfrm>
            <a:off x="395536" y="2276872"/>
            <a:ext cx="8496944" cy="2862322"/>
          </a:xfrm>
          <a:prstGeom prst="rect">
            <a:avLst/>
          </a:prstGeom>
        </p:spPr>
        <p:txBody>
          <a:bodyPr wrap="square">
            <a:spAutoFit/>
          </a:bodyPr>
          <a:lstStyle/>
          <a:p>
            <a:pPr indent="449580" algn="just">
              <a:spcAft>
                <a:spcPts val="0"/>
              </a:spcAft>
            </a:pPr>
            <a:endParaRPr lang="ru-RU" b="1" dirty="0" smtClean="0">
              <a:solidFill>
                <a:srgbClr val="6600FF"/>
              </a:solidFill>
              <a:latin typeface="Times New Roman"/>
              <a:ea typeface="Times New Roman"/>
              <a:cs typeface="Times New Roman"/>
            </a:endParaRPr>
          </a:p>
          <a:p>
            <a:pPr indent="449580" algn="just">
              <a:spcAft>
                <a:spcPts val="0"/>
              </a:spcAft>
            </a:pPr>
            <a:endParaRPr lang="ru-RU" b="1" dirty="0" smtClean="0">
              <a:solidFill>
                <a:srgbClr val="6600FF"/>
              </a:solidFill>
              <a:latin typeface="Times New Roman"/>
              <a:ea typeface="Times New Roman"/>
              <a:cs typeface="Times New Roman"/>
            </a:endParaRPr>
          </a:p>
          <a:p>
            <a:pPr indent="449580" algn="just">
              <a:spcAft>
                <a:spcPts val="0"/>
              </a:spcAft>
            </a:pPr>
            <a:endParaRPr lang="ru-RU" b="1" dirty="0" smtClean="0">
              <a:solidFill>
                <a:srgbClr val="6600FF"/>
              </a:solidFill>
              <a:latin typeface="Times New Roman"/>
              <a:ea typeface="Times New Roman"/>
              <a:cs typeface="Times New Roman"/>
            </a:endParaRPr>
          </a:p>
          <a:p>
            <a:pPr indent="449580" algn="just">
              <a:spcAft>
                <a:spcPts val="0"/>
              </a:spcAft>
            </a:pPr>
            <a:endParaRPr lang="ru-RU" b="1" dirty="0" smtClean="0">
              <a:solidFill>
                <a:srgbClr val="6600FF"/>
              </a:solidFill>
              <a:latin typeface="Times New Roman"/>
              <a:ea typeface="Times New Roman"/>
              <a:cs typeface="Times New Roman"/>
            </a:endParaRPr>
          </a:p>
          <a:p>
            <a:pPr indent="449580" algn="just">
              <a:spcAft>
                <a:spcPts val="0"/>
              </a:spcAft>
            </a:pPr>
            <a:endParaRPr lang="ru-RU" b="1" dirty="0" smtClean="0">
              <a:solidFill>
                <a:srgbClr val="6600FF"/>
              </a:solidFill>
              <a:latin typeface="Times New Roman"/>
              <a:ea typeface="Times New Roman"/>
              <a:cs typeface="Times New Roman"/>
            </a:endParaRPr>
          </a:p>
          <a:p>
            <a:pPr indent="449580" algn="just">
              <a:spcAft>
                <a:spcPts val="0"/>
              </a:spcAft>
            </a:pPr>
            <a:r>
              <a:rPr lang="ru-RU" b="1" dirty="0" smtClean="0">
                <a:solidFill>
                  <a:srgbClr val="6600FF"/>
                </a:solidFill>
                <a:latin typeface="Times New Roman"/>
                <a:ea typeface="Times New Roman"/>
                <a:cs typeface="Times New Roman"/>
              </a:rPr>
              <a:t>Задачи исследования</a:t>
            </a:r>
            <a:r>
              <a:rPr lang="ru-RU" dirty="0" smtClean="0">
                <a:solidFill>
                  <a:srgbClr val="6600FF"/>
                </a:solidFill>
                <a:latin typeface="Times New Roman"/>
                <a:ea typeface="Times New Roman"/>
                <a:cs typeface="Times New Roman"/>
              </a:rPr>
              <a:t>:</a:t>
            </a:r>
            <a:endParaRPr lang="ru-RU" dirty="0" smtClean="0">
              <a:solidFill>
                <a:srgbClr val="6600FF"/>
              </a:solidFill>
              <a:ea typeface="Calibri"/>
              <a:cs typeface="Times New Roman"/>
            </a:endParaRPr>
          </a:p>
          <a:p>
            <a:pPr algn="just">
              <a:spcAft>
                <a:spcPts val="0"/>
              </a:spcAft>
            </a:pPr>
            <a:r>
              <a:rPr lang="ru-RU" dirty="0" smtClean="0">
                <a:solidFill>
                  <a:srgbClr val="6600FF"/>
                </a:solidFill>
                <a:latin typeface="Times New Roman"/>
                <a:ea typeface="Times New Roman"/>
                <a:cs typeface="Times New Roman"/>
              </a:rPr>
              <a:t>- изучить семейный архив времен Великой отечественной войны;</a:t>
            </a:r>
            <a:endParaRPr lang="ru-RU" dirty="0" smtClean="0">
              <a:solidFill>
                <a:srgbClr val="6600FF"/>
              </a:solidFill>
              <a:ea typeface="Calibri"/>
              <a:cs typeface="Times New Roman"/>
            </a:endParaRPr>
          </a:p>
          <a:p>
            <a:pPr algn="just">
              <a:spcAft>
                <a:spcPts val="0"/>
              </a:spcAft>
            </a:pPr>
            <a:r>
              <a:rPr lang="ru-RU" dirty="0" smtClean="0">
                <a:solidFill>
                  <a:srgbClr val="6600FF"/>
                </a:solidFill>
                <a:latin typeface="Times New Roman"/>
                <a:ea typeface="Times New Roman"/>
                <a:cs typeface="Times New Roman"/>
              </a:rPr>
              <a:t>- разыскать информацию об участии Березкина А.А.в боевых действиях;</a:t>
            </a:r>
            <a:endParaRPr lang="ru-RU" dirty="0" smtClean="0">
              <a:solidFill>
                <a:srgbClr val="6600FF"/>
              </a:solidFill>
              <a:ea typeface="Calibri"/>
              <a:cs typeface="Times New Roman"/>
            </a:endParaRPr>
          </a:p>
          <a:p>
            <a:pPr marL="342900" indent="-342900" algn="just">
              <a:spcAft>
                <a:spcPts val="0"/>
              </a:spcAft>
              <a:buFontTx/>
              <a:buChar char="-"/>
            </a:pPr>
            <a:r>
              <a:rPr lang="ru-RU" dirty="0" smtClean="0">
                <a:solidFill>
                  <a:srgbClr val="6600FF"/>
                </a:solidFill>
                <a:latin typeface="Times New Roman"/>
                <a:ea typeface="Times New Roman"/>
                <a:cs typeface="Times New Roman"/>
              </a:rPr>
              <a:t>узнать дальнейшую судьбу в послевоенные годы.</a:t>
            </a:r>
          </a:p>
          <a:p>
            <a:pPr marL="342900" indent="-342900" algn="just">
              <a:spcAft>
                <a:spcPts val="0"/>
              </a:spcAft>
              <a:buFontTx/>
              <a:buChar char="-"/>
            </a:pPr>
            <a:endParaRPr lang="ru-RU" dirty="0">
              <a:solidFill>
                <a:srgbClr val="6600FF"/>
              </a:solidFill>
              <a:ea typeface="Calibri"/>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4580" name="Picture 4" descr="https://im0-tub-ru.yandex.net/i?id=196c9f8a3f50148cc1fe207df4c98705&amp;n=13"/>
          <p:cNvPicPr>
            <a:picLocks noChangeAspect="1" noChangeArrowheads="1"/>
          </p:cNvPicPr>
          <p:nvPr/>
        </p:nvPicPr>
        <p:blipFill>
          <a:blip r:embed="rId3" cstate="print"/>
          <a:srcRect/>
          <a:stretch>
            <a:fillRect/>
          </a:stretch>
        </p:blipFill>
        <p:spPr bwMode="auto">
          <a:xfrm>
            <a:off x="323528" y="1412776"/>
            <a:ext cx="3048000" cy="3600400"/>
          </a:xfrm>
          <a:prstGeom prst="rect">
            <a:avLst/>
          </a:prstGeom>
          <a:noFill/>
        </p:spPr>
      </p:pic>
      <p:sp>
        <p:nvSpPr>
          <p:cNvPr id="4" name="Прямоугольник 3"/>
          <p:cNvSpPr/>
          <p:nvPr/>
        </p:nvSpPr>
        <p:spPr>
          <a:xfrm>
            <a:off x="3563888" y="1484784"/>
            <a:ext cx="5328592" cy="2862322"/>
          </a:xfrm>
          <a:prstGeom prst="rect">
            <a:avLst/>
          </a:prstGeom>
        </p:spPr>
        <p:txBody>
          <a:bodyPr wrap="square">
            <a:spAutoFit/>
          </a:bodyPr>
          <a:lstStyle/>
          <a:p>
            <a:pPr algn="just">
              <a:spcAft>
                <a:spcPts val="0"/>
              </a:spcAft>
            </a:pPr>
            <a:endParaRPr lang="ru-RU" b="1" dirty="0" smtClean="0">
              <a:solidFill>
                <a:srgbClr val="0000CC"/>
              </a:solidFill>
              <a:latin typeface="Times New Roman"/>
              <a:ea typeface="Times New Roman"/>
              <a:cs typeface="Times New Roman"/>
            </a:endParaRPr>
          </a:p>
          <a:p>
            <a:pPr algn="just">
              <a:spcAft>
                <a:spcPts val="0"/>
              </a:spcAft>
            </a:pPr>
            <a:endParaRPr lang="ru-RU" b="1" dirty="0" smtClean="0">
              <a:solidFill>
                <a:srgbClr val="0000CC"/>
              </a:solidFill>
              <a:latin typeface="Times New Roman"/>
              <a:ea typeface="Times New Roman"/>
              <a:cs typeface="Times New Roman"/>
            </a:endParaRPr>
          </a:p>
          <a:p>
            <a:pPr algn="just">
              <a:spcAft>
                <a:spcPts val="0"/>
              </a:spcAft>
            </a:pPr>
            <a:endParaRPr lang="ru-RU" b="1" dirty="0" smtClean="0">
              <a:solidFill>
                <a:srgbClr val="0000CC"/>
              </a:solidFill>
              <a:latin typeface="Times New Roman"/>
              <a:ea typeface="Times New Roman"/>
              <a:cs typeface="Times New Roman"/>
            </a:endParaRPr>
          </a:p>
          <a:p>
            <a:pPr algn="just">
              <a:spcAft>
                <a:spcPts val="0"/>
              </a:spcAft>
            </a:pPr>
            <a:r>
              <a:rPr lang="ru-RU" b="1" dirty="0" smtClean="0">
                <a:solidFill>
                  <a:srgbClr val="0000CC"/>
                </a:solidFill>
                <a:latin typeface="Times New Roman"/>
                <a:ea typeface="Times New Roman"/>
                <a:cs typeface="Times New Roman"/>
              </a:rPr>
              <a:t>Методы исследования</a:t>
            </a:r>
            <a:r>
              <a:rPr lang="ru-RU" dirty="0" smtClean="0">
                <a:solidFill>
                  <a:srgbClr val="0000CC"/>
                </a:solidFill>
                <a:latin typeface="Times New Roman"/>
                <a:ea typeface="Times New Roman"/>
                <a:cs typeface="Times New Roman"/>
              </a:rPr>
              <a:t>:</a:t>
            </a:r>
            <a:endParaRPr lang="ru-RU" dirty="0" smtClean="0">
              <a:solidFill>
                <a:srgbClr val="0000CC"/>
              </a:solidFill>
              <a:ea typeface="Calibri"/>
              <a:cs typeface="Times New Roman"/>
            </a:endParaRPr>
          </a:p>
          <a:p>
            <a:pPr algn="just">
              <a:spcAft>
                <a:spcPts val="0"/>
              </a:spcAft>
            </a:pPr>
            <a:r>
              <a:rPr lang="ru-RU" dirty="0" smtClean="0">
                <a:solidFill>
                  <a:srgbClr val="0000CC"/>
                </a:solidFill>
                <a:latin typeface="Times New Roman"/>
                <a:ea typeface="Times New Roman"/>
                <a:cs typeface="Times New Roman"/>
              </a:rPr>
              <a:t>- изучение семейного архива;</a:t>
            </a:r>
            <a:endParaRPr lang="ru-RU" dirty="0" smtClean="0">
              <a:solidFill>
                <a:srgbClr val="0000CC"/>
              </a:solidFill>
              <a:ea typeface="Calibri"/>
              <a:cs typeface="Times New Roman"/>
            </a:endParaRPr>
          </a:p>
          <a:p>
            <a:pPr algn="just">
              <a:spcAft>
                <a:spcPts val="0"/>
              </a:spcAft>
            </a:pPr>
            <a:r>
              <a:rPr lang="ru-RU" dirty="0" smtClean="0">
                <a:solidFill>
                  <a:srgbClr val="0000CC"/>
                </a:solidFill>
                <a:latin typeface="Times New Roman"/>
                <a:ea typeface="Times New Roman"/>
                <a:cs typeface="Times New Roman"/>
              </a:rPr>
              <a:t>- встречи с родственниками;</a:t>
            </a:r>
            <a:endParaRPr lang="ru-RU" dirty="0" smtClean="0">
              <a:solidFill>
                <a:srgbClr val="0000CC"/>
              </a:solidFill>
              <a:ea typeface="Calibri"/>
              <a:cs typeface="Times New Roman"/>
            </a:endParaRPr>
          </a:p>
          <a:p>
            <a:pPr algn="just">
              <a:spcAft>
                <a:spcPts val="0"/>
              </a:spcAft>
            </a:pPr>
            <a:r>
              <a:rPr lang="ru-RU" dirty="0" smtClean="0">
                <a:solidFill>
                  <a:srgbClr val="0000CC"/>
                </a:solidFill>
                <a:latin typeface="Times New Roman"/>
                <a:ea typeface="Times New Roman"/>
                <a:cs typeface="Times New Roman"/>
              </a:rPr>
              <a:t>- обобщение полученных результатов;</a:t>
            </a:r>
            <a:endParaRPr lang="ru-RU" dirty="0" smtClean="0">
              <a:solidFill>
                <a:srgbClr val="0000CC"/>
              </a:solidFill>
              <a:ea typeface="Calibri"/>
              <a:cs typeface="Times New Roman"/>
            </a:endParaRPr>
          </a:p>
          <a:p>
            <a:pPr algn="just">
              <a:spcAft>
                <a:spcPts val="0"/>
              </a:spcAft>
            </a:pPr>
            <a:r>
              <a:rPr lang="ru-RU" dirty="0" smtClean="0">
                <a:solidFill>
                  <a:srgbClr val="0000CC"/>
                </a:solidFill>
                <a:latin typeface="Times New Roman"/>
                <a:ea typeface="Times New Roman"/>
                <a:cs typeface="Times New Roman"/>
              </a:rPr>
              <a:t>- оформление собранного материала в форме презентации для применения в практической деятельности: на НОД, для родственников.</a:t>
            </a:r>
            <a:endParaRPr lang="ru-RU" dirty="0">
              <a:solidFill>
                <a:srgbClr val="0000CC"/>
              </a:solidFill>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3556" name="Picture 4" descr="https://pod62shkola.rzn.eduru.ru/media/2020/02/05/1250130634/pobeda.jpg"/>
          <p:cNvPicPr>
            <a:picLocks noChangeAspect="1" noChangeArrowheads="1"/>
          </p:cNvPicPr>
          <p:nvPr/>
        </p:nvPicPr>
        <p:blipFill>
          <a:blip r:embed="rId3" cstate="print"/>
          <a:srcRect/>
          <a:stretch>
            <a:fillRect/>
          </a:stretch>
        </p:blipFill>
        <p:spPr bwMode="auto">
          <a:xfrm>
            <a:off x="251520" y="1196752"/>
            <a:ext cx="5074474" cy="2233872"/>
          </a:xfrm>
          <a:prstGeom prst="rect">
            <a:avLst/>
          </a:prstGeom>
          <a:noFill/>
        </p:spPr>
      </p:pic>
      <p:sp>
        <p:nvSpPr>
          <p:cNvPr id="4" name="Прямоугольник 3"/>
          <p:cNvSpPr/>
          <p:nvPr/>
        </p:nvSpPr>
        <p:spPr>
          <a:xfrm>
            <a:off x="179512" y="3501008"/>
            <a:ext cx="8784976" cy="3139321"/>
          </a:xfrm>
          <a:prstGeom prst="rect">
            <a:avLst/>
          </a:prstGeom>
        </p:spPr>
        <p:txBody>
          <a:bodyPr wrap="square">
            <a:spAutoFit/>
          </a:bodyPr>
          <a:lstStyle/>
          <a:p>
            <a:r>
              <a:rPr lang="ru-RU" b="1" dirty="0" smtClean="0">
                <a:solidFill>
                  <a:srgbClr val="7030A0"/>
                </a:solidFill>
                <a:latin typeface="Times New Roman"/>
                <a:ea typeface="Times New Roman"/>
              </a:rPr>
              <a:t>Занимаясь исследовательской работой, достигая поставленной цели, </a:t>
            </a:r>
            <a:r>
              <a:rPr lang="ru-RU" b="1" dirty="0" smtClean="0">
                <a:solidFill>
                  <a:srgbClr val="7030A0"/>
                </a:solidFill>
                <a:latin typeface="Times New Roman"/>
                <a:ea typeface="Times New Roman"/>
              </a:rPr>
              <a:t>мы нашли материалы, которые впервые опубликованы </a:t>
            </a:r>
            <a:r>
              <a:rPr lang="ru-RU" b="1" dirty="0" smtClean="0">
                <a:solidFill>
                  <a:srgbClr val="7030A0"/>
                </a:solidFill>
              </a:rPr>
              <a:t>в рамках проекта «Память народа» официально выложено 425 тысяч архивных документов фронтов. Это оригинальные документы о ходе боевых действий, приказы, доклады командующих, оперативные описания боевой обстановки. Строчки из наградных листов с описаниями подвигов, представлений к наградам- это самое красноречивые свидетельства судеб солдат и офицеров. Мы хотим рассказать о Березкине А.А., предоставить имеющуюся информацию, фото, копию документа.</a:t>
            </a:r>
          </a:p>
          <a:p>
            <a:pPr algn="just"/>
            <a:endParaRPr lang="ru-RU" dirty="0" smtClean="0"/>
          </a:p>
          <a:p>
            <a:pPr algn="just"/>
            <a:endParaRPr lang="ru-RU" dirty="0" smtClean="0">
              <a:solidFill>
                <a:srgbClr val="FF0000"/>
              </a:solidFill>
              <a:latin typeface="Times New Roman"/>
              <a:ea typeface="Times New Roman"/>
            </a:endParaRPr>
          </a:p>
          <a:p>
            <a:pPr algn="just"/>
            <a:endParaRPr lang="ru-RU"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krot.info/uploads/posts/2020-01/1579435837_4-8.jpg"/>
          <p:cNvPicPr>
            <a:picLocks noChangeAspect="1" noChangeArrowheads="1"/>
          </p:cNvPicPr>
          <p:nvPr/>
        </p:nvPicPr>
        <p:blipFill>
          <a:blip r:embed="rId2" cstate="print"/>
          <a:srcRect/>
          <a:stretch>
            <a:fillRect/>
          </a:stretch>
        </p:blipFill>
        <p:spPr bwMode="auto">
          <a:xfrm>
            <a:off x="-48790" y="0"/>
            <a:ext cx="9192790" cy="6858000"/>
          </a:xfrm>
          <a:prstGeom prst="rect">
            <a:avLst/>
          </a:prstGeom>
          <a:noFill/>
        </p:spPr>
      </p:pic>
      <p:pic>
        <p:nvPicPr>
          <p:cNvPr id="22531" name="Picture 3" descr="C:\Users\user\Desktop\седых\IMG-20200426-WA0035.jpg"/>
          <p:cNvPicPr>
            <a:picLocks noChangeAspect="1" noChangeArrowheads="1"/>
          </p:cNvPicPr>
          <p:nvPr/>
        </p:nvPicPr>
        <p:blipFill>
          <a:blip r:embed="rId3" cstate="print"/>
          <a:srcRect/>
          <a:stretch>
            <a:fillRect/>
          </a:stretch>
        </p:blipFill>
        <p:spPr bwMode="auto">
          <a:xfrm>
            <a:off x="323528" y="1196752"/>
            <a:ext cx="3186354" cy="4248472"/>
          </a:xfrm>
          <a:prstGeom prst="rect">
            <a:avLst/>
          </a:prstGeom>
          <a:noFill/>
          <a:ln w="57150">
            <a:noFill/>
          </a:ln>
        </p:spPr>
      </p:pic>
      <p:sp>
        <p:nvSpPr>
          <p:cNvPr id="4" name="Прямоугольник 3"/>
          <p:cNvSpPr/>
          <p:nvPr/>
        </p:nvSpPr>
        <p:spPr>
          <a:xfrm>
            <a:off x="3635896" y="1268760"/>
            <a:ext cx="5256584" cy="3847207"/>
          </a:xfrm>
          <a:prstGeom prst="rect">
            <a:avLst/>
          </a:prstGeom>
        </p:spPr>
        <p:txBody>
          <a:bodyPr wrap="square">
            <a:spAutoFit/>
          </a:bodyPr>
          <a:lstStyle/>
          <a:p>
            <a:pPr algn="ctr"/>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КРАТКАЯ БИОГРАФИЯ</a:t>
            </a:r>
            <a:endPar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r>
              <a:rPr lang="ru-RU" dirty="0" smtClean="0">
                <a:ln w="12700">
                  <a:solidFill>
                    <a:schemeClr val="tx2">
                      <a:satMod val="155000"/>
                    </a:schemeClr>
                  </a:solidFill>
                  <a:prstDash val="solid"/>
                </a:ln>
                <a:solidFill>
                  <a:srgbClr val="7030A0"/>
                </a:solidFill>
              </a:rPr>
              <a:t>Мой прадедушка Березкин Александр </a:t>
            </a:r>
            <a:r>
              <a:rPr lang="ru-RU" dirty="0" err="1" smtClean="0">
                <a:ln w="12700">
                  <a:solidFill>
                    <a:schemeClr val="tx2">
                      <a:satMod val="155000"/>
                    </a:schemeClr>
                  </a:solidFill>
                  <a:prstDash val="solid"/>
                </a:ln>
                <a:solidFill>
                  <a:srgbClr val="7030A0"/>
                </a:solidFill>
              </a:rPr>
              <a:t>Арсентьевич</a:t>
            </a:r>
            <a:r>
              <a:rPr lang="ru-RU" dirty="0" smtClean="0">
                <a:ln w="12700">
                  <a:solidFill>
                    <a:schemeClr val="tx2">
                      <a:satMod val="155000"/>
                    </a:schemeClr>
                  </a:solidFill>
                  <a:prstDash val="solid"/>
                </a:ln>
                <a:solidFill>
                  <a:srgbClr val="7030A0"/>
                </a:solidFill>
              </a:rPr>
              <a:t> родился 19 сентября 1923года в крестьянской семье. Окончил </a:t>
            </a:r>
            <a:r>
              <a:rPr lang="ru-RU" dirty="0" err="1" smtClean="0">
                <a:ln w="12700">
                  <a:solidFill>
                    <a:schemeClr val="tx2">
                      <a:satMod val="155000"/>
                    </a:schemeClr>
                  </a:solidFill>
                  <a:prstDash val="solid"/>
                </a:ln>
                <a:solidFill>
                  <a:srgbClr val="7030A0"/>
                </a:solidFill>
              </a:rPr>
              <a:t>четыри</a:t>
            </a:r>
            <a:r>
              <a:rPr lang="ru-RU" dirty="0" smtClean="0">
                <a:ln w="12700">
                  <a:solidFill>
                    <a:schemeClr val="tx2">
                      <a:satMod val="155000"/>
                    </a:schemeClr>
                  </a:solidFill>
                  <a:prstDash val="solid"/>
                </a:ln>
                <a:solidFill>
                  <a:srgbClr val="7030A0"/>
                </a:solidFill>
              </a:rPr>
              <a:t> класса. Подростком  был подсобным рабочим на мельнице. До начала войны помогал отцу по хозяйству и подрабатывал в слесарных мастерских. Там и научился водить трактор. </a:t>
            </a:r>
          </a:p>
          <a:p>
            <a:r>
              <a:rPr lang="ru-RU" dirty="0" smtClean="0">
                <a:ln w="12700">
                  <a:solidFill>
                    <a:schemeClr val="tx2">
                      <a:satMod val="155000"/>
                    </a:schemeClr>
                  </a:solidFill>
                  <a:prstDash val="solid"/>
                </a:ln>
                <a:solidFill>
                  <a:srgbClr val="7030A0"/>
                </a:solidFill>
              </a:rPr>
              <a:t>В 1941году началась Великая Отечественная война. Прадедушке Александру </a:t>
            </a:r>
            <a:r>
              <a:rPr lang="ru-RU" dirty="0" err="1" smtClean="0">
                <a:ln w="12700">
                  <a:solidFill>
                    <a:schemeClr val="tx2">
                      <a:satMod val="155000"/>
                    </a:schemeClr>
                  </a:solidFill>
                  <a:prstDash val="solid"/>
                </a:ln>
                <a:solidFill>
                  <a:srgbClr val="7030A0"/>
                </a:solidFill>
              </a:rPr>
              <a:t>Арсентьевичу</a:t>
            </a:r>
            <a:r>
              <a:rPr lang="ru-RU" dirty="0" smtClean="0">
                <a:ln w="12700">
                  <a:solidFill>
                    <a:schemeClr val="tx2">
                      <a:satMod val="155000"/>
                    </a:schemeClr>
                  </a:solidFill>
                  <a:prstDash val="solid"/>
                </a:ln>
                <a:solidFill>
                  <a:srgbClr val="7030A0"/>
                </a:solidFill>
              </a:rPr>
              <a:t> – шел восемнадцатый год. Его призвали в армию , в танковую часть. С13 мая 1942года призван </a:t>
            </a:r>
            <a:r>
              <a:rPr lang="ru-RU" dirty="0" err="1" smtClean="0">
                <a:ln w="12700">
                  <a:solidFill>
                    <a:schemeClr val="tx2">
                      <a:satMod val="155000"/>
                    </a:schemeClr>
                  </a:solidFill>
                  <a:prstDash val="solid"/>
                </a:ln>
                <a:solidFill>
                  <a:srgbClr val="7030A0"/>
                </a:solidFill>
              </a:rPr>
              <a:t>Кумарским</a:t>
            </a:r>
            <a:r>
              <a:rPr lang="ru-RU" dirty="0" smtClean="0">
                <a:ln w="12700">
                  <a:solidFill>
                    <a:schemeClr val="tx2">
                      <a:satMod val="155000"/>
                    </a:schemeClr>
                  </a:solidFill>
                  <a:prstDash val="solid"/>
                </a:ln>
                <a:solidFill>
                  <a:srgbClr val="7030A0"/>
                </a:solidFill>
              </a:rPr>
              <a:t> РВК, Амурской области. </a:t>
            </a:r>
            <a:endParaRPr lang="ru-RU"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krot.info/uploads/posts/2020-01/1579435837_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251520" y="951398"/>
            <a:ext cx="8712968" cy="4678204"/>
          </a:xfrm>
          <a:prstGeom prst="rect">
            <a:avLst/>
          </a:prstGeom>
        </p:spPr>
        <p:txBody>
          <a:bodyPr wrap="square">
            <a:spAutoFit/>
          </a:bodyPr>
          <a:lstStyle/>
          <a:p>
            <a:pPr algn="ctr"/>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КРАТКАЯ БИОГРАФИЯ</a:t>
            </a:r>
            <a:endPar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r>
              <a:rPr lang="ru-RU" dirty="0" smtClean="0">
                <a:ln w="12700">
                  <a:solidFill>
                    <a:schemeClr val="tx2">
                      <a:satMod val="155000"/>
                    </a:schemeClr>
                  </a:solidFill>
                  <a:prstDash val="solid"/>
                </a:ln>
              </a:rPr>
              <a:t>В бою под с. </a:t>
            </a:r>
            <a:r>
              <a:rPr lang="ru-RU" dirty="0" err="1" smtClean="0">
                <a:ln w="12700">
                  <a:solidFill>
                    <a:schemeClr val="tx2">
                      <a:satMod val="155000"/>
                    </a:schemeClr>
                  </a:solidFill>
                  <a:prstDash val="solid"/>
                </a:ln>
              </a:rPr>
              <a:t>Михайлувка</a:t>
            </a:r>
            <a:r>
              <a:rPr lang="ru-RU" dirty="0" smtClean="0">
                <a:ln w="12700">
                  <a:solidFill>
                    <a:schemeClr val="tx2">
                      <a:satMod val="155000"/>
                    </a:schemeClr>
                  </a:solidFill>
                  <a:prstDash val="solid"/>
                </a:ln>
              </a:rPr>
              <a:t> 22.03.44г.тов.Березкин в составе экипажа уничтожил орудие, 3-минамета, 8 повозок с вещевым имуществом и до 30 автоматчиков. Экипаж , в котором находился т.Березкин первым форсировал реки Днепр и Прут и вступил в бой за г.Черновицы.29.03.1944г.его экипаж уничтожил 2 танка , самоходное оружие, 7 автоматчиков и до 35 солдат и офицеров.02.04.1944г.Березкин А.А. достоин награждения (орденом) медалью </a:t>
            </a:r>
            <a:r>
              <a:rPr lang="ru-RU" dirty="0" smtClean="0">
                <a:ln w="12700">
                  <a:solidFill>
                    <a:schemeClr val="tx2">
                      <a:satMod val="155000"/>
                    </a:schemeClr>
                  </a:solidFill>
                  <a:prstDash val="solid"/>
                </a:ln>
                <a:solidFill>
                  <a:srgbClr val="FF0000"/>
                </a:solidFill>
              </a:rPr>
              <a:t>«За отвагу». В </a:t>
            </a:r>
            <a:r>
              <a:rPr lang="ru-RU" dirty="0" err="1" smtClean="0">
                <a:ln w="12700">
                  <a:solidFill>
                    <a:schemeClr val="tx2">
                      <a:satMod val="155000"/>
                    </a:schemeClr>
                  </a:solidFill>
                  <a:prstDash val="solid"/>
                </a:ln>
                <a:solidFill>
                  <a:srgbClr val="FF0000"/>
                </a:solidFill>
              </a:rPr>
              <a:t>с.Живачув</a:t>
            </a:r>
            <a:r>
              <a:rPr lang="ru-RU" dirty="0" smtClean="0">
                <a:ln w="12700">
                  <a:solidFill>
                    <a:schemeClr val="tx2">
                      <a:satMod val="155000"/>
                    </a:schemeClr>
                  </a:solidFill>
                  <a:prstDash val="solid"/>
                </a:ln>
                <a:solidFill>
                  <a:srgbClr val="FF0000"/>
                </a:solidFill>
              </a:rPr>
              <a:t> с 19по23 апреля 1944г.отбивая атаки крупных сил танков и пехоты противника тов.Березкин А.А. со своим экипажем уничтожил: танк, 3 орудия, миномет, 4пулемета и до 220 солдат и офицеров. Искусно владея орудием , тов.Березкин 30 апреля отбивая атаку танков и пехоты противника </a:t>
            </a:r>
            <a:r>
              <a:rPr lang="ru-RU" dirty="0" err="1" smtClean="0">
                <a:ln w="12700">
                  <a:solidFill>
                    <a:schemeClr val="tx2">
                      <a:satMod val="155000"/>
                    </a:schemeClr>
                  </a:solidFill>
                  <a:prstDash val="solid"/>
                </a:ln>
                <a:solidFill>
                  <a:srgbClr val="FF0000"/>
                </a:solidFill>
              </a:rPr>
              <a:t>с.Игжиска</a:t>
            </a:r>
            <a:r>
              <a:rPr lang="ru-RU" dirty="0" smtClean="0">
                <a:ln w="12700">
                  <a:solidFill>
                    <a:schemeClr val="tx2">
                      <a:satMod val="155000"/>
                    </a:schemeClr>
                  </a:solidFill>
                  <a:prstDash val="solid"/>
                </a:ln>
                <a:solidFill>
                  <a:srgbClr val="FF0000"/>
                </a:solidFill>
              </a:rPr>
              <a:t> уничтожил два танка, орудие и до 50 солдат и офицеров. Березкин А.А . Достоин награждения орденом «Красная Звезда» 02.05.1944г.За мужество и отвагу и образцовое выполнение боевых заданий командования достоин награждения орденом «Отечественная война 2степени»09.05.1945г. За время боевых действий тов.Березкин А.А. обеспечивал бесперебойную работу материальной части танка.</a:t>
            </a:r>
            <a:endParaRPr lang="ru-RU" dirty="0">
              <a:solidFill>
                <a:srgbClr val="FF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1196</Words>
  <Application>Microsoft Office PowerPoint</Application>
  <PresentationFormat>Экран (4:3)</PresentationFormat>
  <Paragraphs>103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104</cp:revision>
  <dcterms:created xsi:type="dcterms:W3CDTF">2020-04-26T12:05:52Z</dcterms:created>
  <dcterms:modified xsi:type="dcterms:W3CDTF">2020-04-29T08:06:58Z</dcterms:modified>
</cp:coreProperties>
</file>