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sldIdLst>
    <p:sldId id="256" r:id="rId2"/>
    <p:sldId id="265" r:id="rId3"/>
    <p:sldId id="261" r:id="rId4"/>
    <p:sldId id="259" r:id="rId5"/>
    <p:sldId id="264" r:id="rId6"/>
    <p:sldId id="266" r:id="rId7"/>
    <p:sldId id="267" r:id="rId8"/>
    <p:sldId id="268" r:id="rId9"/>
    <p:sldId id="270" r:id="rId10"/>
    <p:sldId id="260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DE16D-532D-40FD-A04E-F394453E8A2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3EF945-58F1-404F-A5E3-4724CD0DE2C7}">
      <dgm:prSet phldrT="[Текст]"/>
      <dgm:spPr/>
      <dgm:t>
        <a:bodyPr/>
        <a:lstStyle/>
        <a:p>
          <a:r>
            <a:rPr lang="ru-RU" dirty="0"/>
            <a:t>Речь</a:t>
          </a:r>
        </a:p>
      </dgm:t>
    </dgm:pt>
    <dgm:pt modelId="{D38B83BC-FB76-4080-9309-1AD8F4B37E23}" type="parTrans" cxnId="{9656C32C-8631-4B4B-9A84-1D5A13A107B9}">
      <dgm:prSet/>
      <dgm:spPr/>
      <dgm:t>
        <a:bodyPr/>
        <a:lstStyle/>
        <a:p>
          <a:endParaRPr lang="ru-RU"/>
        </a:p>
      </dgm:t>
    </dgm:pt>
    <dgm:pt modelId="{49C7F2E1-C89D-4E20-89C9-E0B42352FB03}" type="sibTrans" cxnId="{9656C32C-8631-4B4B-9A84-1D5A13A107B9}">
      <dgm:prSet/>
      <dgm:spPr/>
      <dgm:t>
        <a:bodyPr/>
        <a:lstStyle/>
        <a:p>
          <a:endParaRPr lang="ru-RU"/>
        </a:p>
      </dgm:t>
    </dgm:pt>
    <dgm:pt modelId="{57E6E136-4BED-4447-832E-A7DC90AC255F}">
      <dgm:prSet phldrT="[Текст]"/>
      <dgm:spPr/>
      <dgm:t>
        <a:bodyPr/>
        <a:lstStyle/>
        <a:p>
          <a:r>
            <a:rPr lang="ru-RU" dirty="0"/>
            <a:t>Общение и познание</a:t>
          </a:r>
        </a:p>
      </dgm:t>
    </dgm:pt>
    <dgm:pt modelId="{EBE8227A-515F-480D-A034-DDA621B2FCFE}" type="parTrans" cxnId="{438538A1-D2B5-4D51-B434-425F89BE62B7}">
      <dgm:prSet/>
      <dgm:spPr/>
      <dgm:t>
        <a:bodyPr/>
        <a:lstStyle/>
        <a:p>
          <a:endParaRPr lang="ru-RU"/>
        </a:p>
      </dgm:t>
    </dgm:pt>
    <dgm:pt modelId="{8A1E183E-B3FD-4783-934A-3C5A1A8747E4}" type="sibTrans" cxnId="{438538A1-D2B5-4D51-B434-425F89BE62B7}">
      <dgm:prSet/>
      <dgm:spPr/>
      <dgm:t>
        <a:bodyPr/>
        <a:lstStyle/>
        <a:p>
          <a:endParaRPr lang="ru-RU"/>
        </a:p>
      </dgm:t>
    </dgm:pt>
    <dgm:pt modelId="{F4B1C786-EE0D-446D-BAC7-4F9C44054870}">
      <dgm:prSet phldrT="[Текст]"/>
      <dgm:spPr/>
      <dgm:t>
        <a:bodyPr/>
        <a:lstStyle/>
        <a:p>
          <a:r>
            <a:rPr lang="ru-RU" dirty="0"/>
            <a:t>Формирование и развитие познавательных процессов</a:t>
          </a:r>
        </a:p>
      </dgm:t>
    </dgm:pt>
    <dgm:pt modelId="{AA5EBD37-7459-47D7-89B4-0B6995450744}" type="parTrans" cxnId="{88F508CA-E58A-4613-B321-DFDD984C2617}">
      <dgm:prSet/>
      <dgm:spPr/>
      <dgm:t>
        <a:bodyPr/>
        <a:lstStyle/>
        <a:p>
          <a:endParaRPr lang="ru-RU"/>
        </a:p>
      </dgm:t>
    </dgm:pt>
    <dgm:pt modelId="{BD3565D2-FD98-4F61-A791-4C923B6083CF}" type="sibTrans" cxnId="{88F508CA-E58A-4613-B321-DFDD984C2617}">
      <dgm:prSet/>
      <dgm:spPr/>
      <dgm:t>
        <a:bodyPr/>
        <a:lstStyle/>
        <a:p>
          <a:endParaRPr lang="ru-RU"/>
        </a:p>
      </dgm:t>
    </dgm:pt>
    <dgm:pt modelId="{E8CD72CB-97F5-42F5-A371-4B6444D7DE48}">
      <dgm:prSet phldrT="[Текст]"/>
      <dgm:spPr/>
      <dgm:t>
        <a:bodyPr/>
        <a:lstStyle/>
        <a:p>
          <a:r>
            <a:rPr lang="ru-RU" dirty="0"/>
            <a:t>Формирование личности</a:t>
          </a:r>
        </a:p>
      </dgm:t>
    </dgm:pt>
    <dgm:pt modelId="{B5BAFB4E-E061-4FB2-A995-5A6CD6A54AD4}" type="parTrans" cxnId="{80D316F0-1061-4A6C-A475-798B2D65AC6C}">
      <dgm:prSet/>
      <dgm:spPr/>
      <dgm:t>
        <a:bodyPr/>
        <a:lstStyle/>
        <a:p>
          <a:endParaRPr lang="ru-RU"/>
        </a:p>
      </dgm:t>
    </dgm:pt>
    <dgm:pt modelId="{A9D37CC7-C8D6-4B9F-8CC2-985B6AFDAF62}" type="sibTrans" cxnId="{80D316F0-1061-4A6C-A475-798B2D65AC6C}">
      <dgm:prSet/>
      <dgm:spPr/>
      <dgm:t>
        <a:bodyPr/>
        <a:lstStyle/>
        <a:p>
          <a:endParaRPr lang="ru-RU"/>
        </a:p>
      </dgm:t>
    </dgm:pt>
    <dgm:pt modelId="{D533F675-8330-4807-9C4A-02C6634A012C}" type="pres">
      <dgm:prSet presAssocID="{386DE16D-532D-40FD-A04E-F394453E8A2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470CDBB-C02B-4C78-B24B-9F5FC720F129}" type="pres">
      <dgm:prSet presAssocID="{F13EF945-58F1-404F-A5E3-4724CD0DE2C7}" presName="centerShape" presStyleLbl="node0" presStyleIdx="0" presStyleCnt="1" custLinFactNeighborX="-3879" custLinFactNeighborY="-49444"/>
      <dgm:spPr/>
    </dgm:pt>
    <dgm:pt modelId="{314C0221-FF2B-4895-B07F-8825199F6CC8}" type="pres">
      <dgm:prSet presAssocID="{EBE8227A-515F-480D-A034-DDA621B2FCFE}" presName="parTrans" presStyleLbl="bgSibTrans2D1" presStyleIdx="0" presStyleCnt="3" custAng="10936574" custScaleX="51382" custLinFactNeighborX="22945" custLinFactNeighborY="-57931"/>
      <dgm:spPr/>
    </dgm:pt>
    <dgm:pt modelId="{FEAA5D21-662A-4026-8E72-F4D1C25C4DC0}" type="pres">
      <dgm:prSet presAssocID="{57E6E136-4BED-4447-832E-A7DC90AC255F}" presName="node" presStyleLbl="node1" presStyleIdx="0" presStyleCnt="3" custRadScaleRad="147792" custRadScaleInc="-34815">
        <dgm:presLayoutVars>
          <dgm:bulletEnabled val="1"/>
        </dgm:presLayoutVars>
      </dgm:prSet>
      <dgm:spPr/>
    </dgm:pt>
    <dgm:pt modelId="{90DD7A08-C4B2-4C38-8F2C-618AE8BEF1CA}" type="pres">
      <dgm:prSet presAssocID="{AA5EBD37-7459-47D7-89B4-0B6995450744}" presName="parTrans" presStyleLbl="bgSibTrans2D1" presStyleIdx="1" presStyleCnt="3" custAng="11021873" custFlipHor="1" custScaleX="52701" custLinFactNeighborX="-4686" custLinFactNeighborY="-74343"/>
      <dgm:spPr/>
    </dgm:pt>
    <dgm:pt modelId="{775A9814-8CB4-4F12-990D-D191D9C53E0D}" type="pres">
      <dgm:prSet presAssocID="{F4B1C786-EE0D-446D-BAC7-4F9C44054870}" presName="node" presStyleLbl="node1" presStyleIdx="1" presStyleCnt="3" custRadScaleRad="10179" custRadScaleInc="-256920">
        <dgm:presLayoutVars>
          <dgm:bulletEnabled val="1"/>
        </dgm:presLayoutVars>
      </dgm:prSet>
      <dgm:spPr/>
    </dgm:pt>
    <dgm:pt modelId="{D69EE64F-BFD2-4A39-B53E-E7350A0FDBEB}" type="pres">
      <dgm:prSet presAssocID="{B5BAFB4E-E061-4FB2-A995-5A6CD6A54AD4}" presName="parTrans" presStyleLbl="bgSibTrans2D1" presStyleIdx="2" presStyleCnt="3" custAng="10363396" custScaleX="58961" custLinFactNeighborX="-21207" custLinFactNeighborY="-52500"/>
      <dgm:spPr/>
    </dgm:pt>
    <dgm:pt modelId="{58B7BBAA-01E4-4EB4-BC26-F225805DE53B}" type="pres">
      <dgm:prSet presAssocID="{E8CD72CB-97F5-42F5-A371-4B6444D7DE48}" presName="node" presStyleLbl="node1" presStyleIdx="2" presStyleCnt="3" custRadScaleRad="134142" custRadScaleInc="30448">
        <dgm:presLayoutVars>
          <dgm:bulletEnabled val="1"/>
        </dgm:presLayoutVars>
      </dgm:prSet>
      <dgm:spPr/>
    </dgm:pt>
  </dgm:ptLst>
  <dgm:cxnLst>
    <dgm:cxn modelId="{65159014-CB65-4293-8CA8-824C3F76847B}" type="presOf" srcId="{E8CD72CB-97F5-42F5-A371-4B6444D7DE48}" destId="{58B7BBAA-01E4-4EB4-BC26-F225805DE53B}" srcOrd="0" destOrd="0" presId="urn:microsoft.com/office/officeart/2005/8/layout/radial4"/>
    <dgm:cxn modelId="{9656C32C-8631-4B4B-9A84-1D5A13A107B9}" srcId="{386DE16D-532D-40FD-A04E-F394453E8A22}" destId="{F13EF945-58F1-404F-A5E3-4724CD0DE2C7}" srcOrd="0" destOrd="0" parTransId="{D38B83BC-FB76-4080-9309-1AD8F4B37E23}" sibTransId="{49C7F2E1-C89D-4E20-89C9-E0B42352FB03}"/>
    <dgm:cxn modelId="{27392648-307C-4A2F-868B-37807EBABF30}" type="presOf" srcId="{F4B1C786-EE0D-446D-BAC7-4F9C44054870}" destId="{775A9814-8CB4-4F12-990D-D191D9C53E0D}" srcOrd="0" destOrd="0" presId="urn:microsoft.com/office/officeart/2005/8/layout/radial4"/>
    <dgm:cxn modelId="{FCECEF4F-83AB-4117-8BF2-2D534F66EDB9}" type="presOf" srcId="{B5BAFB4E-E061-4FB2-A995-5A6CD6A54AD4}" destId="{D69EE64F-BFD2-4A39-B53E-E7350A0FDBEB}" srcOrd="0" destOrd="0" presId="urn:microsoft.com/office/officeart/2005/8/layout/radial4"/>
    <dgm:cxn modelId="{0C78905A-1386-43D2-984A-5857BDEC482C}" type="presOf" srcId="{386DE16D-532D-40FD-A04E-F394453E8A22}" destId="{D533F675-8330-4807-9C4A-02C6634A012C}" srcOrd="0" destOrd="0" presId="urn:microsoft.com/office/officeart/2005/8/layout/radial4"/>
    <dgm:cxn modelId="{438538A1-D2B5-4D51-B434-425F89BE62B7}" srcId="{F13EF945-58F1-404F-A5E3-4724CD0DE2C7}" destId="{57E6E136-4BED-4447-832E-A7DC90AC255F}" srcOrd="0" destOrd="0" parTransId="{EBE8227A-515F-480D-A034-DDA621B2FCFE}" sibTransId="{8A1E183E-B3FD-4783-934A-3C5A1A8747E4}"/>
    <dgm:cxn modelId="{F362B1B0-543B-44FD-8BF8-0B077E3F7582}" type="presOf" srcId="{EBE8227A-515F-480D-A034-DDA621B2FCFE}" destId="{314C0221-FF2B-4895-B07F-8825199F6CC8}" srcOrd="0" destOrd="0" presId="urn:microsoft.com/office/officeart/2005/8/layout/radial4"/>
    <dgm:cxn modelId="{470DF0C4-DCC4-4C67-B152-AA320B9B2043}" type="presOf" srcId="{57E6E136-4BED-4447-832E-A7DC90AC255F}" destId="{FEAA5D21-662A-4026-8E72-F4D1C25C4DC0}" srcOrd="0" destOrd="0" presId="urn:microsoft.com/office/officeart/2005/8/layout/radial4"/>
    <dgm:cxn modelId="{88F508CA-E58A-4613-B321-DFDD984C2617}" srcId="{F13EF945-58F1-404F-A5E3-4724CD0DE2C7}" destId="{F4B1C786-EE0D-446D-BAC7-4F9C44054870}" srcOrd="1" destOrd="0" parTransId="{AA5EBD37-7459-47D7-89B4-0B6995450744}" sibTransId="{BD3565D2-FD98-4F61-A791-4C923B6083CF}"/>
    <dgm:cxn modelId="{DBEB13E2-9C9A-41F1-B032-6C47F959B9F8}" type="presOf" srcId="{AA5EBD37-7459-47D7-89B4-0B6995450744}" destId="{90DD7A08-C4B2-4C38-8F2C-618AE8BEF1CA}" srcOrd="0" destOrd="0" presId="urn:microsoft.com/office/officeart/2005/8/layout/radial4"/>
    <dgm:cxn modelId="{80D316F0-1061-4A6C-A475-798B2D65AC6C}" srcId="{F13EF945-58F1-404F-A5E3-4724CD0DE2C7}" destId="{E8CD72CB-97F5-42F5-A371-4B6444D7DE48}" srcOrd="2" destOrd="0" parTransId="{B5BAFB4E-E061-4FB2-A995-5A6CD6A54AD4}" sibTransId="{A9D37CC7-C8D6-4B9F-8CC2-985B6AFDAF62}"/>
    <dgm:cxn modelId="{76AA46F1-AD25-4EEB-80C6-9B45FBC25AAB}" type="presOf" srcId="{F13EF945-58F1-404F-A5E3-4724CD0DE2C7}" destId="{B470CDBB-C02B-4C78-B24B-9F5FC720F129}" srcOrd="0" destOrd="0" presId="urn:microsoft.com/office/officeart/2005/8/layout/radial4"/>
    <dgm:cxn modelId="{30C61C13-ACF2-41F0-80C9-CEB72B8CF09A}" type="presParOf" srcId="{D533F675-8330-4807-9C4A-02C6634A012C}" destId="{B470CDBB-C02B-4C78-B24B-9F5FC720F129}" srcOrd="0" destOrd="0" presId="urn:microsoft.com/office/officeart/2005/8/layout/radial4"/>
    <dgm:cxn modelId="{A95E9CF7-2807-487F-ABED-637330AD0FA9}" type="presParOf" srcId="{D533F675-8330-4807-9C4A-02C6634A012C}" destId="{314C0221-FF2B-4895-B07F-8825199F6CC8}" srcOrd="1" destOrd="0" presId="urn:microsoft.com/office/officeart/2005/8/layout/radial4"/>
    <dgm:cxn modelId="{7CF8BC0F-D0A4-4212-894A-4D6525E276A0}" type="presParOf" srcId="{D533F675-8330-4807-9C4A-02C6634A012C}" destId="{FEAA5D21-662A-4026-8E72-F4D1C25C4DC0}" srcOrd="2" destOrd="0" presId="urn:microsoft.com/office/officeart/2005/8/layout/radial4"/>
    <dgm:cxn modelId="{0D56B59A-DDEC-495E-A50C-D79BE5DBD51B}" type="presParOf" srcId="{D533F675-8330-4807-9C4A-02C6634A012C}" destId="{90DD7A08-C4B2-4C38-8F2C-618AE8BEF1CA}" srcOrd="3" destOrd="0" presId="urn:microsoft.com/office/officeart/2005/8/layout/radial4"/>
    <dgm:cxn modelId="{DCC356B6-724F-4508-86A9-728ED4E08D78}" type="presParOf" srcId="{D533F675-8330-4807-9C4A-02C6634A012C}" destId="{775A9814-8CB4-4F12-990D-D191D9C53E0D}" srcOrd="4" destOrd="0" presId="urn:microsoft.com/office/officeart/2005/8/layout/radial4"/>
    <dgm:cxn modelId="{09EDFD68-65AA-475F-8C42-C6F5C871017A}" type="presParOf" srcId="{D533F675-8330-4807-9C4A-02C6634A012C}" destId="{D69EE64F-BFD2-4A39-B53E-E7350A0FDBEB}" srcOrd="5" destOrd="0" presId="urn:microsoft.com/office/officeart/2005/8/layout/radial4"/>
    <dgm:cxn modelId="{E126B4F8-A82B-4C0A-92E1-8F9B3C557E97}" type="presParOf" srcId="{D533F675-8330-4807-9C4A-02C6634A012C}" destId="{58B7BBAA-01E4-4EB4-BC26-F225805DE53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CF1E8F-D3A2-4F63-99A7-BD68E48714D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7C0773-4A42-47DB-AA4D-A0D46ED47EA5}">
      <dgm:prSet phldrT="[Текст]" custT="1"/>
      <dgm:spPr/>
      <dgm:t>
        <a:bodyPr/>
        <a:lstStyle/>
        <a:p>
          <a:r>
            <a:rPr lang="ru-RU" sz="3600" b="1" dirty="0"/>
            <a:t>Причины нарушений речи</a:t>
          </a:r>
        </a:p>
      </dgm:t>
    </dgm:pt>
    <dgm:pt modelId="{B4E61378-A1CE-4D13-BC14-D3EDDF5D8B17}" type="parTrans" cxnId="{8D3A150C-B5FB-43AE-B490-06746BC4920E}">
      <dgm:prSet/>
      <dgm:spPr/>
      <dgm:t>
        <a:bodyPr/>
        <a:lstStyle/>
        <a:p>
          <a:endParaRPr lang="ru-RU"/>
        </a:p>
      </dgm:t>
    </dgm:pt>
    <dgm:pt modelId="{3CB01D9A-2562-4925-B01C-633AA6B5F3DA}" type="sibTrans" cxnId="{8D3A150C-B5FB-43AE-B490-06746BC4920E}">
      <dgm:prSet/>
      <dgm:spPr/>
      <dgm:t>
        <a:bodyPr/>
        <a:lstStyle/>
        <a:p>
          <a:endParaRPr lang="ru-RU"/>
        </a:p>
      </dgm:t>
    </dgm:pt>
    <dgm:pt modelId="{896A9D32-ED90-435D-8127-6CE05C099B28}">
      <dgm:prSet phldrT="[Текст]" custT="1"/>
      <dgm:spPr/>
      <dgm:t>
        <a:bodyPr/>
        <a:lstStyle/>
        <a:p>
          <a:r>
            <a:rPr lang="ru-RU" sz="2100" b="1" dirty="0"/>
            <a:t>Социально-психологические </a:t>
          </a:r>
          <a:r>
            <a:rPr lang="ru-RU" sz="2100" dirty="0"/>
            <a:t>(необходимость усвоения ребенком младшего дошкольного возраста одновременно двух языков, излишняя стимуляция речевого развития ребенка, неадекватный тип воспитания, отсутствие должного внимания к развитию речи ребенка, дефекты речи окружающих) </a:t>
          </a:r>
        </a:p>
      </dgm:t>
    </dgm:pt>
    <dgm:pt modelId="{80849AE7-3B2F-4EB2-97D7-20CE783A3AC5}" type="parTrans" cxnId="{BF459A3A-4AE8-4E13-81DA-D39C7FC80FE9}">
      <dgm:prSet/>
      <dgm:spPr/>
      <dgm:t>
        <a:bodyPr/>
        <a:lstStyle/>
        <a:p>
          <a:endParaRPr lang="ru-RU"/>
        </a:p>
      </dgm:t>
    </dgm:pt>
    <dgm:pt modelId="{6F5BDCDC-6BE8-48B7-96D9-02DA3B3E8F8B}" type="sibTrans" cxnId="{BF459A3A-4AE8-4E13-81DA-D39C7FC80FE9}">
      <dgm:prSet/>
      <dgm:spPr/>
      <dgm:t>
        <a:bodyPr/>
        <a:lstStyle/>
        <a:p>
          <a:endParaRPr lang="ru-RU"/>
        </a:p>
      </dgm:t>
    </dgm:pt>
    <dgm:pt modelId="{44E0B6B4-8CD8-4C7D-91F3-D63DB9629C51}">
      <dgm:prSet phldrT="[Текст]" custT="1"/>
      <dgm:spPr/>
      <dgm:t>
        <a:bodyPr/>
        <a:lstStyle/>
        <a:p>
          <a:r>
            <a:rPr lang="ru-RU" sz="2400" b="1" dirty="0"/>
            <a:t>Биологические</a:t>
          </a:r>
          <a:r>
            <a:rPr lang="ru-RU" sz="2400" dirty="0"/>
            <a:t> (в период внутриутробного развития и родов (гипоксия плода, родовые травмы и т.п.), в первые месяцы жизни после рождения (мозговые инфекции, травмы и т.п.)  </a:t>
          </a:r>
        </a:p>
      </dgm:t>
    </dgm:pt>
    <dgm:pt modelId="{017F72A6-C8AE-4C92-ACC2-DC01D13C0E7D}" type="parTrans" cxnId="{A8431A78-3274-43EA-8245-BFD92CA001E0}">
      <dgm:prSet/>
      <dgm:spPr/>
      <dgm:t>
        <a:bodyPr/>
        <a:lstStyle/>
        <a:p>
          <a:endParaRPr lang="ru-RU"/>
        </a:p>
      </dgm:t>
    </dgm:pt>
    <dgm:pt modelId="{96A15C6F-2B2B-48E8-B26C-34F8A4605DF3}" type="sibTrans" cxnId="{A8431A78-3274-43EA-8245-BFD92CA001E0}">
      <dgm:prSet/>
      <dgm:spPr/>
      <dgm:t>
        <a:bodyPr/>
        <a:lstStyle/>
        <a:p>
          <a:endParaRPr lang="ru-RU"/>
        </a:p>
      </dgm:t>
    </dgm:pt>
    <dgm:pt modelId="{CCC7E88B-3D1B-4084-90EA-6B63F57F4E88}" type="pres">
      <dgm:prSet presAssocID="{65CF1E8F-D3A2-4F63-99A7-BD68E48714DB}" presName="Name0" presStyleCnt="0">
        <dgm:presLayoutVars>
          <dgm:dir/>
          <dgm:resizeHandles val="exact"/>
        </dgm:presLayoutVars>
      </dgm:prSet>
      <dgm:spPr/>
    </dgm:pt>
    <dgm:pt modelId="{DD95B847-216C-43B0-BC2C-E542398B5ACF}" type="pres">
      <dgm:prSet presAssocID="{5E7C0773-4A42-47DB-AA4D-A0D46ED47EA5}" presName="node" presStyleLbl="node1" presStyleIdx="0" presStyleCnt="3" custScaleX="115778" custScaleY="171999" custRadScaleRad="100354" custRadScaleInc="-8020">
        <dgm:presLayoutVars>
          <dgm:bulletEnabled val="1"/>
        </dgm:presLayoutVars>
      </dgm:prSet>
      <dgm:spPr/>
    </dgm:pt>
    <dgm:pt modelId="{0D861BFE-5C7E-40E3-9FFC-18322A959E9B}" type="pres">
      <dgm:prSet presAssocID="{3CB01D9A-2562-4925-B01C-633AA6B5F3DA}" presName="sibTrans" presStyleLbl="sibTrans2D1" presStyleIdx="0" presStyleCnt="3" custAng="20966003" custScaleX="237401" custScaleY="186386" custLinFactNeighborX="-8215" custLinFactNeighborY="0"/>
      <dgm:spPr/>
    </dgm:pt>
    <dgm:pt modelId="{3A4F269E-6384-478F-B897-2F14651F4C64}" type="pres">
      <dgm:prSet presAssocID="{3CB01D9A-2562-4925-B01C-633AA6B5F3DA}" presName="connectorText" presStyleLbl="sibTrans2D1" presStyleIdx="0" presStyleCnt="3"/>
      <dgm:spPr/>
    </dgm:pt>
    <dgm:pt modelId="{F95FEBD2-2E36-4851-A6C7-9212BC290E02}" type="pres">
      <dgm:prSet presAssocID="{896A9D32-ED90-435D-8127-6CE05C099B28}" presName="node" presStyleLbl="node1" presStyleIdx="1" presStyleCnt="3" custScaleX="210507" custScaleY="179891" custRadScaleRad="156791" custRadScaleInc="-18783">
        <dgm:presLayoutVars>
          <dgm:bulletEnabled val="1"/>
        </dgm:presLayoutVars>
      </dgm:prSet>
      <dgm:spPr/>
    </dgm:pt>
    <dgm:pt modelId="{17806675-BB14-4FA9-BB0B-8ED5BE45F540}" type="pres">
      <dgm:prSet presAssocID="{6F5BDCDC-6BE8-48B7-96D9-02DA3B3E8F8B}" presName="sibTrans" presStyleLbl="sibTrans2D1" presStyleIdx="1" presStyleCnt="3"/>
      <dgm:spPr/>
    </dgm:pt>
    <dgm:pt modelId="{C7C854B4-88BF-41BE-AD54-0E08291BA02A}" type="pres">
      <dgm:prSet presAssocID="{6F5BDCDC-6BE8-48B7-96D9-02DA3B3E8F8B}" presName="connectorText" presStyleLbl="sibTrans2D1" presStyleIdx="1" presStyleCnt="3"/>
      <dgm:spPr/>
    </dgm:pt>
    <dgm:pt modelId="{8F214529-8911-4512-8474-5CB6D6DC91A3}" type="pres">
      <dgm:prSet presAssocID="{44E0B6B4-8CD8-4C7D-91F3-D63DB9629C51}" presName="node" presStyleLbl="node1" presStyleIdx="2" presStyleCnt="3" custScaleX="200391" custScaleY="181432" custRadScaleRad="145624" custRadScaleInc="-1928">
        <dgm:presLayoutVars>
          <dgm:bulletEnabled val="1"/>
        </dgm:presLayoutVars>
      </dgm:prSet>
      <dgm:spPr/>
    </dgm:pt>
    <dgm:pt modelId="{09364A8A-3956-4C5E-BAA4-74B6DF28963D}" type="pres">
      <dgm:prSet presAssocID="{96A15C6F-2B2B-48E8-B26C-34F8A4605DF3}" presName="sibTrans" presStyleLbl="sibTrans2D1" presStyleIdx="2" presStyleCnt="3" custAng="743815" custScaleX="235942" custScaleY="199000" custLinFactNeighborX="10394"/>
      <dgm:spPr/>
    </dgm:pt>
    <dgm:pt modelId="{19464912-B0D5-46B6-8014-7B67F4B5C6BA}" type="pres">
      <dgm:prSet presAssocID="{96A15C6F-2B2B-48E8-B26C-34F8A4605DF3}" presName="connectorText" presStyleLbl="sibTrans2D1" presStyleIdx="2" presStyleCnt="3"/>
      <dgm:spPr/>
    </dgm:pt>
  </dgm:ptLst>
  <dgm:cxnLst>
    <dgm:cxn modelId="{A3875F07-555F-4399-A591-10AB60F162DB}" type="presOf" srcId="{44E0B6B4-8CD8-4C7D-91F3-D63DB9629C51}" destId="{8F214529-8911-4512-8474-5CB6D6DC91A3}" srcOrd="0" destOrd="0" presId="urn:microsoft.com/office/officeart/2005/8/layout/cycle7"/>
    <dgm:cxn modelId="{8D3A150C-B5FB-43AE-B490-06746BC4920E}" srcId="{65CF1E8F-D3A2-4F63-99A7-BD68E48714DB}" destId="{5E7C0773-4A42-47DB-AA4D-A0D46ED47EA5}" srcOrd="0" destOrd="0" parTransId="{B4E61378-A1CE-4D13-BC14-D3EDDF5D8B17}" sibTransId="{3CB01D9A-2562-4925-B01C-633AA6B5F3DA}"/>
    <dgm:cxn modelId="{B9C8CF34-88BF-4719-99C6-82EF04AF82AB}" type="presOf" srcId="{96A15C6F-2B2B-48E8-B26C-34F8A4605DF3}" destId="{09364A8A-3956-4C5E-BAA4-74B6DF28963D}" srcOrd="0" destOrd="0" presId="urn:microsoft.com/office/officeart/2005/8/layout/cycle7"/>
    <dgm:cxn modelId="{BF459A3A-4AE8-4E13-81DA-D39C7FC80FE9}" srcId="{65CF1E8F-D3A2-4F63-99A7-BD68E48714DB}" destId="{896A9D32-ED90-435D-8127-6CE05C099B28}" srcOrd="1" destOrd="0" parTransId="{80849AE7-3B2F-4EB2-97D7-20CE783A3AC5}" sibTransId="{6F5BDCDC-6BE8-48B7-96D9-02DA3B3E8F8B}"/>
    <dgm:cxn modelId="{A8431A78-3274-43EA-8245-BFD92CA001E0}" srcId="{65CF1E8F-D3A2-4F63-99A7-BD68E48714DB}" destId="{44E0B6B4-8CD8-4C7D-91F3-D63DB9629C51}" srcOrd="2" destOrd="0" parTransId="{017F72A6-C8AE-4C92-ACC2-DC01D13C0E7D}" sibTransId="{96A15C6F-2B2B-48E8-B26C-34F8A4605DF3}"/>
    <dgm:cxn modelId="{90029480-064A-455D-95B0-62D3685C01F3}" type="presOf" srcId="{6F5BDCDC-6BE8-48B7-96D9-02DA3B3E8F8B}" destId="{C7C854B4-88BF-41BE-AD54-0E08291BA02A}" srcOrd="1" destOrd="0" presId="urn:microsoft.com/office/officeart/2005/8/layout/cycle7"/>
    <dgm:cxn modelId="{F32E2294-0801-453C-8D6E-03C6D06FA72F}" type="presOf" srcId="{6F5BDCDC-6BE8-48B7-96D9-02DA3B3E8F8B}" destId="{17806675-BB14-4FA9-BB0B-8ED5BE45F540}" srcOrd="0" destOrd="0" presId="urn:microsoft.com/office/officeart/2005/8/layout/cycle7"/>
    <dgm:cxn modelId="{E979D09F-86A9-429D-B24D-A2A1495BB187}" type="presOf" srcId="{65CF1E8F-D3A2-4F63-99A7-BD68E48714DB}" destId="{CCC7E88B-3D1B-4084-90EA-6B63F57F4E88}" srcOrd="0" destOrd="0" presId="urn:microsoft.com/office/officeart/2005/8/layout/cycle7"/>
    <dgm:cxn modelId="{6E4E97A5-C2E5-4CC2-968F-6B4AC96B4859}" type="presOf" srcId="{3CB01D9A-2562-4925-B01C-633AA6B5F3DA}" destId="{0D861BFE-5C7E-40E3-9FFC-18322A959E9B}" srcOrd="0" destOrd="0" presId="urn:microsoft.com/office/officeart/2005/8/layout/cycle7"/>
    <dgm:cxn modelId="{A26002C9-A3FE-466D-9729-F168D0C6FC19}" type="presOf" srcId="{96A15C6F-2B2B-48E8-B26C-34F8A4605DF3}" destId="{19464912-B0D5-46B6-8014-7B67F4B5C6BA}" srcOrd="1" destOrd="0" presId="urn:microsoft.com/office/officeart/2005/8/layout/cycle7"/>
    <dgm:cxn modelId="{D57CC1C9-ABB3-4C5B-8AA4-4D321AC018ED}" type="presOf" srcId="{5E7C0773-4A42-47DB-AA4D-A0D46ED47EA5}" destId="{DD95B847-216C-43B0-BC2C-E542398B5ACF}" srcOrd="0" destOrd="0" presId="urn:microsoft.com/office/officeart/2005/8/layout/cycle7"/>
    <dgm:cxn modelId="{AB43D2E0-42FF-4E1F-B231-0D95C4AA9863}" type="presOf" srcId="{3CB01D9A-2562-4925-B01C-633AA6B5F3DA}" destId="{3A4F269E-6384-478F-B897-2F14651F4C64}" srcOrd="1" destOrd="0" presId="urn:microsoft.com/office/officeart/2005/8/layout/cycle7"/>
    <dgm:cxn modelId="{747C0FEE-4F27-4EF5-9A22-7D63ED29CE1E}" type="presOf" srcId="{896A9D32-ED90-435D-8127-6CE05C099B28}" destId="{F95FEBD2-2E36-4851-A6C7-9212BC290E02}" srcOrd="0" destOrd="0" presId="urn:microsoft.com/office/officeart/2005/8/layout/cycle7"/>
    <dgm:cxn modelId="{4F4D0E8B-8FEF-45AC-B907-D01289059511}" type="presParOf" srcId="{CCC7E88B-3D1B-4084-90EA-6B63F57F4E88}" destId="{DD95B847-216C-43B0-BC2C-E542398B5ACF}" srcOrd="0" destOrd="0" presId="urn:microsoft.com/office/officeart/2005/8/layout/cycle7"/>
    <dgm:cxn modelId="{4D1CF1E9-1475-4DA0-8CDA-D0B1C0DD5135}" type="presParOf" srcId="{CCC7E88B-3D1B-4084-90EA-6B63F57F4E88}" destId="{0D861BFE-5C7E-40E3-9FFC-18322A959E9B}" srcOrd="1" destOrd="0" presId="urn:microsoft.com/office/officeart/2005/8/layout/cycle7"/>
    <dgm:cxn modelId="{7E138A87-0285-4CBD-AE85-D61176E4FA40}" type="presParOf" srcId="{0D861BFE-5C7E-40E3-9FFC-18322A959E9B}" destId="{3A4F269E-6384-478F-B897-2F14651F4C64}" srcOrd="0" destOrd="0" presId="urn:microsoft.com/office/officeart/2005/8/layout/cycle7"/>
    <dgm:cxn modelId="{7228C552-56B9-4AB8-B5C0-F15A0102A454}" type="presParOf" srcId="{CCC7E88B-3D1B-4084-90EA-6B63F57F4E88}" destId="{F95FEBD2-2E36-4851-A6C7-9212BC290E02}" srcOrd="2" destOrd="0" presId="urn:microsoft.com/office/officeart/2005/8/layout/cycle7"/>
    <dgm:cxn modelId="{E2A4944D-482D-46F1-B386-C83C91509ABF}" type="presParOf" srcId="{CCC7E88B-3D1B-4084-90EA-6B63F57F4E88}" destId="{17806675-BB14-4FA9-BB0B-8ED5BE45F540}" srcOrd="3" destOrd="0" presId="urn:microsoft.com/office/officeart/2005/8/layout/cycle7"/>
    <dgm:cxn modelId="{81961DFD-190A-4BFE-A00F-AD02FA5DFD95}" type="presParOf" srcId="{17806675-BB14-4FA9-BB0B-8ED5BE45F540}" destId="{C7C854B4-88BF-41BE-AD54-0E08291BA02A}" srcOrd="0" destOrd="0" presId="urn:microsoft.com/office/officeart/2005/8/layout/cycle7"/>
    <dgm:cxn modelId="{B67D8F43-A3BE-4570-B45A-B187AE75C581}" type="presParOf" srcId="{CCC7E88B-3D1B-4084-90EA-6B63F57F4E88}" destId="{8F214529-8911-4512-8474-5CB6D6DC91A3}" srcOrd="4" destOrd="0" presId="urn:microsoft.com/office/officeart/2005/8/layout/cycle7"/>
    <dgm:cxn modelId="{645C1FEF-CF03-4F71-92A2-AD10002563AF}" type="presParOf" srcId="{CCC7E88B-3D1B-4084-90EA-6B63F57F4E88}" destId="{09364A8A-3956-4C5E-BAA4-74B6DF28963D}" srcOrd="5" destOrd="0" presId="urn:microsoft.com/office/officeart/2005/8/layout/cycle7"/>
    <dgm:cxn modelId="{074699FF-CCD5-438A-9C2A-F631DC62592E}" type="presParOf" srcId="{09364A8A-3956-4C5E-BAA4-74B6DF28963D}" destId="{19464912-B0D5-46B6-8014-7B67F4B5C6B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0CDBB-C02B-4C78-B24B-9F5FC720F129}">
      <dsp:nvSpPr>
        <dsp:cNvPr id="0" name=""/>
        <dsp:cNvSpPr/>
      </dsp:nvSpPr>
      <dsp:spPr>
        <a:xfrm>
          <a:off x="4028399" y="0"/>
          <a:ext cx="2726569" cy="27265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Речь</a:t>
          </a:r>
        </a:p>
      </dsp:txBody>
      <dsp:txXfrm>
        <a:off x="4427696" y="399297"/>
        <a:ext cx="1927975" cy="1927975"/>
      </dsp:txXfrm>
    </dsp:sp>
    <dsp:sp modelId="{314C0221-FF2B-4895-B07F-8825199F6CC8}">
      <dsp:nvSpPr>
        <dsp:cNvPr id="0" name=""/>
        <dsp:cNvSpPr/>
      </dsp:nvSpPr>
      <dsp:spPr>
        <a:xfrm rot="20200870">
          <a:off x="2567311" y="1837980"/>
          <a:ext cx="1543602" cy="77707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AA5D21-662A-4026-8E72-F4D1C25C4DC0}">
      <dsp:nvSpPr>
        <dsp:cNvPr id="0" name=""/>
        <dsp:cNvSpPr/>
      </dsp:nvSpPr>
      <dsp:spPr>
        <a:xfrm>
          <a:off x="0" y="2289499"/>
          <a:ext cx="2590240" cy="20721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Общение и познание</a:t>
          </a:r>
        </a:p>
      </dsp:txBody>
      <dsp:txXfrm>
        <a:off x="60692" y="2350191"/>
        <a:ext cx="2468856" cy="1950808"/>
      </dsp:txXfrm>
    </dsp:sp>
    <dsp:sp modelId="{90DD7A08-C4B2-4C38-8F2C-618AE8BEF1CA}">
      <dsp:nvSpPr>
        <dsp:cNvPr id="0" name=""/>
        <dsp:cNvSpPr/>
      </dsp:nvSpPr>
      <dsp:spPr>
        <a:xfrm rot="5292184" flipH="1">
          <a:off x="4825170" y="2928970"/>
          <a:ext cx="1104652" cy="77707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A9814-8CB4-4F12-990D-D191D9C53E0D}">
      <dsp:nvSpPr>
        <dsp:cNvPr id="0" name=""/>
        <dsp:cNvSpPr/>
      </dsp:nvSpPr>
      <dsp:spPr>
        <a:xfrm>
          <a:off x="4215363" y="3906569"/>
          <a:ext cx="2590240" cy="20721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Формирование и развитие познавательных процессов</a:t>
          </a:r>
        </a:p>
      </dsp:txBody>
      <dsp:txXfrm>
        <a:off x="4276055" y="3967261"/>
        <a:ext cx="2468856" cy="1950808"/>
      </dsp:txXfrm>
    </dsp:sp>
    <dsp:sp modelId="{D69EE64F-BFD2-4A39-B53E-E7350A0FDBEB}">
      <dsp:nvSpPr>
        <dsp:cNvPr id="0" name=""/>
        <dsp:cNvSpPr/>
      </dsp:nvSpPr>
      <dsp:spPr>
        <a:xfrm rot="11677278">
          <a:off x="6694727" y="1793349"/>
          <a:ext cx="2033822" cy="77707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7BBAA-01E4-4EB4-BC26-F225805DE53B}">
      <dsp:nvSpPr>
        <dsp:cNvPr id="0" name=""/>
        <dsp:cNvSpPr/>
      </dsp:nvSpPr>
      <dsp:spPr>
        <a:xfrm>
          <a:off x="8748318" y="2196996"/>
          <a:ext cx="2590240" cy="20721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Формирование личности</a:t>
          </a:r>
        </a:p>
      </dsp:txBody>
      <dsp:txXfrm>
        <a:off x="8809010" y="2257688"/>
        <a:ext cx="2468856" cy="1950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5B847-216C-43B0-BC2C-E542398B5ACF}">
      <dsp:nvSpPr>
        <dsp:cNvPr id="0" name=""/>
        <dsp:cNvSpPr/>
      </dsp:nvSpPr>
      <dsp:spPr>
        <a:xfrm>
          <a:off x="4176834" y="-536080"/>
          <a:ext cx="3246324" cy="2411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/>
            <a:t>Причины нарушений речи</a:t>
          </a:r>
        </a:p>
      </dsp:txBody>
      <dsp:txXfrm>
        <a:off x="4247460" y="-465454"/>
        <a:ext cx="3105072" cy="2270106"/>
      </dsp:txXfrm>
    </dsp:sp>
    <dsp:sp modelId="{0D861BFE-5C7E-40E3-9FFC-18322A959E9B}">
      <dsp:nvSpPr>
        <dsp:cNvPr id="0" name=""/>
        <dsp:cNvSpPr/>
      </dsp:nvSpPr>
      <dsp:spPr>
        <a:xfrm rot="2328443">
          <a:off x="6815636" y="2190022"/>
          <a:ext cx="1273876" cy="91457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000" kern="1200"/>
        </a:p>
      </dsp:txBody>
      <dsp:txXfrm>
        <a:off x="7090007" y="2372936"/>
        <a:ext cx="725134" cy="548742"/>
      </dsp:txXfrm>
    </dsp:sp>
    <dsp:sp modelId="{F95FEBD2-2E36-4851-A6C7-9212BC290E02}">
      <dsp:nvSpPr>
        <dsp:cNvPr id="0" name=""/>
        <dsp:cNvSpPr/>
      </dsp:nvSpPr>
      <dsp:spPr>
        <a:xfrm>
          <a:off x="6289548" y="3419337"/>
          <a:ext cx="5902451" cy="2522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/>
            <a:t>Социально-психологические </a:t>
          </a:r>
          <a:r>
            <a:rPr lang="ru-RU" sz="2100" kern="1200" dirty="0"/>
            <a:t>(необходимость усвоения ребенком младшего дошкольного возраста одновременно двух языков, излишняя стимуляция речевого развития ребенка, неадекватный тип воспитания, отсутствие должного внимания к развитию речи ребенка, дефекты речи окружающих) </a:t>
          </a:r>
        </a:p>
      </dsp:txBody>
      <dsp:txXfrm>
        <a:off x="6363415" y="3493204"/>
        <a:ext cx="5754717" cy="2374267"/>
      </dsp:txXfrm>
    </dsp:sp>
    <dsp:sp modelId="{17806675-BB14-4FA9-BB0B-8ED5BE45F540}">
      <dsp:nvSpPr>
        <dsp:cNvPr id="0" name=""/>
        <dsp:cNvSpPr/>
      </dsp:nvSpPr>
      <dsp:spPr>
        <a:xfrm rot="10800000">
          <a:off x="5685881" y="4434995"/>
          <a:ext cx="536592" cy="49068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100" kern="1200"/>
        </a:p>
      </dsp:txBody>
      <dsp:txXfrm rot="10800000">
        <a:off x="5833087" y="4533132"/>
        <a:ext cx="242180" cy="294412"/>
      </dsp:txXfrm>
    </dsp:sp>
    <dsp:sp modelId="{8F214529-8911-4512-8474-5CB6D6DC91A3}">
      <dsp:nvSpPr>
        <dsp:cNvPr id="0" name=""/>
        <dsp:cNvSpPr/>
      </dsp:nvSpPr>
      <dsp:spPr>
        <a:xfrm>
          <a:off x="0" y="3408535"/>
          <a:ext cx="5618807" cy="2543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Биологические</a:t>
          </a:r>
          <a:r>
            <a:rPr lang="ru-RU" sz="2400" kern="1200" dirty="0"/>
            <a:t> (в период внутриутробного развития и родов (гипоксия плода, родовые травмы и т.п.), в первые месяцы жизни после рождения (мозговые инфекции, травмы и т.п.)  </a:t>
          </a:r>
        </a:p>
      </dsp:txBody>
      <dsp:txXfrm>
        <a:off x="74500" y="3483035"/>
        <a:ext cx="5469807" cy="2394605"/>
      </dsp:txXfrm>
    </dsp:sp>
    <dsp:sp modelId="{09364A8A-3956-4C5E-BAA4-74B6DF28963D}">
      <dsp:nvSpPr>
        <dsp:cNvPr id="0" name=""/>
        <dsp:cNvSpPr/>
      </dsp:nvSpPr>
      <dsp:spPr>
        <a:xfrm rot="19146410">
          <a:off x="3752101" y="2153674"/>
          <a:ext cx="1266047" cy="97646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300" kern="1200"/>
        </a:p>
      </dsp:txBody>
      <dsp:txXfrm>
        <a:off x="4045041" y="2348967"/>
        <a:ext cx="680168" cy="585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2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1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093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828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7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9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14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8793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0359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29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03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5097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06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7F16DA8-F4FE-4110-B65F-BA495DAC19BE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76C8B61-A4BC-46A8-AD96-2C2F9E50A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280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67FA1-9444-449E-B925-3F30BFC85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563" y="1237957"/>
            <a:ext cx="10156874" cy="2739683"/>
          </a:xfrm>
        </p:spPr>
        <p:txBody>
          <a:bodyPr>
            <a:noAutofit/>
          </a:bodyPr>
          <a:lstStyle/>
          <a:p>
            <a:r>
              <a:rPr lang="ru-RU" sz="6000" dirty="0"/>
              <a:t>Психологические особенности детей с речевыми нарушениями</a:t>
            </a:r>
          </a:p>
        </p:txBody>
      </p:sp>
    </p:spTree>
    <p:extLst>
      <p:ext uri="{BB962C8B-B14F-4D97-AF65-F5344CB8AC3E}">
        <p14:creationId xmlns:p14="http://schemas.microsoft.com/office/powerpoint/2010/main" val="1329984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E9BED2-8451-4FB1-A78D-D99881A37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2236764"/>
            <a:ext cx="11957539" cy="4621236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/>
              <a:t>Речевые нарушения, возникнув под влиянием какого-либо патогенного фактора, не исчезают сами по себе и, без специально организованной логопедической работы, могут отрицательно сказаться на всем процессе психического развития ребенка.</a:t>
            </a:r>
          </a:p>
          <a:p>
            <a:r>
              <a:rPr lang="ru-RU" sz="3200" dirty="0"/>
              <a:t>Указанные особенности в развитии детей требуют специальной работы по их коррекции, учитывающей сильные и слабые стороны развития психики. Особое внимание при обучении уделяется развитию произвольной, осознанной деятельности, умению контролировать свои действия и достигать требуемого результата.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855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D7E5D29-9E36-4C01-85FC-805082982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51396"/>
            <a:ext cx="12192000" cy="1468800"/>
          </a:xfrm>
        </p:spPr>
        <p:txBody>
          <a:bodyPr/>
          <a:lstStyle/>
          <a:p>
            <a:pPr algn="ctr"/>
            <a:r>
              <a:rPr lang="ru-RU" sz="72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08068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D52C965-8A10-4323-A22E-EC77C3242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357952"/>
              </p:ext>
            </p:extLst>
          </p:nvPr>
        </p:nvGraphicFramePr>
        <p:xfrm>
          <a:off x="422031" y="478301"/>
          <a:ext cx="11338559" cy="5978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71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EDCA42-9D3C-4326-B484-A0B161411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6935"/>
            <a:ext cx="12192000" cy="5001065"/>
          </a:xfrm>
        </p:spPr>
        <p:txBody>
          <a:bodyPr>
            <a:normAutofit/>
          </a:bodyPr>
          <a:lstStyle/>
          <a:p>
            <a:r>
              <a:rPr lang="ru-RU" sz="3600" dirty="0"/>
              <a:t>В тех случаях, когда у ребенка сохранен слух, не нарушен интеллект, но имеются значительные речевые нарушения, которые не могут не сказаться на формировании всей его психики, говорят об особой категории детей - детях с речевыми нарушениями.</a:t>
            </a:r>
          </a:p>
        </p:txBody>
      </p:sp>
    </p:spTree>
    <p:extLst>
      <p:ext uri="{BB962C8B-B14F-4D97-AF65-F5344CB8AC3E}">
        <p14:creationId xmlns:p14="http://schemas.microsoft.com/office/powerpoint/2010/main" val="194100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260549A-F248-4A16-B815-5422CBD8B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02190"/>
            <a:ext cx="12192000" cy="5036235"/>
          </a:xfrm>
        </p:spPr>
        <p:txBody>
          <a:bodyPr>
            <a:normAutofit/>
          </a:bodyPr>
          <a:lstStyle/>
          <a:p>
            <a:r>
              <a:rPr lang="ru-RU" sz="3000" b="1" dirty="0"/>
              <a:t>Нарушения речи </a:t>
            </a:r>
            <a:r>
              <a:rPr lang="ru-RU" sz="3000" dirty="0"/>
              <a:t>- собирательный термин для обозначения отклонений от речевой нормы, принятой в данной языковой среде, полностью или частично препятствующих речевому общению и ограничивающих возможности социальной адаптации человека. Для их обозначения специалистами используются различные, не всегда взаимозаменяемые термины -- </a:t>
            </a:r>
            <a:r>
              <a:rPr lang="ru-RU" sz="3000" i="1" dirty="0"/>
              <a:t>расстройства речи, дефекты речи, недостатки речи, недоразвитие речи, речевая патология, речевые отклонения.</a:t>
            </a:r>
            <a:r>
              <a:rPr lang="ru-RU" sz="3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3840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406211E-7539-47B2-B860-86DF3841DD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058911"/>
              </p:ext>
            </p:extLst>
          </p:nvPr>
        </p:nvGraphicFramePr>
        <p:xfrm>
          <a:off x="0" y="720969"/>
          <a:ext cx="12192000" cy="5416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30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512AB23-AF95-49D5-9BB1-9356588B3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2032"/>
            <a:ext cx="12192000" cy="1829044"/>
          </a:xfrm>
        </p:spPr>
        <p:txBody>
          <a:bodyPr/>
          <a:lstStyle/>
          <a:p>
            <a:pPr algn="ctr"/>
            <a:r>
              <a:rPr lang="ru-RU" dirty="0"/>
              <a:t>Основные особенности познавательной сферы детей с речевыми нарушениями: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D138B8-FF4D-4331-B60A-0728DB3CD6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152357"/>
            <a:ext cx="12192000" cy="47056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недостаточная сформированность и дифференцированность мотивационной сферы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недостаточная концентрация и устойчивость внимания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слабость в развитии моторики, пространственные трудности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Внимание: неустойчивое, низкий уровень показателей произвольного внимания, трудности в планировании своих действий, с трудом сосредотачивают внимание на анализе условий, поиске различных способов и средств в решении задач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Память: объем зрительной памяти практически не отличается от нормы, но присутствуют выраженные нарушения восприятия формы, слабость пространственных представлений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/>
              <a:t>Мышление и воображение: отмечаются нарушения самоорганизации, обнаруживается недостаточный объем сведений об окружающем, очень быстро приступают к выполнению задания или, наоборот, с трудом овладевают синтезом, анализом, сравнением; более низкий уровень пространственного оперирования образами.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55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82BE3-B1B1-444A-8877-E91D7D64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/>
              <a:t>Речь и общение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86C9B1-2CFE-4B7A-A1CA-AB877E6A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78965"/>
            <a:ext cx="12192000" cy="447352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бедность и </a:t>
            </a:r>
            <a:r>
              <a:rPr lang="ru-RU" sz="2400" dirty="0" err="1"/>
              <a:t>недифференцированность</a:t>
            </a:r>
            <a:r>
              <a:rPr lang="ru-RU" sz="2400" dirty="0"/>
              <a:t> словарного запаса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своеобразие связанного высказывания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снижение потребности в общении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несформированность форм коммуникации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незаинтересованность в контакте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неумение ориентироваться в ситуации общения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негативизм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коммуникативные возможности отличаются заметной ограниченностью и ниже нормы.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706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C9253-3661-4C7A-A958-1F709E03B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"/>
            <a:ext cx="10571998" cy="1969476"/>
          </a:xfrm>
        </p:spPr>
        <p:txBody>
          <a:bodyPr/>
          <a:lstStyle/>
          <a:p>
            <a:pPr algn="ctr"/>
            <a:r>
              <a:rPr lang="ru-RU" sz="3200" dirty="0"/>
              <a:t>Эмоционально-волевая сфера. </a:t>
            </a:r>
            <a:br>
              <a:rPr lang="ru-RU" sz="3200" dirty="0"/>
            </a:br>
            <a:r>
              <a:rPr lang="ru-RU" sz="3200" dirty="0"/>
              <a:t>Нарушения эмоционально-волевой сферы могут стать причиной возникновения патологических форм поведения.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E3794-B20D-47D8-BCCD-CAD60CD51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94560"/>
            <a:ext cx="12192000" cy="46634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нестойкость интересов, пониженная наблюдательность, сниженная мотивация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негативизм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неуверенность в себе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повышенная раздражительность, агрессивность, обидчивость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частая смена настроений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трудности в общении с окружающими, в налаживании контактов со своими сверстниками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трудности формирования саморегуляции и самоконтроля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9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59D2D6-9E8C-4A36-9E0A-641571DFE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2363372"/>
            <a:ext cx="12192000" cy="44946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переоценка собственных сил и возможностей и своего положения в группе, то есть неадекватно завышенный уровень притязаний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такие дети некритично стремятся к лидерству, реагируют негативизмом и агрессией на любые затруднения, сопротивляются требованиям взрослых либо отказываются от выполнения деятельности, в которой могут обнаружить свою несостоятельность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в основе возникающих у них резко отрицательных эмоций лежит внутренний конфликт между притязаниями и неуверенностью в себе. Однако часто можно наблюдать и прямо противоположное явление – недооценку своих возможностей.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131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0</TotalTime>
  <Words>558</Words>
  <Application>Microsoft Office PowerPoint</Application>
  <PresentationFormat>Широкоэкранный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Wingdings</vt:lpstr>
      <vt:lpstr>Wingdings 2</vt:lpstr>
      <vt:lpstr>Цитаты</vt:lpstr>
      <vt:lpstr>Психологические особенности детей с речевыми нарушениями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особенности познавательной сферы детей с речевыми нарушениями:  </vt:lpstr>
      <vt:lpstr>Речь и общение</vt:lpstr>
      <vt:lpstr>Эмоционально-волевая сфера.  Нарушения эмоционально-волевой сферы могут стать причиной возникновения патологических форм поведения. 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особенности детей с речевыми нарушениями</dc:title>
  <dc:creator>Acer</dc:creator>
  <cp:lastModifiedBy>Acer</cp:lastModifiedBy>
  <cp:revision>11</cp:revision>
  <dcterms:created xsi:type="dcterms:W3CDTF">2020-02-04T05:38:15Z</dcterms:created>
  <dcterms:modified xsi:type="dcterms:W3CDTF">2020-02-04T07:28:40Z</dcterms:modified>
</cp:coreProperties>
</file>