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3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3" r:id="rId12"/>
    <p:sldId id="267" r:id="rId13"/>
    <p:sldId id="268" r:id="rId14"/>
    <p:sldId id="269" r:id="rId15"/>
    <p:sldId id="271" r:id="rId16"/>
    <p:sldId id="274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989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241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1652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719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3003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914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956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040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185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942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814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665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548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718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099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402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472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FF63E7A-A40F-403B-9C1C-A70F3A0A5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96" y="-24671"/>
            <a:ext cx="7132938" cy="566367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B07419-10DE-47A1-A86F-166AAA6206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Битва под Москвой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AECCBEF-7901-4C04-9113-6E78F9DD12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2615010"/>
          </a:xfrm>
        </p:spPr>
        <p:txBody>
          <a:bodyPr/>
          <a:lstStyle/>
          <a:p>
            <a:r>
              <a:rPr lang="ru-RU" dirty="0"/>
              <a:t>5 декабря 1941 года</a:t>
            </a:r>
          </a:p>
          <a:p>
            <a:endParaRPr lang="ru-RU" dirty="0"/>
          </a:p>
          <a:p>
            <a:endParaRPr lang="ru-RU" dirty="0"/>
          </a:p>
          <a:p>
            <a:pPr algn="ctr"/>
            <a:r>
              <a:rPr lang="ru-RU" dirty="0"/>
              <a:t>                                                                       Выполнила  </a:t>
            </a:r>
          </a:p>
          <a:p>
            <a:pPr algn="ctr"/>
            <a:r>
              <a:rPr lang="ru-RU"/>
              <a:t>                         							    Курочкина О.Г</a:t>
            </a:r>
            <a:endParaRPr lang="ru-RU" dirty="0"/>
          </a:p>
          <a:p>
            <a:pPr algn="ctr"/>
            <a:r>
              <a:rPr lang="ru-RU" dirty="0"/>
              <a:t>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861073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4E911B7-6058-4BEB-8E99-97517EE88DA7}"/>
              </a:ext>
            </a:extLst>
          </p:cNvPr>
          <p:cNvSpPr/>
          <p:nvPr/>
        </p:nvSpPr>
        <p:spPr>
          <a:xfrm>
            <a:off x="1007165" y="225287"/>
            <a:ext cx="813683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К самым памятным событиям Московской битвы надо отнести парад войск на Красной площади, проведенный в ознаменование 24-й годовщины Великого Октября. По силе воздействия на ход событий его можно сравнить с успешной военной операцией.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4AB13C2-AD09-462A-8220-FA02B8135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449" y="2902943"/>
            <a:ext cx="6937849" cy="382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09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1DE71C9-B01C-42E4-9203-C16B4B8F1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78"/>
            <a:ext cx="12192000" cy="683812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D945E18-136D-4FE4-9273-93FEA0F0C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28 панфиловцев</a:t>
            </a:r>
          </a:p>
        </p:txBody>
      </p:sp>
    </p:spTree>
    <p:extLst>
      <p:ext uri="{BB962C8B-B14F-4D97-AF65-F5344CB8AC3E}">
        <p14:creationId xmlns:p14="http://schemas.microsoft.com/office/powerpoint/2010/main" val="4285967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DAD4010-EE68-4A17-8127-B337F83F5A61}"/>
              </a:ext>
            </a:extLst>
          </p:cNvPr>
          <p:cNvSpPr/>
          <p:nvPr/>
        </p:nvSpPr>
        <p:spPr>
          <a:xfrm>
            <a:off x="4015408" y="238539"/>
            <a:ext cx="51285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Именно тогда на всю страну стали известны слова воина-панфиловца Василия Георгиевича Клочкова: «Великая Россия, а отступать некуда: позади Москва!»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E428999-61DA-4328-B570-84EC104B3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196" y="17434"/>
            <a:ext cx="3887066" cy="546896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54656FC1-350E-409F-874E-63226D1070C0}"/>
              </a:ext>
            </a:extLst>
          </p:cNvPr>
          <p:cNvSpPr/>
          <p:nvPr/>
        </p:nvSpPr>
        <p:spPr>
          <a:xfrm>
            <a:off x="212035" y="5738191"/>
            <a:ext cx="10363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Герои-панфиловцы в четырехчасовом бою подбили 18 вражеских танков, но почти все погибли, в том числе политрук Василий Клочков.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D969324-4F46-437A-8A74-A7F75E26F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374" y="2425148"/>
            <a:ext cx="5247861" cy="326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87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B5CBACA-23F4-46BF-AEA6-E1F89D14EDF0}"/>
              </a:ext>
            </a:extLst>
          </p:cNvPr>
          <p:cNvSpPr/>
          <p:nvPr/>
        </p:nvSpPr>
        <p:spPr>
          <a:xfrm>
            <a:off x="463827" y="437322"/>
            <a:ext cx="94885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В конце ноября - начале декабря последние попытки врага прорваться к Москве были сорваны и созданы условия для перехода советских войск в контрнаступление.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236FF2F-DA59-4B0C-9E0D-347F3714A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61" y="2850421"/>
            <a:ext cx="3831715" cy="350875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6D69DA-F762-41FA-95CA-27194E6CD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217" y="2526410"/>
            <a:ext cx="4068417" cy="389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11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ED1C4DF-ECEE-4E99-AD0E-4A7942376B40}"/>
              </a:ext>
            </a:extLst>
          </p:cNvPr>
          <p:cNvSpPr/>
          <p:nvPr/>
        </p:nvSpPr>
        <p:spPr>
          <a:xfrm>
            <a:off x="291548" y="185530"/>
            <a:ext cx="9144000" cy="1855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5 декабря 1941 года, началась наступательная операция советских войск под Москвой. Она отбросила фашистов от стен столицы на 100-350 километров.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FD96E50-5AA1-48A1-B09C-10A419CB1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3" y="2192696"/>
            <a:ext cx="4664765" cy="44797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6B0952A-A488-421B-8240-E0822EFC5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113" y="2192696"/>
            <a:ext cx="6560785" cy="451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55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D060966-E0A4-4A21-B6A2-2175B4B2A183}"/>
              </a:ext>
            </a:extLst>
          </p:cNvPr>
          <p:cNvSpPr/>
          <p:nvPr/>
        </p:nvSpPr>
        <p:spPr>
          <a:xfrm>
            <a:off x="318052" y="251792"/>
            <a:ext cx="922351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В ходе Московской  битвы Германия потерпела первое серьезное поражение во Второй Мировой войне. Здесь было разгромлено </a:t>
            </a:r>
            <a:r>
              <a:rPr lang="ru-RU" sz="2800" dirty="0">
                <a:solidFill>
                  <a:srgbClr val="FF0000"/>
                </a:solidFill>
              </a:rPr>
              <a:t>38</a:t>
            </a:r>
            <a:r>
              <a:rPr lang="ru-RU" sz="2800" dirty="0"/>
              <a:t> вражеских дивизий. Противник потерял более </a:t>
            </a:r>
            <a:r>
              <a:rPr lang="ru-RU" sz="2800" dirty="0">
                <a:solidFill>
                  <a:srgbClr val="FF0000"/>
                </a:solidFill>
              </a:rPr>
              <a:t>500</a:t>
            </a:r>
            <a:r>
              <a:rPr lang="ru-RU" sz="2800" dirty="0"/>
              <a:t> тысяч человек, </a:t>
            </a:r>
            <a:r>
              <a:rPr lang="ru-RU" sz="2800" dirty="0">
                <a:solidFill>
                  <a:srgbClr val="FF0000"/>
                </a:solidFill>
              </a:rPr>
              <a:t>1300</a:t>
            </a:r>
            <a:r>
              <a:rPr lang="ru-RU" sz="2800" dirty="0"/>
              <a:t> танков,</a:t>
            </a:r>
            <a:r>
              <a:rPr lang="ru-RU" sz="2800" dirty="0">
                <a:solidFill>
                  <a:srgbClr val="FF0000"/>
                </a:solidFill>
              </a:rPr>
              <a:t> 2500 </a:t>
            </a:r>
            <a:r>
              <a:rPr lang="ru-RU" sz="2800" dirty="0"/>
              <a:t>орудий, более </a:t>
            </a:r>
            <a:r>
              <a:rPr lang="ru-RU" sz="2800" dirty="0">
                <a:solidFill>
                  <a:srgbClr val="FF0000"/>
                </a:solidFill>
              </a:rPr>
              <a:t>15</a:t>
            </a:r>
            <a:r>
              <a:rPr lang="ru-RU" sz="2800" dirty="0"/>
              <a:t> тысяч автомобилей и много другой техники. Гитлер отправил в отставку </a:t>
            </a:r>
            <a:r>
              <a:rPr lang="ru-RU" sz="2800" dirty="0">
                <a:solidFill>
                  <a:srgbClr val="FF0000"/>
                </a:solidFill>
              </a:rPr>
              <a:t>35</a:t>
            </a:r>
            <a:r>
              <a:rPr lang="ru-RU" sz="2800" dirty="0"/>
              <a:t> высших чинов Вермахта.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34CCE39-2858-48A5-B538-DC3815FF2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75" y="3929268"/>
            <a:ext cx="2749918" cy="26769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5909A9B-D411-4D89-9DE4-19F2E90A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453" y="3929269"/>
            <a:ext cx="3054361" cy="26769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97AF77E-4BAB-4CCB-95CF-C22ECA4D9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6774" y="4234497"/>
            <a:ext cx="2503165" cy="206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82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107812D0-8E9E-499E-BF6A-48D545446AA4}"/>
              </a:ext>
            </a:extLst>
          </p:cNvPr>
          <p:cNvSpPr/>
          <p:nvPr/>
        </p:nvSpPr>
        <p:spPr>
          <a:xfrm>
            <a:off x="887896" y="278296"/>
            <a:ext cx="82561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Под Москвой был не только прегражден путь агрессору к столице. Под Москвой загоралась заря победы над фашизмом, победы, путь к которой лежал через Сталинград и Курск, Кавказ и Карпаты, через Белоруссию и Польшу и закончился в Берлине.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5D16AB4-F167-4A21-9838-5CA70D4EA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91" y="3429000"/>
            <a:ext cx="4200939" cy="29687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BA496F2-7DC5-458D-A751-7081DB538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3001" y="3429000"/>
            <a:ext cx="3731075" cy="296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58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3B9B9C7-A5FC-47A4-BF99-BB2A5CDF6819}"/>
              </a:ext>
            </a:extLst>
          </p:cNvPr>
          <p:cNvSpPr/>
          <p:nvPr/>
        </p:nvSpPr>
        <p:spPr>
          <a:xfrm>
            <a:off x="993913" y="583096"/>
            <a:ext cx="815008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С момента вторжения в пределы нашей Родины германское командование основные усилия вермахта нацеливало на Москву, рассчитывая, что после захвата вражеской столицы сразу же наступит победа.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C815072-1A64-469B-A5FE-71C787307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13" y="4028136"/>
            <a:ext cx="3260035" cy="237816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DFAD531-EA07-4F5C-8AB9-68D57850D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3528" y="3207027"/>
            <a:ext cx="3470471" cy="306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55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61039C7-420C-46A7-8457-1F455098D490}"/>
              </a:ext>
            </a:extLst>
          </p:cNvPr>
          <p:cNvSpPr/>
          <p:nvPr/>
        </p:nvSpPr>
        <p:spPr>
          <a:xfrm>
            <a:off x="1431235" y="490330"/>
            <a:ext cx="78187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 В соответствии с директивой Гитлера от 6 сентября 1941 года германское командование приступило к подготовке операции по захвату советской столицы - операции "Тайфун".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B8E5DE-8E4E-4585-9BBC-B9577B02F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61" y="3829878"/>
            <a:ext cx="2935475" cy="28068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0739FE9-32C2-43A3-8882-92160913C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888" y="2888973"/>
            <a:ext cx="2935475" cy="37478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B537BB9-BA0A-46E0-A8C6-C641F3B4E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8713" y="2888973"/>
            <a:ext cx="2208957" cy="281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47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B2241C7-3584-4328-B31D-13F1EC6CF5EA}"/>
              </a:ext>
            </a:extLst>
          </p:cNvPr>
          <p:cNvSpPr/>
          <p:nvPr/>
        </p:nvSpPr>
        <p:spPr>
          <a:xfrm>
            <a:off x="1391478" y="675861"/>
            <a:ext cx="77525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Битва под Москвой стала главным военным событием первого года Великой Отечественной войны.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BDB4115-CAC1-48CE-886B-3460E908F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764" y="2580755"/>
            <a:ext cx="3549210" cy="258745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DFEBD01-E9E0-4FE9-A94C-9DB0BD4D2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780" y="3176431"/>
            <a:ext cx="3748767" cy="284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72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25BFBB7-ECD8-47AB-BE43-607C6E7EED29}"/>
              </a:ext>
            </a:extLst>
          </p:cNvPr>
          <p:cNvSpPr/>
          <p:nvPr/>
        </p:nvSpPr>
        <p:spPr>
          <a:xfrm>
            <a:off x="742122" y="384314"/>
            <a:ext cx="84018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 В этой гигантской битве с обеих сторон участвовало свыше 3 миллионов человек, до 22 тысяч орудий и миномётов, около 3 тысяч танков, более 2 тысяч самолётов.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FF19FC1-83F8-4BEE-BAB8-35652C439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99" y="2622473"/>
            <a:ext cx="2478342" cy="21642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AC9BCF8-5E38-449B-95AF-C5D76DBFD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8065" y="2478157"/>
            <a:ext cx="2213040" cy="171422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C13E5DB-79F7-46E3-8FE2-06F692C4E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897" y="3335270"/>
            <a:ext cx="3542083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1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0DDA7E9-B4DA-45AB-8ACC-77C936CF882E}"/>
              </a:ext>
            </a:extLst>
          </p:cNvPr>
          <p:cNvSpPr/>
          <p:nvPr/>
        </p:nvSpPr>
        <p:spPr>
          <a:xfrm>
            <a:off x="781878" y="265044"/>
            <a:ext cx="836212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Сражения развернулись в полосе около 1000 километров шириной и более 350 километров глубиной на территории 8 областей в прежних границах РСФСР.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1853E96-245C-42E1-8F7A-2013FCFF2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88" y="2365687"/>
            <a:ext cx="2713494" cy="223840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F643C11-D584-4A0E-B41F-304DA549C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705" y="2365687"/>
            <a:ext cx="2938164" cy="21266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54E9D5C-6079-467E-9564-4584F9DE6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2514" y="2656383"/>
            <a:ext cx="2938164" cy="28159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039378E-3C2B-415F-A577-3BBC670912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393" y="4604094"/>
            <a:ext cx="3353091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32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A0DC059-7439-45D7-A7B9-08A5BC1F0CC3}"/>
              </a:ext>
            </a:extLst>
          </p:cNvPr>
          <p:cNvSpPr/>
          <p:nvPr/>
        </p:nvSpPr>
        <p:spPr>
          <a:xfrm>
            <a:off x="1444487" y="225287"/>
            <a:ext cx="76995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По времени битва продолжалась около 7 месяцев (203 дня и ночи) – с 30 сентября 1941 года по 20 апреля 1942 года.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1F227DC-6ED7-43E2-B600-34AC1B5CA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01" y="2001186"/>
            <a:ext cx="3608003" cy="22396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2CE8851-DC7C-4686-8A48-D047575A3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948" y="2504661"/>
            <a:ext cx="2517913" cy="38234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A9707A6-653E-49B9-8678-FDD85B128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886" y="2031824"/>
            <a:ext cx="3445566" cy="260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98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1B1F888-D3E1-401F-8450-06447495B42F}"/>
              </a:ext>
            </a:extLst>
          </p:cNvPr>
          <p:cNvSpPr/>
          <p:nvPr/>
        </p:nvSpPr>
        <p:spPr>
          <a:xfrm>
            <a:off x="2968487" y="291549"/>
            <a:ext cx="61755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Героическая оборона</a:t>
            </a:r>
            <a:br>
              <a:rPr lang="ru-RU" sz="2800" dirty="0"/>
            </a:br>
            <a:r>
              <a:rPr lang="ru-RU" sz="2800" dirty="0"/>
              <a:t> (октябрь-ноябрь 1941г.)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B91BA23-8DCD-44AB-92A7-CF3240FBF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670" y="1740261"/>
            <a:ext cx="1948069" cy="28287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61BFC56-ABE0-4015-801C-B94B46DBB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8868" y="4691270"/>
            <a:ext cx="3187345" cy="18751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2A960F4-8993-41BB-A84E-52B4D14C3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359" y="1788081"/>
            <a:ext cx="3950550" cy="26215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D416B8F-FE4B-4084-BE4C-99E1E75EC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1" y="1667424"/>
            <a:ext cx="2945758" cy="352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32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A8C3D1E-FFE6-4BE6-8245-91192E29BE61}"/>
              </a:ext>
            </a:extLst>
          </p:cNvPr>
          <p:cNvSpPr/>
          <p:nvPr/>
        </p:nvSpPr>
        <p:spPr>
          <a:xfrm>
            <a:off x="1046922" y="185530"/>
            <a:ext cx="809707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В ходе Московской оборонительной операции советские войска осуществили: Орловско-Брянскую (30.09  – 23.10.1941 г.), Вяземскую (2-13.10.1941 г.), </a:t>
            </a:r>
            <a:r>
              <a:rPr lang="ru-RU" sz="2800" dirty="0" err="1"/>
              <a:t>Можайско-Малоярославскую</a:t>
            </a:r>
            <a:r>
              <a:rPr lang="ru-RU" sz="2800" dirty="0"/>
              <a:t> (10 – 30.10.1941 г.), Калининскую (10.10 – 4.12.1941 г.), Тульскую (24.10 -5 .12.1941 г.) , </a:t>
            </a:r>
            <a:r>
              <a:rPr lang="ru-RU" sz="2800" dirty="0" err="1"/>
              <a:t>Клинско</a:t>
            </a:r>
            <a:r>
              <a:rPr lang="ru-RU" sz="2800" dirty="0"/>
              <a:t>-Солнечногорскую (15 .11 -5.12.1941 г.) и Наро-Фоминскую (1-5.12.1941 г.) оборонительные  операции.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6C92134-712F-42D4-9331-90D0B9DA4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902" y="4055165"/>
            <a:ext cx="4265167" cy="261730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7111203-EA17-4920-B8F8-73B9F1FB4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851047"/>
            <a:ext cx="4521024" cy="268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22309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81</TotalTime>
  <Words>345</Words>
  <Application>Microsoft Office PowerPoint</Application>
  <PresentationFormat>Произвольный</PresentationFormat>
  <Paragraphs>23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Аспект</vt:lpstr>
      <vt:lpstr>Битва под Москвой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28 панфиловцев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Курочкина</dc:creator>
  <cp:lastModifiedBy>Максим</cp:lastModifiedBy>
  <cp:revision>15</cp:revision>
  <dcterms:created xsi:type="dcterms:W3CDTF">2019-02-14T14:21:07Z</dcterms:created>
  <dcterms:modified xsi:type="dcterms:W3CDTF">2020-05-17T13:01:12Z</dcterms:modified>
</cp:coreProperties>
</file>