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8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FF66"/>
    <a:srgbClr val="99FF66"/>
    <a:srgbClr val="FFCCFF"/>
    <a:srgbClr val="CC99FF"/>
    <a:srgbClr val="008000"/>
    <a:srgbClr val="CCFF66"/>
    <a:srgbClr val="FF66FF"/>
    <a:srgbClr val="FFCC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988" y="1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кока - кола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3F-4853-8528-16320ADAC8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фанта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3F-4853-8528-16320ADAC8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спрайт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3F-4853-8528-16320ADAC81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чипсы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3F-4853-8528-16320ADAC81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пицца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3F-4853-8528-16320ADAC81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картофель фри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73F-4853-8528-16320ADAC81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гамбургер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3F-4853-8528-16320ADAC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77152"/>
        <c:axId val="136178688"/>
      </c:barChart>
      <c:catAx>
        <c:axId val="136177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178688"/>
        <c:crosses val="autoZero"/>
        <c:auto val="1"/>
        <c:lblAlgn val="ctr"/>
        <c:lblOffset val="100"/>
        <c:noMultiLvlLbl val="0"/>
      </c:catAx>
      <c:valAx>
        <c:axId val="13617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17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EEC4F-181C-45C3-8BD3-EA4F579DC119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7FBB6C1-8D8B-40AF-AC5B-74BE01DAFA0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Влияние еды на организм человека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C2D72-54EF-4556-A7AE-29529A1503B8}" type="parTrans" cxnId="{5FE9B8E8-3796-4E98-9707-035554B0D1C4}">
      <dgm:prSet/>
      <dgm:spPr/>
      <dgm:t>
        <a:bodyPr/>
        <a:lstStyle/>
        <a:p>
          <a:endParaRPr lang="ru-RU"/>
        </a:p>
      </dgm:t>
    </dgm:pt>
    <dgm:pt modelId="{B4B1C1BC-C182-4861-8DB3-84EE2C849583}" type="sibTrans" cxnId="{5FE9B8E8-3796-4E98-9707-035554B0D1C4}">
      <dgm:prSet/>
      <dgm:spPr/>
      <dgm:t>
        <a:bodyPr/>
        <a:lstStyle/>
        <a:p>
          <a:endParaRPr lang="ru-RU"/>
        </a:p>
      </dgm:t>
    </dgm:pt>
    <dgm:pt modelId="{E6B64183-0B78-44CF-84CB-7465E7C16CA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Правильное питание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C2D39-7C07-495E-8883-E267BD233530}" type="parTrans" cxnId="{B683ECA2-0E66-4665-A95B-0894A347E660}">
      <dgm:prSet/>
      <dgm:spPr/>
      <dgm:t>
        <a:bodyPr/>
        <a:lstStyle/>
        <a:p>
          <a:endParaRPr lang="ru-RU"/>
        </a:p>
      </dgm:t>
    </dgm:pt>
    <dgm:pt modelId="{1CA50D92-41CE-4A4E-8C2D-A6BCB0EDB89A}" type="sibTrans" cxnId="{B683ECA2-0E66-4665-A95B-0894A347E660}">
      <dgm:prSet/>
      <dgm:spPr/>
      <dgm:t>
        <a:bodyPr/>
        <a:lstStyle/>
        <a:p>
          <a:endParaRPr lang="ru-RU"/>
        </a:p>
      </dgm:t>
    </dgm:pt>
    <dgm:pt modelId="{3A5633CB-D252-4D5E-81D7-3B1C59AE771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Рацион дня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234BD-4D45-4094-92D8-AED80B2CFFF1}" type="parTrans" cxnId="{DD12B8DA-7B60-4A78-85B9-AC6B5219D578}">
      <dgm:prSet/>
      <dgm:spPr/>
      <dgm:t>
        <a:bodyPr/>
        <a:lstStyle/>
        <a:p>
          <a:endParaRPr lang="ru-RU"/>
        </a:p>
      </dgm:t>
    </dgm:pt>
    <dgm:pt modelId="{63887BC9-F08A-41EC-B4A6-4B14261FE045}" type="sibTrans" cxnId="{DD12B8DA-7B60-4A78-85B9-AC6B5219D578}">
      <dgm:prSet/>
      <dgm:spPr/>
      <dgm:t>
        <a:bodyPr/>
        <a:lstStyle/>
        <a:p>
          <a:endParaRPr lang="ru-RU"/>
        </a:p>
      </dgm:t>
    </dgm:pt>
    <dgm:pt modelId="{2A390E9D-65C7-4A25-8F51-EEB1E2B494A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Полезные продукты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0287D-D2E9-41D2-B395-15167D70C3E0}" type="parTrans" cxnId="{9EF9B982-5911-4FCD-97AE-81C7C3A1BB64}">
      <dgm:prSet/>
      <dgm:spPr/>
      <dgm:t>
        <a:bodyPr/>
        <a:lstStyle/>
        <a:p>
          <a:endParaRPr lang="ru-RU"/>
        </a:p>
      </dgm:t>
    </dgm:pt>
    <dgm:pt modelId="{A8A64312-9676-45A3-9A22-B24D5DAB2D15}" type="sibTrans" cxnId="{9EF9B982-5911-4FCD-97AE-81C7C3A1BB64}">
      <dgm:prSet/>
      <dgm:spPr/>
      <dgm:t>
        <a:bodyPr/>
        <a:lstStyle/>
        <a:p>
          <a:endParaRPr lang="ru-RU"/>
        </a:p>
      </dgm:t>
    </dgm:pt>
    <dgm:pt modelId="{FCF67FE8-24CD-4A34-92A9-5FA6621E34A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Овощи и фрукты – основа питания!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E2A2B-1CAA-4B73-B9DD-EF47B94DBC7A}" type="parTrans" cxnId="{5363FB6A-D245-475F-A6E1-B60F85FE9803}">
      <dgm:prSet/>
      <dgm:spPr/>
      <dgm:t>
        <a:bodyPr/>
        <a:lstStyle/>
        <a:p>
          <a:endParaRPr lang="ru-RU"/>
        </a:p>
      </dgm:t>
    </dgm:pt>
    <dgm:pt modelId="{EAE54D60-DAA4-4183-938F-416CB3B67EE8}" type="sibTrans" cxnId="{5363FB6A-D245-475F-A6E1-B60F85FE9803}">
      <dgm:prSet/>
      <dgm:spPr/>
      <dgm:t>
        <a:bodyPr/>
        <a:lstStyle/>
        <a:p>
          <a:endParaRPr lang="ru-RU"/>
        </a:p>
      </dgm:t>
    </dgm:pt>
    <dgm:pt modelId="{7A61D4E0-4233-4A61-B857-5AB8156F55A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Фаст-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фуды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плохо или хорошо?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16DC3-1302-48A2-97EF-090AB5D4F544}" type="parTrans" cxnId="{EDD28D34-C1E8-4FAA-B43C-EC28F6492DCA}">
      <dgm:prSet/>
      <dgm:spPr/>
      <dgm:t>
        <a:bodyPr/>
        <a:lstStyle/>
        <a:p>
          <a:endParaRPr lang="ru-RU"/>
        </a:p>
      </dgm:t>
    </dgm:pt>
    <dgm:pt modelId="{9844F1CF-B476-48AC-9DFF-FF5605F99FF3}" type="sibTrans" cxnId="{EDD28D34-C1E8-4FAA-B43C-EC28F6492DCA}">
      <dgm:prSet/>
      <dgm:spPr/>
      <dgm:t>
        <a:bodyPr/>
        <a:lstStyle/>
        <a:p>
          <a:endParaRPr lang="ru-RU"/>
        </a:p>
      </dgm:t>
    </dgm:pt>
    <dgm:pt modelId="{AD30FEE4-E503-4478-868E-69E88296515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Кладовая витаминов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7B3CA-C0C3-4988-801B-A764BB4EA13D}" type="parTrans" cxnId="{2651D093-29A0-45FE-A2DA-B602E2837161}">
      <dgm:prSet/>
      <dgm:spPr/>
      <dgm:t>
        <a:bodyPr/>
        <a:lstStyle/>
        <a:p>
          <a:endParaRPr lang="ru-RU"/>
        </a:p>
      </dgm:t>
    </dgm:pt>
    <dgm:pt modelId="{39DD5120-FE1B-4404-9BB6-28327623ED30}" type="sibTrans" cxnId="{2651D093-29A0-45FE-A2DA-B602E2837161}">
      <dgm:prSet/>
      <dgm:spPr/>
      <dgm:t>
        <a:bodyPr/>
        <a:lstStyle/>
        <a:p>
          <a:endParaRPr lang="ru-RU"/>
        </a:p>
      </dgm:t>
    </dgm:pt>
    <dgm:pt modelId="{672E481D-BCFB-4665-A369-173A76F6A6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Детское питание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81E53-1C3A-4A30-91DF-0628335470C3}" type="parTrans" cxnId="{4FF39105-8F8C-4915-B1DE-D957BDCAFFCA}">
      <dgm:prSet/>
      <dgm:spPr/>
      <dgm:t>
        <a:bodyPr/>
        <a:lstStyle/>
        <a:p>
          <a:endParaRPr lang="ru-RU"/>
        </a:p>
      </dgm:t>
    </dgm:pt>
    <dgm:pt modelId="{34317D2D-CC9A-435C-972B-98B6C8268554}" type="sibTrans" cxnId="{4FF39105-8F8C-4915-B1DE-D957BDCAFFCA}">
      <dgm:prSet/>
      <dgm:spPr/>
      <dgm:t>
        <a:bodyPr/>
        <a:lstStyle/>
        <a:p>
          <a:endParaRPr lang="ru-RU"/>
        </a:p>
      </dgm:t>
    </dgm:pt>
    <dgm:pt modelId="{3862ABC8-3E26-4E85-BE23-3D69A56B676F}" type="pres">
      <dgm:prSet presAssocID="{E73EEC4F-181C-45C3-8BD3-EA4F579DC1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266D4D-DB18-44E4-BE10-4A64B5134696}" type="pres">
      <dgm:prSet presAssocID="{97FBB6C1-8D8B-40AF-AC5B-74BE01DAFA0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F9702-E4FC-4E27-B95F-0A6C1A0AEB78}" type="pres">
      <dgm:prSet presAssocID="{B4B1C1BC-C182-4861-8DB3-84EE2C849583}" presName="spacer" presStyleCnt="0"/>
      <dgm:spPr/>
    </dgm:pt>
    <dgm:pt modelId="{39534F65-FCD0-4079-817D-0B819A9ED310}" type="pres">
      <dgm:prSet presAssocID="{2A390E9D-65C7-4A25-8F51-EEB1E2B494A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75381-4AC1-4C42-A2B6-6A44FAB504A7}" type="pres">
      <dgm:prSet presAssocID="{A8A64312-9676-45A3-9A22-B24D5DAB2D15}" presName="spacer" presStyleCnt="0"/>
      <dgm:spPr/>
    </dgm:pt>
    <dgm:pt modelId="{81502C4F-7957-4536-8282-55112E6AB440}" type="pres">
      <dgm:prSet presAssocID="{E6B64183-0B78-44CF-84CB-7465E7C16CA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E5EF1-4A54-4F93-B6D9-DA12C62F2A70}" type="pres">
      <dgm:prSet presAssocID="{1CA50D92-41CE-4A4E-8C2D-A6BCB0EDB89A}" presName="spacer" presStyleCnt="0"/>
      <dgm:spPr/>
    </dgm:pt>
    <dgm:pt modelId="{B0AAF748-5B45-4A9E-BDD7-8D4FE1362430}" type="pres">
      <dgm:prSet presAssocID="{3A5633CB-D252-4D5E-81D7-3B1C59AE771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04784-601E-4EBF-A0E9-802BF49A1C16}" type="pres">
      <dgm:prSet presAssocID="{63887BC9-F08A-41EC-B4A6-4B14261FE045}" presName="spacer" presStyleCnt="0"/>
      <dgm:spPr/>
    </dgm:pt>
    <dgm:pt modelId="{7F869028-610C-43D0-943C-44FC6FE0E216}" type="pres">
      <dgm:prSet presAssocID="{FCF67FE8-24CD-4A34-92A9-5FA6621E34A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B0C8F-51A7-46C5-9EEC-40BF1053A8B5}" type="pres">
      <dgm:prSet presAssocID="{EAE54D60-DAA4-4183-938F-416CB3B67EE8}" presName="spacer" presStyleCnt="0"/>
      <dgm:spPr/>
    </dgm:pt>
    <dgm:pt modelId="{D24EA6EF-DA52-41F3-B3F8-3259A6F314DF}" type="pres">
      <dgm:prSet presAssocID="{7A61D4E0-4233-4A61-B857-5AB8156F55A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07464-29F6-4503-A08D-D9CAFA1F3026}" type="pres">
      <dgm:prSet presAssocID="{9844F1CF-B476-48AC-9DFF-FF5605F99FF3}" presName="spacer" presStyleCnt="0"/>
      <dgm:spPr/>
    </dgm:pt>
    <dgm:pt modelId="{113C157F-08CE-4D5B-B7B7-C7F6C3B9A49E}" type="pres">
      <dgm:prSet presAssocID="{AD30FEE4-E503-4478-868E-69E88296515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67DFF-FF87-45C9-85B8-C75BD4F0AE8A}" type="pres">
      <dgm:prSet presAssocID="{39DD5120-FE1B-4404-9BB6-28327623ED30}" presName="spacer" presStyleCnt="0"/>
      <dgm:spPr/>
    </dgm:pt>
    <dgm:pt modelId="{971F4308-C179-4D38-A150-481675ECBD34}" type="pres">
      <dgm:prSet presAssocID="{672E481D-BCFB-4665-A369-173A76F6A6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12B8DA-7B60-4A78-85B9-AC6B5219D578}" srcId="{E73EEC4F-181C-45C3-8BD3-EA4F579DC119}" destId="{3A5633CB-D252-4D5E-81D7-3B1C59AE7715}" srcOrd="3" destOrd="0" parTransId="{FE8234BD-4D45-4094-92D8-AED80B2CFFF1}" sibTransId="{63887BC9-F08A-41EC-B4A6-4B14261FE045}"/>
    <dgm:cxn modelId="{EDD28D34-C1E8-4FAA-B43C-EC28F6492DCA}" srcId="{E73EEC4F-181C-45C3-8BD3-EA4F579DC119}" destId="{7A61D4E0-4233-4A61-B857-5AB8156F55AD}" srcOrd="5" destOrd="0" parTransId="{9D316DC3-1302-48A2-97EF-090AB5D4F544}" sibTransId="{9844F1CF-B476-48AC-9DFF-FF5605F99FF3}"/>
    <dgm:cxn modelId="{B683ECA2-0E66-4665-A95B-0894A347E660}" srcId="{E73EEC4F-181C-45C3-8BD3-EA4F579DC119}" destId="{E6B64183-0B78-44CF-84CB-7465E7C16CAF}" srcOrd="2" destOrd="0" parTransId="{1D2C2D39-7C07-495E-8883-E267BD233530}" sibTransId="{1CA50D92-41CE-4A4E-8C2D-A6BCB0EDB89A}"/>
    <dgm:cxn modelId="{C9DDB260-66B3-4646-A972-7BB8D5CF8B62}" type="presOf" srcId="{E73EEC4F-181C-45C3-8BD3-EA4F579DC119}" destId="{3862ABC8-3E26-4E85-BE23-3D69A56B676F}" srcOrd="0" destOrd="0" presId="urn:microsoft.com/office/officeart/2005/8/layout/vList2"/>
    <dgm:cxn modelId="{13B6FD16-F65A-48FF-9091-56E72FA573E9}" type="presOf" srcId="{AD30FEE4-E503-4478-868E-69E88296515B}" destId="{113C157F-08CE-4D5B-B7B7-C7F6C3B9A49E}" srcOrd="0" destOrd="0" presId="urn:microsoft.com/office/officeart/2005/8/layout/vList2"/>
    <dgm:cxn modelId="{9EF9B982-5911-4FCD-97AE-81C7C3A1BB64}" srcId="{E73EEC4F-181C-45C3-8BD3-EA4F579DC119}" destId="{2A390E9D-65C7-4A25-8F51-EEB1E2B494A5}" srcOrd="1" destOrd="0" parTransId="{7580287D-D2E9-41D2-B395-15167D70C3E0}" sibTransId="{A8A64312-9676-45A3-9A22-B24D5DAB2D15}"/>
    <dgm:cxn modelId="{2651D093-29A0-45FE-A2DA-B602E2837161}" srcId="{E73EEC4F-181C-45C3-8BD3-EA4F579DC119}" destId="{AD30FEE4-E503-4478-868E-69E88296515B}" srcOrd="6" destOrd="0" parTransId="{46B7B3CA-C0C3-4988-801B-A764BB4EA13D}" sibTransId="{39DD5120-FE1B-4404-9BB6-28327623ED30}"/>
    <dgm:cxn modelId="{F85BAC52-ABF9-4AE2-B5A4-EF3F76CCE704}" type="presOf" srcId="{672E481D-BCFB-4665-A369-173A76F6A6E7}" destId="{971F4308-C179-4D38-A150-481675ECBD34}" srcOrd="0" destOrd="0" presId="urn:microsoft.com/office/officeart/2005/8/layout/vList2"/>
    <dgm:cxn modelId="{4FF39105-8F8C-4915-B1DE-D957BDCAFFCA}" srcId="{E73EEC4F-181C-45C3-8BD3-EA4F579DC119}" destId="{672E481D-BCFB-4665-A369-173A76F6A6E7}" srcOrd="7" destOrd="0" parTransId="{EB181E53-1C3A-4A30-91DF-0628335470C3}" sibTransId="{34317D2D-CC9A-435C-972B-98B6C8268554}"/>
    <dgm:cxn modelId="{A40DA5E8-4ABB-48CA-AF4B-91986DE57F62}" type="presOf" srcId="{97FBB6C1-8D8B-40AF-AC5B-74BE01DAFA0B}" destId="{2F266D4D-DB18-44E4-BE10-4A64B5134696}" srcOrd="0" destOrd="0" presId="urn:microsoft.com/office/officeart/2005/8/layout/vList2"/>
    <dgm:cxn modelId="{0C529CBA-2248-42D2-B2D4-AB0A2FF3E9F6}" type="presOf" srcId="{2A390E9D-65C7-4A25-8F51-EEB1E2B494A5}" destId="{39534F65-FCD0-4079-817D-0B819A9ED310}" srcOrd="0" destOrd="0" presId="urn:microsoft.com/office/officeart/2005/8/layout/vList2"/>
    <dgm:cxn modelId="{7E64A130-B9C3-4AB3-8B8F-893AB14C79DA}" type="presOf" srcId="{FCF67FE8-24CD-4A34-92A9-5FA6621E34A8}" destId="{7F869028-610C-43D0-943C-44FC6FE0E216}" srcOrd="0" destOrd="0" presId="urn:microsoft.com/office/officeart/2005/8/layout/vList2"/>
    <dgm:cxn modelId="{FF69D07C-6E23-4068-B81C-4D0A9D9B1801}" type="presOf" srcId="{E6B64183-0B78-44CF-84CB-7465E7C16CAF}" destId="{81502C4F-7957-4536-8282-55112E6AB440}" srcOrd="0" destOrd="0" presId="urn:microsoft.com/office/officeart/2005/8/layout/vList2"/>
    <dgm:cxn modelId="{5363FB6A-D245-475F-A6E1-B60F85FE9803}" srcId="{E73EEC4F-181C-45C3-8BD3-EA4F579DC119}" destId="{FCF67FE8-24CD-4A34-92A9-5FA6621E34A8}" srcOrd="4" destOrd="0" parTransId="{326E2A2B-1CAA-4B73-B9DD-EF47B94DBC7A}" sibTransId="{EAE54D60-DAA4-4183-938F-416CB3B67EE8}"/>
    <dgm:cxn modelId="{15A3CDA7-0016-4FC2-A9E7-50F5B297B3C7}" type="presOf" srcId="{7A61D4E0-4233-4A61-B857-5AB8156F55AD}" destId="{D24EA6EF-DA52-41F3-B3F8-3259A6F314DF}" srcOrd="0" destOrd="0" presId="urn:microsoft.com/office/officeart/2005/8/layout/vList2"/>
    <dgm:cxn modelId="{73478F09-86A0-4E10-A04D-423147021C3B}" type="presOf" srcId="{3A5633CB-D252-4D5E-81D7-3B1C59AE7715}" destId="{B0AAF748-5B45-4A9E-BDD7-8D4FE1362430}" srcOrd="0" destOrd="0" presId="urn:microsoft.com/office/officeart/2005/8/layout/vList2"/>
    <dgm:cxn modelId="{5FE9B8E8-3796-4E98-9707-035554B0D1C4}" srcId="{E73EEC4F-181C-45C3-8BD3-EA4F579DC119}" destId="{97FBB6C1-8D8B-40AF-AC5B-74BE01DAFA0B}" srcOrd="0" destOrd="0" parTransId="{D14C2D72-54EF-4556-A7AE-29529A1503B8}" sibTransId="{B4B1C1BC-C182-4861-8DB3-84EE2C849583}"/>
    <dgm:cxn modelId="{AD59D4DB-941A-4816-978D-BFB61EFCEC1B}" type="presParOf" srcId="{3862ABC8-3E26-4E85-BE23-3D69A56B676F}" destId="{2F266D4D-DB18-44E4-BE10-4A64B5134696}" srcOrd="0" destOrd="0" presId="urn:microsoft.com/office/officeart/2005/8/layout/vList2"/>
    <dgm:cxn modelId="{349F86A6-EA3B-4A7F-9775-F764B68CDC0A}" type="presParOf" srcId="{3862ABC8-3E26-4E85-BE23-3D69A56B676F}" destId="{932F9702-E4FC-4E27-B95F-0A6C1A0AEB78}" srcOrd="1" destOrd="0" presId="urn:microsoft.com/office/officeart/2005/8/layout/vList2"/>
    <dgm:cxn modelId="{08CF9EA3-D671-4298-A574-C8D4CDFA2F41}" type="presParOf" srcId="{3862ABC8-3E26-4E85-BE23-3D69A56B676F}" destId="{39534F65-FCD0-4079-817D-0B819A9ED310}" srcOrd="2" destOrd="0" presId="urn:microsoft.com/office/officeart/2005/8/layout/vList2"/>
    <dgm:cxn modelId="{FF238C4A-C3F3-485C-AC7F-AA6F1445D845}" type="presParOf" srcId="{3862ABC8-3E26-4E85-BE23-3D69A56B676F}" destId="{63D75381-4AC1-4C42-A2B6-6A44FAB504A7}" srcOrd="3" destOrd="0" presId="urn:microsoft.com/office/officeart/2005/8/layout/vList2"/>
    <dgm:cxn modelId="{FA8C11EF-F454-4A11-A673-E1316B1AEB86}" type="presParOf" srcId="{3862ABC8-3E26-4E85-BE23-3D69A56B676F}" destId="{81502C4F-7957-4536-8282-55112E6AB440}" srcOrd="4" destOrd="0" presId="urn:microsoft.com/office/officeart/2005/8/layout/vList2"/>
    <dgm:cxn modelId="{3890E37E-5202-4D4F-85CE-C4CC5E2E8F72}" type="presParOf" srcId="{3862ABC8-3E26-4E85-BE23-3D69A56B676F}" destId="{C1CE5EF1-4A54-4F93-B6D9-DA12C62F2A70}" srcOrd="5" destOrd="0" presId="urn:microsoft.com/office/officeart/2005/8/layout/vList2"/>
    <dgm:cxn modelId="{E3D1ECA0-D5DF-468D-A344-6E5FE50B3ACC}" type="presParOf" srcId="{3862ABC8-3E26-4E85-BE23-3D69A56B676F}" destId="{B0AAF748-5B45-4A9E-BDD7-8D4FE1362430}" srcOrd="6" destOrd="0" presId="urn:microsoft.com/office/officeart/2005/8/layout/vList2"/>
    <dgm:cxn modelId="{074E552D-E9A0-47A6-B5D1-820D8C88677B}" type="presParOf" srcId="{3862ABC8-3E26-4E85-BE23-3D69A56B676F}" destId="{91C04784-601E-4EBF-A0E9-802BF49A1C16}" srcOrd="7" destOrd="0" presId="urn:microsoft.com/office/officeart/2005/8/layout/vList2"/>
    <dgm:cxn modelId="{32824535-2609-42FB-AAFA-1DA2AE352B1F}" type="presParOf" srcId="{3862ABC8-3E26-4E85-BE23-3D69A56B676F}" destId="{7F869028-610C-43D0-943C-44FC6FE0E216}" srcOrd="8" destOrd="0" presId="urn:microsoft.com/office/officeart/2005/8/layout/vList2"/>
    <dgm:cxn modelId="{8B636D74-28E3-437E-8645-434219DEB98A}" type="presParOf" srcId="{3862ABC8-3E26-4E85-BE23-3D69A56B676F}" destId="{722B0C8F-51A7-46C5-9EEC-40BF1053A8B5}" srcOrd="9" destOrd="0" presId="urn:microsoft.com/office/officeart/2005/8/layout/vList2"/>
    <dgm:cxn modelId="{46216CF0-1BF1-40D5-B320-AB3FC385D48E}" type="presParOf" srcId="{3862ABC8-3E26-4E85-BE23-3D69A56B676F}" destId="{D24EA6EF-DA52-41F3-B3F8-3259A6F314DF}" srcOrd="10" destOrd="0" presId="urn:microsoft.com/office/officeart/2005/8/layout/vList2"/>
    <dgm:cxn modelId="{4F3C3ABA-C771-467F-9DAC-13626DCA89AE}" type="presParOf" srcId="{3862ABC8-3E26-4E85-BE23-3D69A56B676F}" destId="{B3607464-29F6-4503-A08D-D9CAFA1F3026}" srcOrd="11" destOrd="0" presId="urn:microsoft.com/office/officeart/2005/8/layout/vList2"/>
    <dgm:cxn modelId="{60378913-5FD0-4549-943E-CC8CB3DC9423}" type="presParOf" srcId="{3862ABC8-3E26-4E85-BE23-3D69A56B676F}" destId="{113C157F-08CE-4D5B-B7B7-C7F6C3B9A49E}" srcOrd="12" destOrd="0" presId="urn:microsoft.com/office/officeart/2005/8/layout/vList2"/>
    <dgm:cxn modelId="{E4CBF694-5CF0-40B4-BAE5-0EAA224A2FA5}" type="presParOf" srcId="{3862ABC8-3E26-4E85-BE23-3D69A56B676F}" destId="{E5E67DFF-FF87-45C9-85B8-C75BD4F0AE8A}" srcOrd="13" destOrd="0" presId="urn:microsoft.com/office/officeart/2005/8/layout/vList2"/>
    <dgm:cxn modelId="{F6D83F7A-4FB9-446E-AC9C-394492F78461}" type="presParOf" srcId="{3862ABC8-3E26-4E85-BE23-3D69A56B676F}" destId="{971F4308-C179-4D38-A150-481675ECBD3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6D4D-DB18-44E4-BE10-4A64B5134696}">
      <dsp:nvSpPr>
        <dsp:cNvPr id="0" name=""/>
        <dsp:cNvSpPr/>
      </dsp:nvSpPr>
      <dsp:spPr>
        <a:xfrm>
          <a:off x="0" y="22041"/>
          <a:ext cx="3264449" cy="68445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Влияние еды на организм человека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55453"/>
        <a:ext cx="3197625" cy="617626"/>
      </dsp:txXfrm>
    </dsp:sp>
    <dsp:sp modelId="{39534F65-FCD0-4079-817D-0B819A9ED310}">
      <dsp:nvSpPr>
        <dsp:cNvPr id="0" name=""/>
        <dsp:cNvSpPr/>
      </dsp:nvSpPr>
      <dsp:spPr>
        <a:xfrm>
          <a:off x="0" y="743931"/>
          <a:ext cx="3264449" cy="684450"/>
        </a:xfrm>
        <a:prstGeom prst="roundRect">
          <a:avLst/>
        </a:prstGeom>
        <a:solidFill>
          <a:schemeClr val="accent4">
            <a:shade val="80000"/>
            <a:hueOff val="-73326"/>
            <a:satOff val="0"/>
            <a:lumOff val="48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Полезные продукты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777343"/>
        <a:ext cx="3197625" cy="617626"/>
      </dsp:txXfrm>
    </dsp:sp>
    <dsp:sp modelId="{81502C4F-7957-4536-8282-55112E6AB440}">
      <dsp:nvSpPr>
        <dsp:cNvPr id="0" name=""/>
        <dsp:cNvSpPr/>
      </dsp:nvSpPr>
      <dsp:spPr>
        <a:xfrm>
          <a:off x="0" y="1465821"/>
          <a:ext cx="3264449" cy="684450"/>
        </a:xfrm>
        <a:prstGeom prst="roundRect">
          <a:avLst/>
        </a:prstGeom>
        <a:solidFill>
          <a:schemeClr val="accent4">
            <a:shade val="80000"/>
            <a:hueOff val="-146652"/>
            <a:satOff val="0"/>
            <a:lumOff val="9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Правильное питание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1499233"/>
        <a:ext cx="3197625" cy="617626"/>
      </dsp:txXfrm>
    </dsp:sp>
    <dsp:sp modelId="{B0AAF748-5B45-4A9E-BDD7-8D4FE1362430}">
      <dsp:nvSpPr>
        <dsp:cNvPr id="0" name=""/>
        <dsp:cNvSpPr/>
      </dsp:nvSpPr>
      <dsp:spPr>
        <a:xfrm>
          <a:off x="0" y="2187711"/>
          <a:ext cx="3264449" cy="684450"/>
        </a:xfrm>
        <a:prstGeom prst="roundRect">
          <a:avLst/>
        </a:prstGeom>
        <a:solidFill>
          <a:schemeClr val="accent4">
            <a:shade val="80000"/>
            <a:hueOff val="-219978"/>
            <a:satOff val="0"/>
            <a:lumOff val="145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Рацион дня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2221123"/>
        <a:ext cx="3197625" cy="617626"/>
      </dsp:txXfrm>
    </dsp:sp>
    <dsp:sp modelId="{7F869028-610C-43D0-943C-44FC6FE0E216}">
      <dsp:nvSpPr>
        <dsp:cNvPr id="0" name=""/>
        <dsp:cNvSpPr/>
      </dsp:nvSpPr>
      <dsp:spPr>
        <a:xfrm>
          <a:off x="0" y="2909601"/>
          <a:ext cx="3264449" cy="684450"/>
        </a:xfrm>
        <a:prstGeom prst="roundRect">
          <a:avLst/>
        </a:prstGeom>
        <a:solidFill>
          <a:schemeClr val="accent4">
            <a:shade val="80000"/>
            <a:hueOff val="-293305"/>
            <a:satOff val="0"/>
            <a:lumOff val="19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Овощи и фрукты – основа питания!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2943013"/>
        <a:ext cx="3197625" cy="617626"/>
      </dsp:txXfrm>
    </dsp:sp>
    <dsp:sp modelId="{D24EA6EF-DA52-41F3-B3F8-3259A6F314DF}">
      <dsp:nvSpPr>
        <dsp:cNvPr id="0" name=""/>
        <dsp:cNvSpPr/>
      </dsp:nvSpPr>
      <dsp:spPr>
        <a:xfrm>
          <a:off x="0" y="3631492"/>
          <a:ext cx="3264449" cy="684450"/>
        </a:xfrm>
        <a:prstGeom prst="roundRect">
          <a:avLst/>
        </a:prstGeom>
        <a:solidFill>
          <a:schemeClr val="accent4">
            <a:shade val="80000"/>
            <a:hueOff val="-366631"/>
            <a:satOff val="0"/>
            <a:lumOff val="24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Фаст-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фуды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плохо или хорошо?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3664904"/>
        <a:ext cx="3197625" cy="617626"/>
      </dsp:txXfrm>
    </dsp:sp>
    <dsp:sp modelId="{113C157F-08CE-4D5B-B7B7-C7F6C3B9A49E}">
      <dsp:nvSpPr>
        <dsp:cNvPr id="0" name=""/>
        <dsp:cNvSpPr/>
      </dsp:nvSpPr>
      <dsp:spPr>
        <a:xfrm>
          <a:off x="0" y="4353382"/>
          <a:ext cx="3264449" cy="684450"/>
        </a:xfrm>
        <a:prstGeom prst="roundRect">
          <a:avLst/>
        </a:prstGeom>
        <a:solidFill>
          <a:schemeClr val="accent4">
            <a:shade val="80000"/>
            <a:hueOff val="-439957"/>
            <a:satOff val="0"/>
            <a:lumOff val="290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Кладовая витаминов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4386794"/>
        <a:ext cx="3197625" cy="617626"/>
      </dsp:txXfrm>
    </dsp:sp>
    <dsp:sp modelId="{971F4308-C179-4D38-A150-481675ECBD34}">
      <dsp:nvSpPr>
        <dsp:cNvPr id="0" name=""/>
        <dsp:cNvSpPr/>
      </dsp:nvSpPr>
      <dsp:spPr>
        <a:xfrm>
          <a:off x="0" y="5075272"/>
          <a:ext cx="3264449" cy="684450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Детское питание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5108684"/>
        <a:ext cx="3197625" cy="61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F3F2D-62C9-4ABD-836B-EF8F79E6261B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B546C-FDD8-485C-9C66-ACD80D83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7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546C-FDD8-485C-9C66-ACD80D831EC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1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0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9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8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5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2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5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0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6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5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2834-3D1A-4325-A910-1FF51A48DA3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F8CEC-F9BF-497D-9776-13BF68F4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9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png"/><Relationship Id="rId4" Type="http://schemas.openxmlformats.org/officeDocument/2006/relationships/image" Target="../media/image83.jpeg"/><Relationship Id="rId9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10" Type="http://schemas.openxmlformats.org/officeDocument/2006/relationships/image" Target="../media/image97.png"/><Relationship Id="rId4" Type="http://schemas.openxmlformats.org/officeDocument/2006/relationships/image" Target="../media/image92.jpeg"/><Relationship Id="rId9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1.png"/><Relationship Id="rId21" Type="http://schemas.microsoft.com/office/2007/relationships/hdphoto" Target="../media/hdphoto8.wdp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10.jpeg"/><Relationship Id="rId16" Type="http://schemas.microsoft.com/office/2007/relationships/hdphoto" Target="../media/hdphoto6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10" Type="http://schemas.openxmlformats.org/officeDocument/2006/relationships/image" Target="../media/image15.png"/><Relationship Id="rId19" Type="http://schemas.microsoft.com/office/2007/relationships/hdphoto" Target="../media/hdphoto7.wdp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9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jpeg"/><Relationship Id="rId3" Type="http://schemas.openxmlformats.org/officeDocument/2006/relationships/image" Target="../media/image32.png"/><Relationship Id="rId7" Type="http://schemas.microsoft.com/office/2007/relationships/hdphoto" Target="../media/hdphoto11.wdp"/><Relationship Id="rId12" Type="http://schemas.openxmlformats.org/officeDocument/2006/relationships/image" Target="../media/image3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microsoft.com/office/2007/relationships/hdphoto" Target="../media/hdphoto10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microsoft.com/office/2007/relationships/hdphoto" Target="../media/hdphoto14.wdp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microsoft.com/office/2007/relationships/hdphoto" Target="../media/hdphoto15.wdp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microsoft.com/office/2007/relationships/hdphoto" Target="../media/hdphoto16.wdp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83672" y="263235"/>
            <a:ext cx="8506691" cy="121920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18 «Радуга»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Алапаевск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1906" y="3013578"/>
            <a:ext cx="4815176" cy="21006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питание – основа процветания!»</a:t>
            </a:r>
          </a:p>
          <a:p>
            <a:pPr algn="ctr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71" y="1616107"/>
            <a:ext cx="1781476" cy="1002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449">
            <a:off x="392328" y="3761460"/>
            <a:ext cx="2111928" cy="1187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5416571"/>
            <a:ext cx="2396989" cy="1348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077">
            <a:off x="7620201" y="3758122"/>
            <a:ext cx="2123798" cy="1194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96" y="1580148"/>
            <a:ext cx="1043876" cy="1855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52" y="1632244"/>
            <a:ext cx="1760502" cy="99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22" y="5416572"/>
            <a:ext cx="2396988" cy="1348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5" y="1992063"/>
            <a:ext cx="2168842" cy="1219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14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507" y="195750"/>
            <a:ext cx="4782410" cy="1298377"/>
          </a:xfrm>
          <a:prstGeom prst="flowChartTerminator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Кулинарный класс «Приятного аппетита!»</a:t>
            </a:r>
          </a:p>
          <a:p>
            <a:pPr algn="ctr"/>
            <a:r>
              <a:rPr lang="ru-RU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поваром детского сада Горбуновой Т. Г.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20606" y="2963836"/>
            <a:ext cx="1886298" cy="1770698"/>
          </a:xfrm>
          <a:prstGeom prst="round2DiagRect">
            <a:avLst/>
          </a:prstGeom>
          <a:solidFill>
            <a:srgbClr val="CCFF66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многие дети любят чипсы. Мы узнали, что в чипсах содержится много жира и соли, поэтому решили отказаться от них.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51" y="5229804"/>
            <a:ext cx="5515268" cy="1532334"/>
          </a:xfrm>
          <a:prstGeom prst="roundRect">
            <a:avLst/>
          </a:prstGeom>
          <a:solidFill>
            <a:srgbClr val="FFCCFF"/>
          </a:solidFill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 детского сада Татьяна Григорьевна помогла нам приготовить полезные чипсы из моркови, бананов и яблок. Мы с удовольствием принялись за работу и были довольны своими результатами. А самое главное, что мы поняли – чипсы из фруктов и овощей не только полезные, но и вкусные!</a:t>
            </a:r>
          </a:p>
          <a:p>
            <a:pPr algn="ctr"/>
            <a:r>
              <a:rPr lang="ru-RU" sz="1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  <a:endParaRPr lang="ru-RU" sz="14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194" y="195750"/>
            <a:ext cx="4363759" cy="408623"/>
          </a:xfrm>
          <a:prstGeom prst="roundRec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карвинг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овощей и фруктов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7528" y="784091"/>
            <a:ext cx="4120162" cy="1293971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что если блюдо приготовлено красиво и со вкусом, то его хочется попробовать. Благодаря фантазии детей и родителей обыкновенные овощи и фрукты превратились в оригинальные блюда.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6531" y="4841587"/>
            <a:ext cx="954107" cy="2616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«Фантазия»</a:t>
            </a:r>
            <a:endParaRPr lang="ru-RU" sz="11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7417" y="4966386"/>
            <a:ext cx="1639125" cy="2616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«Весеннее настроение»</a:t>
            </a:r>
            <a:endParaRPr lang="ru-RU" sz="11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6620" y="4943065"/>
            <a:ext cx="1514968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«Лебединая песня</a:t>
            </a:r>
            <a:r>
              <a:rPr lang="ru-RU" sz="12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3156" y="5128967"/>
            <a:ext cx="2797713" cy="1710750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кулинарные шедевры достойны восхищения!</a:t>
            </a:r>
            <a:endParaRPr lang="ru-RU" sz="14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" y="2898002"/>
            <a:ext cx="1532610" cy="86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41" y="1556183"/>
            <a:ext cx="2091850" cy="117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" y="1746798"/>
            <a:ext cx="1543462" cy="86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51" y="1711597"/>
            <a:ext cx="1543462" cy="86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35" y="2898020"/>
            <a:ext cx="1532578" cy="8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" y="4056036"/>
            <a:ext cx="1560578" cy="87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31" y="4053025"/>
            <a:ext cx="1506158" cy="84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01" y="2247196"/>
            <a:ext cx="1008797" cy="1793417"/>
          </a:xfrm>
          <a:prstGeom prst="rect">
            <a:avLst/>
          </a:prstGeom>
          <a:ln>
            <a:solidFill>
              <a:srgbClr val="990099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86" y="4209725"/>
            <a:ext cx="1044531" cy="587549"/>
          </a:xfrm>
          <a:prstGeom prst="rect">
            <a:avLst/>
          </a:prstGeom>
          <a:ln>
            <a:solidFill>
              <a:srgbClr val="990099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93" y="4297744"/>
            <a:ext cx="971164" cy="546280"/>
          </a:xfrm>
          <a:prstGeom prst="rect">
            <a:avLst/>
          </a:prstGeom>
          <a:ln>
            <a:solidFill>
              <a:srgbClr val="990099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914">
            <a:off x="5806170" y="2337642"/>
            <a:ext cx="956544" cy="1700522"/>
          </a:xfrm>
          <a:prstGeom prst="rect">
            <a:avLst/>
          </a:prstGeom>
          <a:ln>
            <a:solidFill>
              <a:srgbClr val="990099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97" y="4297744"/>
            <a:ext cx="993764" cy="558992"/>
          </a:xfrm>
          <a:prstGeom prst="rect">
            <a:avLst/>
          </a:prstGeom>
          <a:ln>
            <a:solidFill>
              <a:srgbClr val="990099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22">
            <a:off x="8674068" y="2329653"/>
            <a:ext cx="981405" cy="1744719"/>
          </a:xfrm>
          <a:prstGeom prst="rect">
            <a:avLst/>
          </a:prstGeom>
          <a:ln>
            <a:solidFill>
              <a:srgbClr val="990099"/>
            </a:solidFill>
          </a:ln>
        </p:spPr>
      </p:pic>
    </p:spTree>
    <p:extLst>
      <p:ext uri="{BB962C8B-B14F-4D97-AF65-F5344CB8AC3E}">
        <p14:creationId xmlns:p14="http://schemas.microsoft.com/office/powerpoint/2010/main" val="107075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986" y="97677"/>
            <a:ext cx="3095532" cy="715089"/>
          </a:xfrm>
          <a:prstGeom prst="round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Кулинарный поединок</a:t>
            </a:r>
          </a:p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«Твоя еда – твоё здоровье!»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4670" y="943502"/>
            <a:ext cx="2232311" cy="1429703"/>
          </a:xfrm>
          <a:prstGeom prst="verticalScroll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кулинары группы решили устроить состязание и приготовить самые полезные блюда.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350" y="3190282"/>
            <a:ext cx="2631963" cy="8172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винегрет понравился всем, так как в нём много овощей.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00" y="3927201"/>
            <a:ext cx="2162892" cy="1770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напиток детей – молочный коктейль.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Мороженное, молоко, шоколадная стружка – всё пригодилось для его приготовления!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794849">
            <a:off x="2954643" y="5089675"/>
            <a:ext cx="2631633" cy="1834158"/>
          </a:xfrm>
          <a:prstGeom prst="star6">
            <a:avLst/>
          </a:pr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Угощение получилось на славу!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4106" y="115720"/>
            <a:ext cx="3665244" cy="1655564"/>
          </a:xfrm>
          <a:prstGeom prst="star7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Рекламное агентство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«Жить здорово!»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0514" y="2100132"/>
            <a:ext cx="3235929" cy="1617821"/>
          </a:xfrm>
          <a:prstGeom prst="verticalScroll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рекламы – процесс творческий и увлекательный.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решили рекламировать для детей только полезные продукты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43" y="2117874"/>
            <a:ext cx="1693194" cy="9524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79" y="1091609"/>
            <a:ext cx="1693194" cy="9524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157">
            <a:off x="1885175" y="5869882"/>
            <a:ext cx="1494284" cy="8405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23" y="4140647"/>
            <a:ext cx="2064234" cy="11611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0" y="2549379"/>
            <a:ext cx="2283883" cy="12846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886">
            <a:off x="197449" y="5861524"/>
            <a:ext cx="1498002" cy="8426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6" y="4587769"/>
            <a:ext cx="3604682" cy="2027634"/>
          </a:xfrm>
          <a:prstGeom prst="rect">
            <a:avLst/>
          </a:prstGeom>
        </p:spPr>
      </p:pic>
      <p:pic>
        <p:nvPicPr>
          <p:cNvPr id="3074" name="Picture 2" descr="https://www.grivamax.com/wp-content/uploads/2017/03/chicken-55989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36" y="3631008"/>
            <a:ext cx="2055241" cy="12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stickers-factory.com/media/catalog/product/cache/1/image/1000x/040ec09b1e35df139433887a97daa66f/0/9/09899_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56" y="632844"/>
            <a:ext cx="1547912" cy="15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0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564570" y="401084"/>
            <a:ext cx="5584020" cy="1363172"/>
            <a:chOff x="-181339" y="5279244"/>
            <a:chExt cx="5716897" cy="1162904"/>
          </a:xfrm>
        </p:grpSpPr>
        <p:pic>
          <p:nvPicPr>
            <p:cNvPr id="8" name="Picture 2" descr="https://ds04.infourok.ru/uploads/ex/03a4/000e47fb-6a1a7b66/hello_html_f90a68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7" t="15612" r="6490" b="56466"/>
            <a:stretch/>
          </p:blipFill>
          <p:spPr bwMode="auto">
            <a:xfrm>
              <a:off x="4190952" y="5279244"/>
              <a:ext cx="1344606" cy="116290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ds04.infourok.ru/uploads/ex/03a4/000e47fb-6a1a7b66/hello_html_f90a68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2" t="15612" r="75813" b="56466"/>
            <a:stretch/>
          </p:blipFill>
          <p:spPr bwMode="auto">
            <a:xfrm>
              <a:off x="-181339" y="5279246"/>
              <a:ext cx="1480994" cy="116290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ds04.infourok.ru/uploads/ex/03a4/000e47fb-6a1a7b66/hello_html_f90a68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4" t="15612" r="51383" b="58525"/>
            <a:stretch/>
          </p:blipFill>
          <p:spPr bwMode="auto">
            <a:xfrm>
              <a:off x="1269181" y="5279244"/>
              <a:ext cx="1471251" cy="116290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s://ds04.infourok.ru/uploads/ex/03a4/000e47fb-6a1a7b66/hello_html_f90a68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8" t="15612" r="24474" b="56466"/>
            <a:stretch/>
          </p:blipFill>
          <p:spPr bwMode="auto">
            <a:xfrm>
              <a:off x="2694732" y="5279244"/>
              <a:ext cx="1562651" cy="116290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http://floraenc.ru/attachments/Image/Ovoshchi-1-rebus_1.jpg?template=gener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82351" r="6847" b="1743"/>
          <a:stretch/>
        </p:blipFill>
        <p:spPr bwMode="auto">
          <a:xfrm>
            <a:off x="232271" y="3987871"/>
            <a:ext cx="3419152" cy="1034543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0540387">
            <a:off x="332974" y="213035"/>
            <a:ext cx="2546637" cy="2164437"/>
          </a:xfrm>
          <a:prstGeom prst="star8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питания </a:t>
            </a:r>
          </a:p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 до Я»</a:t>
            </a:r>
            <a:endParaRPr lang="ru-RU" sz="24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56580" y="3969473"/>
            <a:ext cx="3411921" cy="1042916"/>
            <a:chOff x="619909" y="1186678"/>
            <a:chExt cx="4914660" cy="1148444"/>
          </a:xfrm>
        </p:grpSpPr>
        <p:pic>
          <p:nvPicPr>
            <p:cNvPr id="2052" name="Picture 4" descr="http://floraenc.ru/attachments/Image/Ovoshchi-1-rebus_1.jpg?template=generic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14" t="62211" r="6847" b="21929"/>
            <a:stretch/>
          </p:blipFill>
          <p:spPr bwMode="auto">
            <a:xfrm>
              <a:off x="619909" y="1186678"/>
              <a:ext cx="4914660" cy="114844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362346" y="2008909"/>
              <a:ext cx="1036652" cy="3262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Ж=К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056" name="Picture 8" descr="https://arhivurokov.ru/kopilka/uploads/user_file_57136de9d56f8/img_user_file_57136de9d56f8_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14362" r="5354" b="44871"/>
          <a:stretch/>
        </p:blipFill>
        <p:spPr bwMode="auto">
          <a:xfrm>
            <a:off x="655774" y="2639219"/>
            <a:ext cx="2647439" cy="88701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361560" y="5513358"/>
            <a:ext cx="4215981" cy="1151363"/>
            <a:chOff x="361560" y="5513358"/>
            <a:chExt cx="4215981" cy="115136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61560" y="5513358"/>
              <a:ext cx="4215981" cy="11513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600" b="1" dirty="0" smtClean="0">
                  <a:solidFill>
                    <a:schemeClr val="tx1"/>
                  </a:solidFill>
                </a:rPr>
                <a:t>         МА   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2058" name="Picture 10" descr="https://avatars.mds.yandex.net/get-pdb/939186/20351b13-c00a-468f-bfff-1e72d3bc2bb1/s1200?webp=fals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543" y="5550441"/>
              <a:ext cx="1055640" cy="1033993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736687" y="5544145"/>
              <a:ext cx="629653" cy="5269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Рисунок 26" descr="http://xn--80ajaugdbops3m.xn--p1ai/wp-content/uploads/2017/01/%D0%B7%D0%B0%D1%81%D1%8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25" y="2560547"/>
            <a:ext cx="2288799" cy="21936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29" name="Рисунок 28" descr="https://blog.puriumcorp.com/wp-content/uploads/2017/03/Plant-muscles-768x768.pn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0" b="98438" l="3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41" y="1376645"/>
            <a:ext cx="2678238" cy="2611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Группа 25"/>
          <p:cNvGrpSpPr/>
          <p:nvPr/>
        </p:nvGrpSpPr>
        <p:grpSpPr>
          <a:xfrm>
            <a:off x="5511455" y="5550441"/>
            <a:ext cx="3072987" cy="1114279"/>
            <a:chOff x="5511455" y="5550441"/>
            <a:chExt cx="3072987" cy="1114279"/>
          </a:xfrm>
        </p:grpSpPr>
        <p:pic>
          <p:nvPicPr>
            <p:cNvPr id="2054" name="Picture 6" descr="http://gameboh.ru/_pu/11/65179685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5" t="29057" r="32846" b="40150"/>
            <a:stretch/>
          </p:blipFill>
          <p:spPr bwMode="auto">
            <a:xfrm>
              <a:off x="5511455" y="5550441"/>
              <a:ext cx="3072987" cy="111427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6616639" y="6011962"/>
              <a:ext cx="847449" cy="3622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З=М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616639" y="5645556"/>
              <a:ext cx="423724" cy="271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,,</a:t>
              </a:r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05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984" y="166255"/>
            <a:ext cx="3669289" cy="653934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Команда:  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Витаминка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Девиз: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питайся –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здоровья набирайся!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b="1" dirty="0" smtClean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питание – основа       процветания!»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b="1" dirty="0" smtClean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Кондратьева София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 Тимофей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Охотникова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Лиза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Сманова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Камила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Вдовин Антон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Сафронов Илья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Секачёв Арсений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Феофилактова Таисия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Зубакин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Женя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Большакова Юля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b="1" dirty="0" smtClean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9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9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Бухтиярова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Валерьевна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0" y="166255"/>
            <a:ext cx="5237018" cy="6691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>
                <a:solidFill>
                  <a:srgbClr val="990099"/>
                </a:solidFill>
              </a:rPr>
              <a:t>Актуальность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Что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дороже всего на свете? Конечно же здоровье!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 – нормальное желание любого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Для всех жизненных процессов необходима энергия. Организм человека не умеет сам синтезировать полезные вещества, они поступают к нам вместе с пищей. Именно поэтому пропаганда здорового рационального питания актуальна в этом возрасте. Однако в реальной жизни существует большая проблема. Чипсы, шоколадки, сухарики…Таков сейчас рацион у детей. Красивые упаковки привлекают внимание и их хочется попробовать.  Дети предпочитают есть вкусно, забывая о пользе еды, игнорируя советы взрослых и просто не знают о правилах здорового питания. Очень важно убедить детей в необходимости вести здоровый образ жизни и правильно питаться.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700" b="1" dirty="0" smtClean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осознанного отношения к своему здоровью.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задачи: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богащать знания детей о витаминах, белках, жирах, углеводах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расширять представление о взаимосвязи здоровья и питания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умение отличать полезные  и вредные продукты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составлять рацион питания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актуальную позицию в бережном отношении к своему здоровью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желание правильно  питаться полезными продуктами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правильно питаться, чтобы быть здоровым и красивым?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акой режим питания нужно соблюдать?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такое белки, жиры, углеводы?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такое диета?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живут витамины и для чего они нужны?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важнее: вкусная или полезная еда?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питались люди в древности?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можно узнать на упаковке продуктов питания?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исследуют продукты питания и делают выводы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различают полезные и вредные продукты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рассказывают о любимых блюдах и их пользе для организма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называют правила здорового питания</a:t>
            </a:r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2440508" y="2032271"/>
            <a:ext cx="2131492" cy="2103002"/>
          </a:xfrm>
          <a:prstGeom prst="ellipse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671363" y="2302542"/>
            <a:ext cx="1669782" cy="1562459"/>
            <a:chOff x="620802" y="480654"/>
            <a:chExt cx="4098657" cy="355364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883011" y="480654"/>
              <a:ext cx="3791412" cy="3553642"/>
              <a:chOff x="664552" y="452078"/>
              <a:chExt cx="3791412" cy="3553642"/>
            </a:xfrm>
          </p:grpSpPr>
          <p:pic>
            <p:nvPicPr>
              <p:cNvPr id="9" name="Рисунок 8" descr="http://krasnoyarsk.rujazi.com/images/classified/798618.jpg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187" y="895067"/>
                <a:ext cx="3271837" cy="26170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1191" y="2832419"/>
                <a:ext cx="916827" cy="895067"/>
              </a:xfrm>
              <a:prstGeom prst="rect">
                <a:avLst/>
              </a:prstGeom>
            </p:spPr>
          </p:pic>
          <p:pic>
            <p:nvPicPr>
              <p:cNvPr id="11" name="Picture 2" descr="https://png.pngtree.com/png_detail/18/09/10/pngtree-red-cartoon-tomato-png-clipart_335446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86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30887">
                <a:off x="2244137" y="3266555"/>
                <a:ext cx="727415" cy="750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www.coollady.ru/pic/0004/051/08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49" b="100000" l="2378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8861" y="2832419"/>
                <a:ext cx="1310027" cy="939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369" b="9660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1671">
                <a:off x="3029233" y="2485372"/>
                <a:ext cx="1333797" cy="1268133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99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721" y="1754903"/>
                <a:ext cx="675903" cy="675903"/>
              </a:xfrm>
              <a:prstGeom prst="rect">
                <a:avLst/>
              </a:prstGeom>
            </p:spPr>
          </p:pic>
          <p:pic>
            <p:nvPicPr>
              <p:cNvPr id="15" name="Picture 6" descr="http://i.siteapi.org/oovLVuoCymlVAWriN8k8lp4DO1I=/0x0:1200x832/d1f50234cab7c3f.ru.s.siteapi.org/img/4ntv0chjhhmoo0ckgw8kocwgccws8w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552" y="1242802"/>
                <a:ext cx="1048266" cy="726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https://static.vecteezy.com/system/resources/previews/000/094/952/original/vegetable-zucchini-vector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97762">
                <a:off x="1811324" y="452078"/>
                <a:ext cx="1112652" cy="778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https://avatars.mds.yandex.net/get-pdb/776003/76661fa2-2e85-4614-b833-ea4a6d44cc8f/s1200?webp=false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100000" l="0" r="100000">
                            <a14:foregroundMark x1="63583" y1="49948" x2="63583" y2="49948"/>
                            <a14:foregroundMark x1="60750" y1="60756" x2="60750" y2="60756"/>
                            <a14:foregroundMark x1="72167" y1="56034" x2="72167" y2="56034"/>
                            <a14:foregroundMark x1="85000" y1="54145" x2="85000" y2="54145"/>
                            <a14:foregroundMark x1="92167" y1="43442" x2="92167" y2="43442"/>
                            <a14:foregroundMark x1="92167" y1="43442" x2="92167" y2="43442"/>
                            <a14:foregroundMark x1="87417" y1="39244" x2="87417" y2="39244"/>
                            <a14:foregroundMark x1="37833" y1="66212" x2="37833" y2="66212"/>
                            <a14:foregroundMark x1="39750" y1="73347" x2="39750" y2="73347"/>
                            <a14:foregroundMark x1="89333" y1="29591" x2="89333" y2="29591"/>
                            <a14:foregroundMark x1="89333" y1="29591" x2="89333" y2="29591"/>
                            <a14:foregroundMark x1="91667" y1="34418" x2="91667" y2="34418"/>
                            <a14:foregroundMark x1="89750" y1="49423" x2="89750" y2="49423"/>
                            <a14:foregroundMark x1="76417" y1="63169" x2="76417" y2="63169"/>
                            <a14:foregroundMark x1="73083" y1="45750" x2="73083" y2="45750"/>
                            <a14:foregroundMark x1="78333" y1="36201" x2="78333" y2="36201"/>
                            <a14:foregroundMark x1="92667" y1="40399" x2="92667" y2="40399"/>
                            <a14:foregroundMark x1="57833" y1="47009" x2="57833" y2="47009"/>
                            <a14:foregroundMark x1="57833" y1="64428" x2="57833" y2="64428"/>
                            <a14:foregroundMark x1="71167" y1="66212" x2="71167" y2="66212"/>
                            <a14:foregroundMark x1="57333" y1="73347" x2="57333" y2="73347"/>
                            <a14:foregroundMark x1="63583" y1="41028" x2="63583" y2="41028"/>
                            <a14:foregroundMark x1="76917" y1="28961" x2="76917" y2="28961"/>
                            <a14:foregroundMark x1="83583" y1="27807" x2="83583" y2="27807"/>
                            <a14:foregroundMark x1="65917" y1="37356" x2="65917" y2="37356"/>
                            <a14:foregroundMark x1="59750" y1="35572" x2="59750" y2="3557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276" y="774972"/>
                <a:ext cx="803585" cy="638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https://ya-webdesign.com/images/berry-vector-mixed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02277">
                <a:off x="2728819" y="649555"/>
                <a:ext cx="899408" cy="692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4" descr="https://png.pngtree.com/png_detail/18/09/10/pngtree-bell-peppers-vector-png-clipart_182558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89931" l="0" r="100000">
                            <a14:foregroundMark x1="78308" y1="75579" x2="78308" y2="75579"/>
                            <a14:foregroundMark x1="81538" y1="65509" x2="81538" y2="65509"/>
                            <a14:foregroundMark x1="88923" y1="68056" x2="88923" y2="68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58504">
                <a:off x="3464972" y="1069940"/>
                <a:ext cx="552563" cy="734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6" descr="https://ya-webdesign.com/images/peas-clipart-vegatable-4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23908">
                <a:off x="3664422" y="1988055"/>
                <a:ext cx="791542" cy="754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18" descr="https://pngicon.ru/file/uploads/redis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4297">
              <a:off x="3776215" y="1280304"/>
              <a:ext cx="943244" cy="1154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ya-webdesign.com/images/apples-clipart-5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0334">
              <a:off x="620802" y="2245214"/>
              <a:ext cx="1286768" cy="107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 rot="20673818">
            <a:off x="2687093" y="1895597"/>
            <a:ext cx="1084721" cy="369332"/>
          </a:xfrm>
          <a:prstGeom prst="rect">
            <a:avLst/>
          </a:prstGeom>
          <a:solidFill>
            <a:schemeClr val="bg1"/>
          </a:solidFill>
          <a:ln>
            <a:solidFill>
              <a:srgbClr val="990099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мблема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6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6254" y="126312"/>
            <a:ext cx="3061928" cy="369332"/>
          </a:xfrm>
          <a:prstGeom prst="rect">
            <a:avLst/>
          </a:prstGeom>
          <a:solidFill>
            <a:schemeClr val="bg1"/>
          </a:solidFill>
          <a:ln>
            <a:solidFill>
              <a:srgbClr val="990099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750113"/>
              </p:ext>
            </p:extLst>
          </p:nvPr>
        </p:nvGraphicFramePr>
        <p:xfrm>
          <a:off x="154410" y="603756"/>
          <a:ext cx="5946138" cy="61671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69673">
                  <a:extLst>
                    <a:ext uri="{9D8B030D-6E8A-4147-A177-3AD203B41FA5}">
                      <a16:colId xmlns="" xmlns:a16="http://schemas.microsoft.com/office/drawing/2014/main" val="1411193839"/>
                    </a:ext>
                  </a:extLst>
                </a:gridCol>
                <a:gridCol w="2429301">
                  <a:extLst>
                    <a:ext uri="{9D8B030D-6E8A-4147-A177-3AD203B41FA5}">
                      <a16:colId xmlns="" xmlns:a16="http://schemas.microsoft.com/office/drawing/2014/main" val="2994200612"/>
                    </a:ext>
                  </a:extLst>
                </a:gridCol>
                <a:gridCol w="723331">
                  <a:extLst>
                    <a:ext uri="{9D8B030D-6E8A-4147-A177-3AD203B41FA5}">
                      <a16:colId xmlns="" xmlns:a16="http://schemas.microsoft.com/office/drawing/2014/main" val="2335721548"/>
                    </a:ext>
                  </a:extLst>
                </a:gridCol>
                <a:gridCol w="1323833">
                  <a:extLst>
                    <a:ext uri="{9D8B030D-6E8A-4147-A177-3AD203B41FA5}">
                      <a16:colId xmlns="" xmlns:a16="http://schemas.microsoft.com/office/drawing/2014/main" val="2941244517"/>
                    </a:ext>
                  </a:extLst>
                </a:gridCol>
              </a:tblGrid>
              <a:tr h="3860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0655509"/>
                  </a:ext>
                </a:extLst>
              </a:tr>
              <a:tr h="17384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Информационно - подготовительный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целей и задач проекта с участниками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придумывание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название команды, девиза, эмблемы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«Банка идей»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(методы и формы организации детско-взрослой деятельности)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6886810"/>
                  </a:ext>
                </a:extLst>
              </a:tr>
              <a:tr h="278660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Основной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(практический)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в образовательный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 эффективных методов и приёмов здоровьесберегающего поведения дошкольников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предметно-пространственной среды в группе: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лаборатория «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Живика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рекламное агентство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«Жить здорово»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кафе «Фруктовый остров»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хлебопекарня «Колосок»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методического и дидактического материала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7751660"/>
                  </a:ext>
                </a:extLst>
              </a:tr>
              <a:tr h="12560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Заключительный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продуктов детско-взрослой деятельности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турнира «Территория здоровья»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35526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38138" y="126312"/>
            <a:ext cx="3418885" cy="584775"/>
          </a:xfrm>
          <a:prstGeom prst="rect">
            <a:avLst/>
          </a:prstGeom>
          <a:solidFill>
            <a:schemeClr val="bg1"/>
          </a:solidFill>
          <a:ln>
            <a:solidFill>
              <a:srgbClr val="99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паутина по реализации</a:t>
            </a:r>
          </a:p>
          <a:p>
            <a:pPr algn="ctr"/>
            <a:r>
              <a:rPr lang="ru-RU" sz="16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16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45505541"/>
              </p:ext>
            </p:extLst>
          </p:nvPr>
        </p:nvGraphicFramePr>
        <p:xfrm>
          <a:off x="6415357" y="851047"/>
          <a:ext cx="3264449" cy="578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4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2516"/>
              </p:ext>
            </p:extLst>
          </p:nvPr>
        </p:nvGraphicFramePr>
        <p:xfrm>
          <a:off x="171009" y="451748"/>
          <a:ext cx="4714889" cy="61588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6037">
                  <a:extLst>
                    <a:ext uri="{9D8B030D-6E8A-4147-A177-3AD203B41FA5}">
                      <a16:colId xmlns="" xmlns:a16="http://schemas.microsoft.com/office/drawing/2014/main" val="1161561136"/>
                    </a:ext>
                  </a:extLst>
                </a:gridCol>
                <a:gridCol w="1187560">
                  <a:extLst>
                    <a:ext uri="{9D8B030D-6E8A-4147-A177-3AD203B41FA5}">
                      <a16:colId xmlns="" xmlns:a16="http://schemas.microsoft.com/office/drawing/2014/main" val="3302107933"/>
                    </a:ext>
                  </a:extLst>
                </a:gridCol>
                <a:gridCol w="2291292">
                  <a:extLst>
                    <a:ext uri="{9D8B030D-6E8A-4147-A177-3AD203B41FA5}">
                      <a16:colId xmlns="" xmlns:a16="http://schemas.microsoft.com/office/drawing/2014/main" val="761618255"/>
                    </a:ext>
                  </a:extLst>
                </a:gridCol>
              </a:tblGrid>
              <a:tr h="59882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деятельности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и формы организации совместной  детско-взрослой деятельности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3055346"/>
                  </a:ext>
                </a:extLst>
              </a:tr>
              <a:tr h="229593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Сюжетно-ролевые игры:</a:t>
                      </a: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Кафе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«Фруктовый остров»</a:t>
                      </a:r>
                    </a:p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Хлебопекарня «Колосок»</a:t>
                      </a:r>
                    </a:p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Рекламное агентство «Жить здорово!»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игры:</a:t>
                      </a:r>
                    </a:p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«Хорошо и плохо»</a:t>
                      </a:r>
                    </a:p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«Собери и назови»</a:t>
                      </a:r>
                    </a:p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«Овощной калейдоскоп»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Настольно-печатная игра</a:t>
                      </a:r>
                    </a:p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«Сокровища здоровой кухни»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– инсценировка</a:t>
                      </a:r>
                    </a:p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«Как мы спасали </a:t>
                      </a:r>
                      <a:r>
                        <a:rPr lang="ru-RU" sz="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витаминку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Словесные игры:</a:t>
                      </a:r>
                    </a:p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«Узнай продукт по описанию»</a:t>
                      </a:r>
                    </a:p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«Кто больше назовёт полезных продуктов»</a:t>
                      </a:r>
                    </a:p>
                    <a:p>
                      <a:endParaRPr lang="ru-RU" sz="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7541803"/>
                  </a:ext>
                </a:extLst>
              </a:tr>
              <a:tr h="1731050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«Наше здоровье в наших руках!»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Ситуативный разговор </a:t>
                      </a: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«Что важнее, вкусная или полезная еда?»</a:t>
                      </a: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«Как питались люди в древности?»</a:t>
                      </a: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«Что такое диета?»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Рейд «Контрольная закупка»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</a:t>
                      </a: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«Ваши предпочтения в еде»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диетсестрой «Рацион дня»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Беседы:</a:t>
                      </a:r>
                    </a:p>
                    <a:p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«Что такое белки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жиры, углеводы?»</a:t>
                      </a:r>
                    </a:p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«Овощи и фрукты – основа питания»</a:t>
                      </a:r>
                    </a:p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«Правильно питаемся, растём и развиваемся!»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9212055"/>
                  </a:ext>
                </a:extLst>
              </a:tr>
              <a:tr h="1532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</a:p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Моделирование:</a:t>
                      </a: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Дерево «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Здравоцвет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Тарелка здорового питания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</a:t>
                      </a:r>
                      <a:r>
                        <a:rPr lang="ru-RU" sz="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пазлов</a:t>
                      </a:r>
                      <a:endParaRPr lang="ru-RU" sz="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«Витаминное лукошко»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Отгадывание ребусов</a:t>
                      </a: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«Азбука питания от А до Я»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картинок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Витамины – энергия жизни</a:t>
                      </a:r>
                    </a:p>
                    <a:p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Режим питания</a:t>
                      </a: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276225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519849"/>
              </p:ext>
            </p:extLst>
          </p:nvPr>
        </p:nvGraphicFramePr>
        <p:xfrm>
          <a:off x="4981433" y="466082"/>
          <a:ext cx="4763070" cy="61625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8901">
                  <a:extLst>
                    <a:ext uri="{9D8B030D-6E8A-4147-A177-3AD203B41FA5}">
                      <a16:colId xmlns="" xmlns:a16="http://schemas.microsoft.com/office/drawing/2014/main" val="1677898709"/>
                    </a:ext>
                  </a:extLst>
                </a:gridCol>
                <a:gridCol w="970570">
                  <a:extLst>
                    <a:ext uri="{9D8B030D-6E8A-4147-A177-3AD203B41FA5}">
                      <a16:colId xmlns="" xmlns:a16="http://schemas.microsoft.com/office/drawing/2014/main" val="1200870658"/>
                    </a:ext>
                  </a:extLst>
                </a:gridCol>
                <a:gridCol w="2673599">
                  <a:extLst>
                    <a:ext uri="{9D8B030D-6E8A-4147-A177-3AD203B41FA5}">
                      <a16:colId xmlns="" xmlns:a16="http://schemas.microsoft.com/office/drawing/2014/main" val="1420715893"/>
                    </a:ext>
                  </a:extLst>
                </a:gridCol>
              </a:tblGrid>
              <a:tr h="2652048"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Хлеб – всему голова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проблемных ситуаций</a:t>
                      </a:r>
                    </a:p>
                    <a:p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Сделай правильный выбор</a:t>
                      </a:r>
                    </a:p>
                    <a:p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Спасай</a:t>
                      </a:r>
                      <a:r>
                        <a:rPr lang="ru-RU" sz="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свой организм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Кроссворды «Во саду ли, в огороде»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книги «Рецепты здоровой пищи»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Презентации:</a:t>
                      </a:r>
                    </a:p>
                    <a:p>
                      <a:r>
                        <a:rPr lang="ru-RU" sz="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Чипсы – вред или польза</a:t>
                      </a:r>
                    </a:p>
                    <a:p>
                      <a:r>
                        <a:rPr lang="ru-RU" sz="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Осторожно! Вредная еда!</a:t>
                      </a:r>
                    </a:p>
                    <a:p>
                      <a:r>
                        <a:rPr lang="ru-RU" sz="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Искусство правильно питаться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меню для 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Карлсона</a:t>
                      </a:r>
                      <a:endParaRPr lang="ru-RU" sz="8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Дневника здорового питания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Викторина «Где живут витамины»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Пирамида «Кладовая витаминов»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Лаборатория «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Живика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(опыты и эксперименты с чипсами, кока-колой, 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ментосом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Кулинарный поединок «Твоя еда – твоё здоровье»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Кулинарный класс «Приятного аппетита» с поваром детского сада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9973707"/>
                  </a:ext>
                </a:extLst>
              </a:tr>
              <a:tr h="156441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изобразительная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мини-плакатов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«Правила здорового питания»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коллажа «Здоровая пища – здоровая жизнь»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«Что такое здоровье?»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 «Моё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любимое блюдо»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коллективного панно «Витамины всем нужны, витамины всем важны»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Кулинарный 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карвинг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овощей и фруктов с родителями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4658163"/>
                  </a:ext>
                </a:extLst>
              </a:tr>
              <a:tr h="513839">
                <a:tc>
                  <a:txBody>
                    <a:bodyPr/>
                    <a:lstStyle/>
                    <a:p>
                      <a:endParaRPr lang="ru-RU" sz="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музыкальная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«Будь здоров!»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Развлечение «Приключение Синьора Помидора»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Турнир «Территория здоровья»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7367178"/>
                  </a:ext>
                </a:extLst>
              </a:tr>
              <a:tr h="116222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 художественной литературы и фольклора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Загадки с грядки «Овощной калейдоскоп»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стихотворений:</a:t>
                      </a:r>
                    </a:p>
                    <a:p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</a:t>
                      </a:r>
                      <a:r>
                        <a:rPr lang="ru-RU" sz="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Здоровейка</a:t>
                      </a: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А. И. Орлов</a:t>
                      </a:r>
                    </a:p>
                    <a:p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«Однажды на грядке» О. С. Лучников</a:t>
                      </a:r>
                    </a:p>
                    <a:p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Чтение рассказа «Как </a:t>
                      </a:r>
                      <a:r>
                        <a:rPr lang="ru-RU" sz="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витаминка</a:t>
                      </a: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друзей искала» </a:t>
                      </a:r>
                    </a:p>
                    <a:p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А. Н. Смирнова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Настольный театр «Приключения </a:t>
                      </a:r>
                      <a:r>
                        <a:rPr lang="ru-RU" sz="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Чиполлино</a:t>
                      </a: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книг «Всё о питании»</a:t>
                      </a:r>
                    </a:p>
                    <a:p>
                      <a:endParaRPr lang="ru-RU" sz="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846075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4882" y="34103"/>
            <a:ext cx="2502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реализации проекта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1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1103" y="259307"/>
            <a:ext cx="279474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с грядки</a:t>
            </a:r>
          </a:p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«Овощной калейдоскоп»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88" y="1359056"/>
            <a:ext cx="2622700" cy="15323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личиком кругла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щёчками красна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Слаще меня нет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Варите борщ на обед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Кондратьева София, 7 лет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2591" y="3147120"/>
            <a:ext cx="2633445" cy="15323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милые ребятки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спать на тёплой грядке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Зелёные и сочные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ощупь очень прочные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Лиза, 7 лет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089" y="4917577"/>
            <a:ext cx="2486299" cy="1532334"/>
          </a:xfrm>
          <a:prstGeom prst="roundRect">
            <a:avLst/>
          </a:prstGeom>
          <a:solidFill>
            <a:srgbClr val="FFFF66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я в земле расту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 зелёный наверху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Угощайся, не стесняйся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быстрее поправляйся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Феофилактова Таисия, 7 лет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8475" y="367267"/>
            <a:ext cx="388831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«Вся правда про…»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752" y="869045"/>
            <a:ext cx="3289755" cy="1918811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родителями мы решили выяснить есть ли  вредные пищевые добавки в продуктах, которые мы употребляем в пищу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семьёй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291" y="2941487"/>
            <a:ext cx="415267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 нас поразили: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67260" y="4302397"/>
            <a:ext cx="258705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150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сахарный колер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9595" y="4935169"/>
            <a:ext cx="264008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211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бензонат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2962" y="3669625"/>
            <a:ext cx="251671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250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нитрит натрия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3261" y="5592651"/>
            <a:ext cx="360348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407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нарушает пищеварение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8197" y="6225423"/>
            <a:ext cx="353148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951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200 раз слаще сахара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1" b="993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41" y="1624757"/>
            <a:ext cx="1139228" cy="1083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9" y="3236908"/>
            <a:ext cx="1265544" cy="12655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28" y="4964456"/>
            <a:ext cx="1473549" cy="14385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40" y="4190743"/>
            <a:ext cx="622758" cy="6227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68" y="4841742"/>
            <a:ext cx="616095" cy="63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97" y="3678000"/>
            <a:ext cx="742666" cy="557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698" y="5436640"/>
            <a:ext cx="712131" cy="7121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50" y="6109092"/>
            <a:ext cx="714247" cy="71424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643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5855" y="160402"/>
            <a:ext cx="3387237" cy="908864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детей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«Ваши предпочтения в еде»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250" y="1175209"/>
            <a:ext cx="4637770" cy="1431429"/>
          </a:xfrm>
          <a:prstGeom prst="doubleWave">
            <a:avLst/>
          </a:prstGeom>
          <a:solidFill>
            <a:srgbClr val="99FF6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диаграмме видно, что дети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любят поесть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фуды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пьют газированные напитки.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– 20 человек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043" y="6027280"/>
            <a:ext cx="5287986" cy="646331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большинство детей группы употребляют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пищу вредные продукты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475" y="160402"/>
            <a:ext cx="4208254" cy="4303633"/>
          </a:xfrm>
          <a:prstGeom prst="horizontalScroll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медсестрой детского сада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Малыгиной Ириной Викторовной мы составили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ирамиду «Кладовая витаминов» и узнали, в каких продуктах содержатся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В, С, 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8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04365795"/>
              </p:ext>
            </p:extLst>
          </p:nvPr>
        </p:nvGraphicFramePr>
        <p:xfrm>
          <a:off x="147508" y="2752083"/>
          <a:ext cx="4777095" cy="225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0" name="Picture 6" descr="https://purepng.com/public/uploads/large/purepng.com-coca-cola-bottlecoca-colacokecarbonated-soft-drinksoft-drinkcoke-bottle-1411527233204axlu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0" y="4597777"/>
            <a:ext cx="1446341" cy="14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997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5" y="4600674"/>
            <a:ext cx="1470435" cy="1470435"/>
          </a:xfrm>
          <a:prstGeom prst="rect">
            <a:avLst/>
          </a:prstGeom>
        </p:spPr>
      </p:pic>
      <p:pic>
        <p:nvPicPr>
          <p:cNvPr id="1032" name="Picture 8" descr="https://png.pngtree.com/element_origin_min_pic/17/03/12/d62adc2173277ee983853c1b5143bde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42462" y1="51077" x2="42462" y2="51077"/>
                        <a14:foregroundMark x1="41077" y1="50462" x2="41077" y2="50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13" y="4649735"/>
            <a:ext cx="1342423" cy="13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5" r="89994">
                        <a14:foregroundMark x1="39842" y1="22074" x2="39842" y2="22074"/>
                        <a14:foregroundMark x1="39297" y1="25470" x2="39297" y2="25470"/>
                        <a14:foregroundMark x1="47847" y1="25652" x2="47847" y2="25652"/>
                        <a14:foregroundMark x1="52032" y1="29230" x2="52032" y2="29230"/>
                        <a14:foregroundMark x1="55791" y1="31049" x2="55791" y2="31049"/>
                        <a14:foregroundMark x1="61734" y1="28441" x2="61734" y2="28441"/>
                        <a14:foregroundMark x1="61734" y1="26076" x2="61734" y2="26076"/>
                        <a14:foregroundMark x1="56398" y1="26258" x2="56398" y2="26258"/>
                        <a14:foregroundMark x1="47423" y1="27471" x2="47423" y2="27471"/>
                        <a14:foregroundMark x1="42632" y1="28260" x2="42632" y2="28260"/>
                        <a14:foregroundMark x1="37295" y1="29654" x2="37295" y2="29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83" y="5087635"/>
            <a:ext cx="818866" cy="818866"/>
          </a:xfrm>
          <a:prstGeom prst="rect">
            <a:avLst/>
          </a:prstGeom>
        </p:spPr>
      </p:pic>
      <p:pic>
        <p:nvPicPr>
          <p:cNvPr id="1034" name="Picture 10" descr="https://pngicon.ru/file/uploads/picca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05" y="5208414"/>
            <a:ext cx="772547" cy="7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nplus.com/files/resources/mid/57a746e328709156656ce75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51" y="5213011"/>
            <a:ext cx="560321" cy="76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ngall.com/wp-content/uploads/2016/05/Burger-PNG-Fil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39" y="5412662"/>
            <a:ext cx="608679" cy="5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/>
          <a:stretch/>
        </p:blipFill>
        <p:spPr>
          <a:xfrm>
            <a:off x="5927723" y="4464035"/>
            <a:ext cx="3448290" cy="2214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532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6420" y="239285"/>
            <a:ext cx="2976793" cy="400110"/>
          </a:xfrm>
          <a:prstGeom prst="rect">
            <a:avLst/>
          </a:prstGeom>
          <a:solidFill>
            <a:srgbClr val="99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Живика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433" y="941605"/>
            <a:ext cx="2405707" cy="2009061"/>
          </a:xfrm>
          <a:prstGeom prst="flowChartAlternate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лаборатории мы провели опыты и эксперименты с нашей любимой едой и пришли к выводу, что эти продукты и напитки приносят только вред детскому организму.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50991">
            <a:off x="2363775" y="2350097"/>
            <a:ext cx="3437016" cy="2869644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кока – коле содержатся вредные вещества, способные разъедать ржавчину,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закрашивать и пагубно влиять на эмаль зубов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27" y="5986403"/>
            <a:ext cx="2191720" cy="578882"/>
          </a:xfrm>
          <a:prstGeom prst="round2Diag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Чипсы содержат в себе много  жиров и соли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5412" y="179077"/>
            <a:ext cx="4164127" cy="25538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в гости пришла диетсестра 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рина Николаевна.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рассказала, как составляется меню в детском саду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показала технологические карты блюд. Мы изучили свой рацион питания и подобрали полезные продукты на завтрак, обед и ужин.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8"/>
          <a:stretch/>
        </p:blipFill>
        <p:spPr>
          <a:xfrm>
            <a:off x="2956640" y="1373928"/>
            <a:ext cx="2017649" cy="128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4" y="4806208"/>
            <a:ext cx="1759487" cy="98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011">
            <a:off x="372273" y="3010961"/>
            <a:ext cx="2508401" cy="141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53" y="5613460"/>
            <a:ext cx="1973985" cy="111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47" y="4659783"/>
            <a:ext cx="1466368" cy="82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s://dmou4.edumsko.ru/uploads/1600/1551/section/95587/fiz_eksperiment.jpg?15450540606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124" y1="17839" x2="70124" y2="17839"/>
                        <a14:foregroundMark x1="72822" y1="17578" x2="72822" y2="17578"/>
                        <a14:foregroundMark x1="76349" y1="16276" x2="76349" y2="16276"/>
                        <a14:foregroundMark x1="80394" y1="13802" x2="80394" y2="13802"/>
                        <a14:foregroundMark x1="84440" y1="13672" x2="84440" y2="13672"/>
                        <a14:foregroundMark x1="85477" y1="19271" x2="85477" y2="19271"/>
                        <a14:foregroundMark x1="90353" y1="20573" x2="90353" y2="20573"/>
                        <a14:foregroundMark x1="83506" y1="25651" x2="83506" y2="25651"/>
                        <a14:foregroundMark x1="85581" y1="30469" x2="85581" y2="30469"/>
                        <a14:foregroundMark x1="54253" y1="93490" x2="54253" y2="93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63" y="414639"/>
            <a:ext cx="1390736" cy="9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r="5813"/>
          <a:stretch/>
        </p:blipFill>
        <p:spPr>
          <a:xfrm>
            <a:off x="6118171" y="3218478"/>
            <a:ext cx="3435923" cy="2696694"/>
          </a:xfrm>
          <a:prstGeom prst="rect">
            <a:avLst/>
          </a:prstGeom>
        </p:spPr>
      </p:pic>
      <p:pic>
        <p:nvPicPr>
          <p:cNvPr id="2058" name="Picture 10" descr="https://infodoski.ru/images/thumbnails/1935/1693/detailed/17/%D0%9C%D0%B5%D0%BD%D1%8E-m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2506" y1="7442" x2="52506" y2="7442"/>
                        <a14:foregroundMark x1="51990" y1="16775" x2="51990" y2="16775"/>
                        <a14:foregroundMark x1="44134" y1="16952" x2="44134" y2="16952"/>
                        <a14:foregroundMark x1="39018" y1="21028" x2="39018" y2="21028"/>
                        <a14:foregroundMark x1="42119" y1="9982" x2="42119" y2="9982"/>
                        <a14:foregroundMark x1="49922" y1="6261" x2="49922" y2="6261"/>
                        <a14:foregroundMark x1="49251" y1="16007" x2="49251" y2="16007"/>
                        <a14:foregroundMark x1="62894" y1="8978" x2="62894" y2="8978"/>
                        <a14:foregroundMark x1="58450" y1="8801" x2="58450" y2="8801"/>
                        <a14:foregroundMark x1="53850" y1="17543" x2="53850" y2="17543"/>
                        <a14:foregroundMark x1="48734" y1="12463" x2="48734" y2="12463"/>
                        <a14:foregroundMark x1="45685" y1="7029" x2="45685" y2="7029"/>
                        <a14:foregroundMark x1="48062" y1="7620" x2="48062" y2="7620"/>
                        <a14:foregroundMark x1="48424" y1="4135" x2="48424" y2="4135"/>
                        <a14:foregroundMark x1="50646" y1="3721" x2="50646" y2="3721"/>
                        <a14:foregroundMark x1="38346" y1="18311" x2="38346" y2="18311"/>
                        <a14:foregroundMark x1="35452" y1="16361" x2="35452" y2="16361"/>
                        <a14:foregroundMark x1="36331" y1="18547" x2="36331" y2="18547"/>
                        <a14:foregroundMark x1="40207" y1="18724" x2="40207" y2="18724"/>
                        <a14:foregroundMark x1="42946" y1="99114" x2="42946" y2="99114"/>
                        <a14:foregroundMark x1="40568" y1="95983" x2="40568" y2="95983"/>
                        <a14:foregroundMark x1="43463" y1="96220" x2="43463" y2="96220"/>
                        <a14:foregroundMark x1="46202" y1="96220" x2="46202" y2="96220"/>
                        <a14:foregroundMark x1="58450" y1="96397" x2="58450" y2="96397"/>
                        <a14:foregroundMark x1="62739" y1="97401" x2="62739" y2="97401"/>
                        <a14:foregroundMark x1="61189" y1="95629" x2="61189" y2="95629"/>
                        <a14:foregroundMark x1="40413" y1="21618" x2="40413" y2="21618"/>
                        <a14:foregroundMark x1="34109" y1="15003" x2="34109" y2="15003"/>
                        <a14:foregroundMark x1="33230" y1="12109" x2="33230" y2="12109"/>
                        <a14:foregroundMark x1="33747" y1="12877" x2="33747" y2="12877"/>
                        <a14:foregroundMark x1="35297" y1="9569" x2="35297" y2="9569"/>
                        <a14:foregroundMark x1="43979" y1="5848" x2="43979" y2="5848"/>
                        <a14:foregroundMark x1="41757" y1="5080" x2="41757" y2="5080"/>
                        <a14:foregroundMark x1="39380" y1="97401" x2="39380" y2="97401"/>
                        <a14:foregroundMark x1="63411" y1="96220" x2="63411" y2="96220"/>
                        <a14:foregroundMark x1="53540" y1="8033" x2="53540" y2="8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8927" y="5015676"/>
            <a:ext cx="1896505" cy="17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7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024" y="191068"/>
            <a:ext cx="4507581" cy="369332"/>
          </a:xfrm>
          <a:prstGeom prst="rect">
            <a:avLst/>
          </a:prstGeom>
          <a:solidFill>
            <a:srgbClr val="FFCC66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«Наше здоровье -  в наших руках»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411" y="694388"/>
            <a:ext cx="4646806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акции мы вышли на улицы микрорайона «Северный», посетили супермаркет «Пятёрочку»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«Пирожковую».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5379" y="2515945"/>
            <a:ext cx="3466531" cy="1736646"/>
          </a:xfrm>
          <a:prstGeom prst="roundRect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появилось кафе «Фруктовый остров», где каждый желающий мог заказать блюдо из фруктов: фруктовый коктейль, фруктовый чай,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смузи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сок, фруктовый салат, йогурт.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3199" y="109076"/>
            <a:ext cx="4082120" cy="2593181"/>
          </a:xfrm>
          <a:prstGeom prst="sun">
            <a:avLst>
              <a:gd name="adj" fmla="val 21991"/>
            </a:avLst>
          </a:prstGeom>
          <a:solidFill>
            <a:srgbClr val="FF66FF"/>
          </a:solidFill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 «Фруктовый остров»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881">
            <a:off x="3034970" y="1770991"/>
            <a:ext cx="2125515" cy="119560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9" r="10322"/>
          <a:stretch/>
        </p:blipFill>
        <p:spPr>
          <a:xfrm rot="21105872">
            <a:off x="223833" y="1683178"/>
            <a:ext cx="1380551" cy="114268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83" y="3384268"/>
            <a:ext cx="1064722" cy="189284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r="20353"/>
          <a:stretch/>
        </p:blipFill>
        <p:spPr>
          <a:xfrm>
            <a:off x="2081166" y="2976523"/>
            <a:ext cx="1390863" cy="111887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/>
          <a:stretch/>
        </p:blipFill>
        <p:spPr>
          <a:xfrm>
            <a:off x="2206236" y="4300025"/>
            <a:ext cx="1548219" cy="102038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r="5629"/>
          <a:stretch/>
        </p:blipFill>
        <p:spPr>
          <a:xfrm>
            <a:off x="2279680" y="5525039"/>
            <a:ext cx="1846776" cy="1189432"/>
          </a:xfrm>
          <a:prstGeom prst="rect">
            <a:avLst/>
          </a:prstGeom>
          <a:ln w="28575">
            <a:solidFill>
              <a:srgbClr val="FFCC66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14825" y="2827716"/>
            <a:ext cx="1847922" cy="2254806"/>
          </a:xfrm>
          <a:prstGeom prst="wedgeRoundRectCallou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дарили людям шары с картинками полезных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вручали флаеры с полезными советами здорового питания.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r="6989"/>
          <a:stretch/>
        </p:blipFill>
        <p:spPr>
          <a:xfrm>
            <a:off x="236140" y="5344367"/>
            <a:ext cx="1801505" cy="119374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3074" name="Picture 2" descr="http://www.pngpix.com/wp-content/uploads/2016/05/PNGPIX-COM-Orange-Balloon-PNG-ima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61" y="1473406"/>
            <a:ext cx="996434" cy="166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35" y="4644020"/>
            <a:ext cx="3367275" cy="1894092"/>
          </a:xfrm>
          <a:prstGeom prst="rect">
            <a:avLst/>
          </a:prstGeom>
          <a:ln>
            <a:solidFill>
              <a:srgbClr val="FF66FF"/>
            </a:solidFill>
          </a:ln>
        </p:spPr>
      </p:pic>
      <p:pic>
        <p:nvPicPr>
          <p:cNvPr id="3076" name="Picture 4" descr="https://b1.culture.ru/c/60623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75" y="3731706"/>
            <a:ext cx="1552237" cy="10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ng.pngtree.com/png_detail/18/09/10/pngtree-cartoon-plants-png-clipart_88420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40" y="5046693"/>
            <a:ext cx="1577896" cy="17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0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836" y="159413"/>
            <a:ext cx="3270742" cy="40862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Рейд «Контрольная закупка»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67" y="3177931"/>
            <a:ext cx="5111396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тщательно проверили срок годности и купили сырки разных производителей. Нам стало интересно узнать, чем они отличаются и что входит в их состав. 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248400" y="159413"/>
            <a:ext cx="2831096" cy="369332"/>
          </a:xfrm>
          <a:prstGeom prst="rect">
            <a:avLst/>
          </a:prstGeom>
          <a:solidFill>
            <a:srgbClr val="99FF6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Хлебопекарня «Колосок»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102">
            <a:off x="186594" y="1175029"/>
            <a:ext cx="2381029" cy="1339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7" y="4273172"/>
            <a:ext cx="2893126" cy="1627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2688610" y="656734"/>
            <a:ext cx="2455356" cy="2129552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рейда мы отправились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 «Пятёрочка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Нас очень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заинтересовала витрина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молочной продукцией. Самое любимое лакомство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сырки в шоколадной глазури.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965" y="6143623"/>
            <a:ext cx="4953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исследования мы пришли к выводу, что лучше отдать предпочтение сырку «Простоквашино»</a:t>
            </a:r>
          </a:p>
        </p:txBody>
      </p:sp>
      <p:pic>
        <p:nvPicPr>
          <p:cNvPr id="1028" name="Picture 4" descr="http://hbaby.kz/image/cache/catalog/import/15112-600x3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r="22780"/>
          <a:stretch/>
        </p:blipFill>
        <p:spPr bwMode="auto">
          <a:xfrm>
            <a:off x="3505048" y="4657352"/>
            <a:ext cx="1030397" cy="974434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04" y="5766377"/>
            <a:ext cx="1526145" cy="10390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82" y="700061"/>
            <a:ext cx="1400060" cy="7875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12" y="4144530"/>
            <a:ext cx="1480929" cy="8330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82" y="1732459"/>
            <a:ext cx="1746385" cy="9823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72" y="4932794"/>
            <a:ext cx="1373811" cy="772769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6756889" y="636030"/>
            <a:ext cx="3092144" cy="12939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нужен хлеб? Какой хлеб самый полезный? Как сделать домашние хлебцы?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вопросы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получили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хлебопекарне «Колосок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45927" y="5034715"/>
            <a:ext cx="2584641" cy="17706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900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помощи родителей и воспитателей у нас появились муляжи полезных хлебобулочных изделий: чёрный, ржаной, серый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цельнозерновой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хлеб</a:t>
            </a:r>
            <a:r>
              <a:rPr lang="ru-RU" sz="1400" dirty="0"/>
              <a:t>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10782" y="2775134"/>
            <a:ext cx="2618569" cy="129397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книги рецептов и технологических карт 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бездрожжевой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и хлеб с отрубями.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08548" y="2007578"/>
            <a:ext cx="1837260" cy="283303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Многие дети любят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кириешки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сухарики, но в них содержатся вредные добавки.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появилась идея сделать домашние хлебцы: гречневые, пшеничные, ржаные. Вот что у нас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pngimg.com/uploads/exclamation_mark/exclamation_mark_PNG3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06" y="2285406"/>
            <a:ext cx="724494" cy="6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1801</Words>
  <Application>Microsoft Office PowerPoint</Application>
  <PresentationFormat>Лист A4 (210x297 мм)</PresentationFormat>
  <Paragraphs>287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Вахрушева</dc:creator>
  <cp:lastModifiedBy>Пользователь Windows</cp:lastModifiedBy>
  <cp:revision>89</cp:revision>
  <dcterms:created xsi:type="dcterms:W3CDTF">2019-03-23T12:33:13Z</dcterms:created>
  <dcterms:modified xsi:type="dcterms:W3CDTF">2020-05-07T08:17:45Z</dcterms:modified>
</cp:coreProperties>
</file>